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3"/>
  </p:notesMasterIdLst>
  <p:handoutMasterIdLst>
    <p:handoutMasterId r:id="rId44"/>
  </p:handoutMasterIdLst>
  <p:sldIdLst>
    <p:sldId id="326" r:id="rId3"/>
    <p:sldId id="378" r:id="rId4"/>
    <p:sldId id="388" r:id="rId5"/>
    <p:sldId id="414" r:id="rId6"/>
    <p:sldId id="415" r:id="rId7"/>
    <p:sldId id="416" r:id="rId8"/>
    <p:sldId id="418" r:id="rId9"/>
    <p:sldId id="413" r:id="rId10"/>
    <p:sldId id="420" r:id="rId11"/>
    <p:sldId id="421" r:id="rId12"/>
    <p:sldId id="419" r:id="rId13"/>
    <p:sldId id="423" r:id="rId14"/>
    <p:sldId id="424" r:id="rId15"/>
    <p:sldId id="425" r:id="rId16"/>
    <p:sldId id="426" r:id="rId17"/>
    <p:sldId id="427" r:id="rId18"/>
    <p:sldId id="434" r:id="rId19"/>
    <p:sldId id="435" r:id="rId20"/>
    <p:sldId id="428" r:id="rId21"/>
    <p:sldId id="454" r:id="rId22"/>
    <p:sldId id="429" r:id="rId23"/>
    <p:sldId id="422" r:id="rId24"/>
    <p:sldId id="430" r:id="rId25"/>
    <p:sldId id="453" r:id="rId26"/>
    <p:sldId id="431" r:id="rId27"/>
    <p:sldId id="437" r:id="rId28"/>
    <p:sldId id="447" r:id="rId29"/>
    <p:sldId id="436" r:id="rId30"/>
    <p:sldId id="376" r:id="rId31"/>
    <p:sldId id="442" r:id="rId32"/>
    <p:sldId id="445" r:id="rId33"/>
    <p:sldId id="451" r:id="rId34"/>
    <p:sldId id="450" r:id="rId35"/>
    <p:sldId id="438" r:id="rId36"/>
    <p:sldId id="452" r:id="rId37"/>
    <p:sldId id="446" r:id="rId38"/>
    <p:sldId id="448" r:id="rId39"/>
    <p:sldId id="443" r:id="rId40"/>
    <p:sldId id="444" r:id="rId41"/>
    <p:sldId id="433" r:id="rId42"/>
  </p:sldIdLst>
  <p:sldSz cx="12192000" cy="6858000"/>
  <p:notesSz cx="9931400" cy="67945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3" orient="horz" pos="3022" userDrawn="1">
          <p15:clr>
            <a:srgbClr val="A4A3A4"/>
          </p15:clr>
        </p15:guide>
        <p15:guide id="4"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A085"/>
    <a:srgbClr val="F6721F"/>
    <a:srgbClr val="F2AC3C"/>
    <a:srgbClr val="C0392B"/>
    <a:srgbClr val="2980B9"/>
    <a:srgbClr val="A5B87F"/>
    <a:srgbClr val="FFC000"/>
    <a:srgbClr val="BEC8C9"/>
    <a:srgbClr val="A5B3B5"/>
    <a:srgbClr val="95A5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93203" autoAdjust="0"/>
  </p:normalViewPr>
  <p:slideViewPr>
    <p:cSldViewPr>
      <p:cViewPr varScale="1">
        <p:scale>
          <a:sx n="102" d="100"/>
          <a:sy n="102" d="100"/>
        </p:scale>
        <p:origin x="-996" y="-102"/>
      </p:cViewPr>
      <p:guideLst>
        <p:guide orient="horz" pos="3022"/>
        <p:guide pos="3840"/>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6B4987B4-E64C-49D4-91A5-2AA51E1C8731}" type="doc">
      <dgm:prSet loTypeId="urn:microsoft.com/office/officeart/2005/8/layout/vList5" loCatId="list" qsTypeId="urn:microsoft.com/office/officeart/2005/8/quickstyle/3d4#1" qsCatId="3D" csTypeId="urn:microsoft.com/office/officeart/2005/8/colors/accent1_2#2" csCatId="accent1" phldr="1"/>
      <dgm:spPr/>
      <dgm:t>
        <a:bodyPr/>
        <a:lstStyle/>
        <a:p>
          <a:endParaRPr lang="zh-CN" altLang="en-US"/>
        </a:p>
      </dgm:t>
    </dgm:pt>
    <dgm:pt modelId="{35935406-F54D-4721-A829-2B90B5549DBB}">
      <dgm:prSet/>
      <dgm:spPr>
        <a:solidFill>
          <a:schemeClr val="accent2"/>
        </a:solidFill>
      </dgm:spPr>
      <dgm:t>
        <a:bodyPr/>
        <a:lstStyle/>
        <a:p>
          <a:r>
            <a:rPr lang="zh-CN" altLang="en-US" b="1" dirty="0">
              <a:effectLst>
                <a:outerShdw blurRad="38100" dist="38100" dir="2700000" algn="tl">
                  <a:srgbClr val="000000">
                    <a:alpha val="43137"/>
                  </a:srgbClr>
                </a:outerShdw>
              </a:effectLst>
            </a:rPr>
            <a:t>单位经营形式</a:t>
          </a:r>
          <a:endParaRPr lang="zh-CN" b="1" dirty="0">
            <a:effectLst>
              <a:outerShdw blurRad="38100" dist="38100" dir="2700000" algn="tl">
                <a:srgbClr val="000000">
                  <a:alpha val="43137"/>
                </a:srgbClr>
              </a:outerShdw>
            </a:effectLst>
          </a:endParaRPr>
        </a:p>
      </dgm:t>
    </dgm:pt>
    <dgm:pt modelId="{FA984ECA-3F49-4B6F-A7BC-83A1AD9A48A0}" type="parTrans" cxnId="{E20C77D7-2F2B-403F-8316-2282EBCF3D9C}">
      <dgm:prSet/>
      <dgm:spPr/>
      <dgm:t>
        <a:bodyPr/>
        <a:lstStyle/>
        <a:p>
          <a:endParaRPr lang="zh-CN" altLang="en-US" b="1">
            <a:effectLst>
              <a:outerShdw blurRad="38100" dist="38100" dir="2700000" algn="tl">
                <a:srgbClr val="000000">
                  <a:alpha val="43137"/>
                </a:srgbClr>
              </a:outerShdw>
            </a:effectLst>
          </a:endParaRPr>
        </a:p>
      </dgm:t>
    </dgm:pt>
    <dgm:pt modelId="{79186EB1-CE13-468D-84AF-13B1C3DF6AF8}" type="sibTrans" cxnId="{E20C77D7-2F2B-403F-8316-2282EBCF3D9C}">
      <dgm:prSet/>
      <dgm:spPr/>
      <dgm:t>
        <a:bodyPr/>
        <a:lstStyle/>
        <a:p>
          <a:endParaRPr lang="zh-CN" altLang="en-US" b="1">
            <a:effectLst>
              <a:outerShdw blurRad="38100" dist="38100" dir="2700000" algn="tl">
                <a:srgbClr val="000000">
                  <a:alpha val="43137"/>
                </a:srgbClr>
              </a:outerShdw>
            </a:effectLst>
          </a:endParaRPr>
        </a:p>
      </dgm:t>
    </dgm:pt>
    <dgm:pt modelId="{65B26AD9-AEA6-4355-B621-B3B7A610CB88}">
      <dgm:prSet/>
      <dgm:spPr>
        <a:solidFill>
          <a:schemeClr val="accent2"/>
        </a:solidFill>
      </dgm:spPr>
      <dgm:t>
        <a:bodyPr/>
        <a:lstStyle/>
        <a:p>
          <a:r>
            <a:rPr lang="zh-CN" altLang="en-US" b="1" dirty="0">
              <a:effectLst>
                <a:outerShdw blurRad="38100" dist="38100" dir="2700000" algn="tl">
                  <a:srgbClr val="000000">
                    <a:alpha val="43137"/>
                  </a:srgbClr>
                </a:outerShdw>
              </a:effectLst>
            </a:rPr>
            <a:t>零售业态</a:t>
          </a:r>
          <a:endParaRPr lang="zh-CN" b="1" dirty="0">
            <a:effectLst>
              <a:outerShdw blurRad="38100" dist="38100" dir="2700000" algn="tl">
                <a:srgbClr val="000000">
                  <a:alpha val="43137"/>
                </a:srgbClr>
              </a:outerShdw>
            </a:effectLst>
          </a:endParaRPr>
        </a:p>
      </dgm:t>
    </dgm:pt>
    <dgm:pt modelId="{8AE593A6-3C33-4CE8-B779-7ADC5ABCA5CD}" type="parTrans" cxnId="{ADAD6A40-E90E-45F9-BE12-D094C3A02588}">
      <dgm:prSet/>
      <dgm:spPr/>
      <dgm:t>
        <a:bodyPr/>
        <a:lstStyle/>
        <a:p>
          <a:endParaRPr lang="zh-CN" altLang="en-US" b="1">
            <a:effectLst>
              <a:outerShdw blurRad="38100" dist="38100" dir="2700000" algn="tl">
                <a:srgbClr val="000000">
                  <a:alpha val="43137"/>
                </a:srgbClr>
              </a:outerShdw>
            </a:effectLst>
          </a:endParaRPr>
        </a:p>
      </dgm:t>
    </dgm:pt>
    <dgm:pt modelId="{D79DD352-25A7-4467-A3BD-CE5190DCEDA6}" type="sibTrans" cxnId="{ADAD6A40-E90E-45F9-BE12-D094C3A02588}">
      <dgm:prSet/>
      <dgm:spPr/>
      <dgm:t>
        <a:bodyPr/>
        <a:lstStyle/>
        <a:p>
          <a:endParaRPr lang="zh-CN" altLang="en-US" b="1">
            <a:effectLst>
              <a:outerShdw blurRad="38100" dist="38100" dir="2700000" algn="tl">
                <a:srgbClr val="000000">
                  <a:alpha val="43137"/>
                </a:srgbClr>
              </a:outerShdw>
            </a:effectLst>
          </a:endParaRPr>
        </a:p>
      </dgm:t>
    </dgm:pt>
    <dgm:pt modelId="{257A83BF-8B52-4BF2-99F9-06CC278678ED}">
      <dgm:prSet/>
      <dgm:spPr>
        <a:solidFill>
          <a:schemeClr val="accent2"/>
        </a:solidFill>
      </dgm:spPr>
      <dgm:t>
        <a:bodyPr/>
        <a:lstStyle/>
        <a:p>
          <a:r>
            <a:rPr lang="zh-CN" altLang="en-US" b="1" dirty="0">
              <a:effectLst>
                <a:outerShdw blurRad="38100" dist="38100" dir="2700000" algn="tl">
                  <a:srgbClr val="000000">
                    <a:alpha val="43137"/>
                  </a:srgbClr>
                </a:outerShdw>
              </a:effectLst>
            </a:rPr>
            <a:t>零售面积</a:t>
          </a:r>
          <a:endParaRPr lang="zh-CN" b="1" dirty="0">
            <a:effectLst>
              <a:outerShdw blurRad="38100" dist="38100" dir="2700000" algn="tl">
                <a:srgbClr val="000000">
                  <a:alpha val="43137"/>
                </a:srgbClr>
              </a:outerShdw>
            </a:effectLst>
          </a:endParaRPr>
        </a:p>
      </dgm:t>
    </dgm:pt>
    <dgm:pt modelId="{FD00875A-A42A-45E0-A642-B76C4A9102F9}" type="parTrans" cxnId="{61FEA919-222E-4468-9890-D863E6BFD7A3}">
      <dgm:prSet/>
      <dgm:spPr/>
      <dgm:t>
        <a:bodyPr/>
        <a:lstStyle/>
        <a:p>
          <a:endParaRPr lang="zh-CN" altLang="en-US" b="1">
            <a:effectLst>
              <a:outerShdw blurRad="38100" dist="38100" dir="2700000" algn="tl">
                <a:srgbClr val="000000">
                  <a:alpha val="43137"/>
                </a:srgbClr>
              </a:outerShdw>
            </a:effectLst>
          </a:endParaRPr>
        </a:p>
      </dgm:t>
    </dgm:pt>
    <dgm:pt modelId="{7C9622AC-A824-41F7-A2CD-6FF646B9BFA5}" type="sibTrans" cxnId="{61FEA919-222E-4468-9890-D863E6BFD7A3}">
      <dgm:prSet/>
      <dgm:spPr/>
      <dgm:t>
        <a:bodyPr/>
        <a:lstStyle/>
        <a:p>
          <a:endParaRPr lang="zh-CN" altLang="en-US" b="1">
            <a:effectLst>
              <a:outerShdw blurRad="38100" dist="38100" dir="2700000" algn="tl">
                <a:srgbClr val="000000">
                  <a:alpha val="43137"/>
                </a:srgbClr>
              </a:outerShdw>
            </a:effectLst>
          </a:endParaRPr>
        </a:p>
      </dgm:t>
    </dgm:pt>
    <dgm:pt modelId="{1E003D8E-8EBC-4622-8218-17B92EBDB685}">
      <dgm:prSet/>
      <dgm:spPr>
        <a:solidFill>
          <a:schemeClr val="accent2"/>
        </a:solidFill>
      </dgm:spPr>
      <dgm:t>
        <a:bodyPr/>
        <a:lstStyle/>
        <a:p>
          <a:r>
            <a:rPr lang="zh-CN" altLang="en-US" b="1" dirty="0">
              <a:effectLst>
                <a:outerShdw blurRad="38100" dist="38100" dir="2700000" algn="tl">
                  <a:srgbClr val="000000">
                    <a:alpha val="43137"/>
                  </a:srgbClr>
                </a:outerShdw>
              </a:effectLst>
            </a:rPr>
            <a:t>餐饮面积</a:t>
          </a:r>
          <a:endParaRPr lang="zh-CN" b="1" dirty="0">
            <a:effectLst>
              <a:outerShdw blurRad="38100" dist="38100" dir="2700000" algn="tl">
                <a:srgbClr val="000000">
                  <a:alpha val="43137"/>
                </a:srgbClr>
              </a:outerShdw>
            </a:effectLst>
          </a:endParaRPr>
        </a:p>
      </dgm:t>
    </dgm:pt>
    <dgm:pt modelId="{25229689-6569-42CD-89D5-1C5180569F54}" type="parTrans" cxnId="{615FA357-A719-498A-814B-9198B2813ABA}">
      <dgm:prSet/>
      <dgm:spPr/>
      <dgm:t>
        <a:bodyPr/>
        <a:lstStyle/>
        <a:p>
          <a:endParaRPr lang="zh-CN" altLang="en-US" b="1">
            <a:effectLst>
              <a:outerShdw blurRad="38100" dist="38100" dir="2700000" algn="tl">
                <a:srgbClr val="000000">
                  <a:alpha val="43137"/>
                </a:srgbClr>
              </a:outerShdw>
            </a:effectLst>
          </a:endParaRPr>
        </a:p>
      </dgm:t>
    </dgm:pt>
    <dgm:pt modelId="{D235038A-FE65-4871-8ADC-EA2E6F9859CC}" type="sibTrans" cxnId="{615FA357-A719-498A-814B-9198B2813ABA}">
      <dgm:prSet/>
      <dgm:spPr/>
      <dgm:t>
        <a:bodyPr/>
        <a:lstStyle/>
        <a:p>
          <a:endParaRPr lang="zh-CN" altLang="en-US" b="1">
            <a:effectLst>
              <a:outerShdw blurRad="38100" dist="38100" dir="2700000" algn="tl">
                <a:srgbClr val="000000">
                  <a:alpha val="43137"/>
                </a:srgbClr>
              </a:outerShdw>
            </a:effectLst>
          </a:endParaRPr>
        </a:p>
      </dgm:t>
    </dgm:pt>
    <dgm:pt modelId="{92CBA41C-8C05-4FEB-992D-D44BFD98510C}" type="pres">
      <dgm:prSet presAssocID="{6B4987B4-E64C-49D4-91A5-2AA51E1C8731}" presName="Name0" presStyleCnt="0">
        <dgm:presLayoutVars>
          <dgm:dir/>
          <dgm:animLvl val="lvl"/>
          <dgm:resizeHandles val="exact"/>
        </dgm:presLayoutVars>
      </dgm:prSet>
      <dgm:spPr/>
      <dgm:t>
        <a:bodyPr/>
        <a:lstStyle/>
        <a:p>
          <a:endParaRPr lang="zh-CN" altLang="en-US"/>
        </a:p>
      </dgm:t>
    </dgm:pt>
    <dgm:pt modelId="{7BED2061-463A-4A50-86BB-2C7D35C9E8BD}" type="pres">
      <dgm:prSet presAssocID="{35935406-F54D-4721-A829-2B90B5549DBB}" presName="linNode" presStyleCnt="0"/>
      <dgm:spPr/>
    </dgm:pt>
    <dgm:pt modelId="{CE8F9BDA-D909-42E2-8B57-D21D517D5FCD}" type="pres">
      <dgm:prSet presAssocID="{35935406-F54D-4721-A829-2B90B5549DBB}" presName="parentText" presStyleLbl="node1" presStyleIdx="0" presStyleCnt="4" custScaleX="116034">
        <dgm:presLayoutVars>
          <dgm:chMax val="1"/>
          <dgm:bulletEnabled val="1"/>
        </dgm:presLayoutVars>
      </dgm:prSet>
      <dgm:spPr/>
      <dgm:t>
        <a:bodyPr/>
        <a:lstStyle/>
        <a:p>
          <a:endParaRPr lang="zh-CN" altLang="en-US"/>
        </a:p>
      </dgm:t>
    </dgm:pt>
    <dgm:pt modelId="{8198384A-585D-4DC3-BC0D-D65DED56EF6F}" type="pres">
      <dgm:prSet presAssocID="{79186EB1-CE13-468D-84AF-13B1C3DF6AF8}" presName="sp" presStyleCnt="0"/>
      <dgm:spPr/>
    </dgm:pt>
    <dgm:pt modelId="{DF73F24B-F251-4FA5-B15E-BE8C3ACAFC1E}" type="pres">
      <dgm:prSet presAssocID="{65B26AD9-AEA6-4355-B621-B3B7A610CB88}" presName="linNode" presStyleCnt="0"/>
      <dgm:spPr/>
    </dgm:pt>
    <dgm:pt modelId="{AC484743-1A0A-406C-84AF-00BF59904B29}" type="pres">
      <dgm:prSet presAssocID="{65B26AD9-AEA6-4355-B621-B3B7A610CB88}" presName="parentText" presStyleLbl="node1" presStyleIdx="1" presStyleCnt="4" custScaleX="116035">
        <dgm:presLayoutVars>
          <dgm:chMax val="1"/>
          <dgm:bulletEnabled val="1"/>
        </dgm:presLayoutVars>
      </dgm:prSet>
      <dgm:spPr/>
      <dgm:t>
        <a:bodyPr/>
        <a:lstStyle/>
        <a:p>
          <a:endParaRPr lang="zh-CN" altLang="en-US"/>
        </a:p>
      </dgm:t>
    </dgm:pt>
    <dgm:pt modelId="{BEB9D860-B829-4EB2-89AF-02794C14D981}" type="pres">
      <dgm:prSet presAssocID="{D79DD352-25A7-4467-A3BD-CE5190DCEDA6}" presName="sp" presStyleCnt="0"/>
      <dgm:spPr/>
    </dgm:pt>
    <dgm:pt modelId="{D05DA3FB-D7CC-4515-9B97-B3B5F0CED104}" type="pres">
      <dgm:prSet presAssocID="{257A83BF-8B52-4BF2-99F9-06CC278678ED}" presName="linNode" presStyleCnt="0"/>
      <dgm:spPr/>
    </dgm:pt>
    <dgm:pt modelId="{6F07549E-B597-42AC-9F4C-E585B39262EB}" type="pres">
      <dgm:prSet presAssocID="{257A83BF-8B52-4BF2-99F9-06CC278678ED}" presName="parentText" presStyleLbl="node1" presStyleIdx="2" presStyleCnt="4" custScaleX="116034">
        <dgm:presLayoutVars>
          <dgm:chMax val="1"/>
          <dgm:bulletEnabled val="1"/>
        </dgm:presLayoutVars>
      </dgm:prSet>
      <dgm:spPr/>
      <dgm:t>
        <a:bodyPr/>
        <a:lstStyle/>
        <a:p>
          <a:endParaRPr lang="zh-CN" altLang="en-US"/>
        </a:p>
      </dgm:t>
    </dgm:pt>
    <dgm:pt modelId="{20B4BECF-4E08-4B40-B991-21FA3ED1389F}" type="pres">
      <dgm:prSet presAssocID="{7C9622AC-A824-41F7-A2CD-6FF646B9BFA5}" presName="sp" presStyleCnt="0"/>
      <dgm:spPr/>
    </dgm:pt>
    <dgm:pt modelId="{AEFDB5E7-F039-4D8E-B262-D8DAF67B7B10}" type="pres">
      <dgm:prSet presAssocID="{1E003D8E-8EBC-4622-8218-17B92EBDB685}" presName="linNode" presStyleCnt="0"/>
      <dgm:spPr/>
    </dgm:pt>
    <dgm:pt modelId="{9AC8141B-4554-4375-A1FA-F7C0EE531E75}" type="pres">
      <dgm:prSet presAssocID="{1E003D8E-8EBC-4622-8218-17B92EBDB685}" presName="parentText" presStyleLbl="node1" presStyleIdx="3" presStyleCnt="4" custScaleX="119128">
        <dgm:presLayoutVars>
          <dgm:chMax val="1"/>
          <dgm:bulletEnabled val="1"/>
        </dgm:presLayoutVars>
      </dgm:prSet>
      <dgm:spPr/>
      <dgm:t>
        <a:bodyPr/>
        <a:lstStyle/>
        <a:p>
          <a:endParaRPr lang="zh-CN" altLang="en-US"/>
        </a:p>
      </dgm:t>
    </dgm:pt>
  </dgm:ptLst>
  <dgm:cxnLst>
    <dgm:cxn modelId="{18B8897D-2E4A-4400-8592-4BA15EDF7AC2}" type="presOf" srcId="{6B4987B4-E64C-49D4-91A5-2AA51E1C8731}" destId="{92CBA41C-8C05-4FEB-992D-D44BFD98510C}" srcOrd="0" destOrd="0" presId="urn:microsoft.com/office/officeart/2005/8/layout/vList5"/>
    <dgm:cxn modelId="{615FA357-A719-498A-814B-9198B2813ABA}" srcId="{6B4987B4-E64C-49D4-91A5-2AA51E1C8731}" destId="{1E003D8E-8EBC-4622-8218-17B92EBDB685}" srcOrd="3" destOrd="0" parTransId="{25229689-6569-42CD-89D5-1C5180569F54}" sibTransId="{D235038A-FE65-4871-8ADC-EA2E6F9859CC}"/>
    <dgm:cxn modelId="{61FEA919-222E-4468-9890-D863E6BFD7A3}" srcId="{6B4987B4-E64C-49D4-91A5-2AA51E1C8731}" destId="{257A83BF-8B52-4BF2-99F9-06CC278678ED}" srcOrd="2" destOrd="0" parTransId="{FD00875A-A42A-45E0-A642-B76C4A9102F9}" sibTransId="{7C9622AC-A824-41F7-A2CD-6FF646B9BFA5}"/>
    <dgm:cxn modelId="{ADAD6A40-E90E-45F9-BE12-D094C3A02588}" srcId="{6B4987B4-E64C-49D4-91A5-2AA51E1C8731}" destId="{65B26AD9-AEA6-4355-B621-B3B7A610CB88}" srcOrd="1" destOrd="0" parTransId="{8AE593A6-3C33-4CE8-B779-7ADC5ABCA5CD}" sibTransId="{D79DD352-25A7-4467-A3BD-CE5190DCEDA6}"/>
    <dgm:cxn modelId="{E20C77D7-2F2B-403F-8316-2282EBCF3D9C}" srcId="{6B4987B4-E64C-49D4-91A5-2AA51E1C8731}" destId="{35935406-F54D-4721-A829-2B90B5549DBB}" srcOrd="0" destOrd="0" parTransId="{FA984ECA-3F49-4B6F-A7BC-83A1AD9A48A0}" sibTransId="{79186EB1-CE13-468D-84AF-13B1C3DF6AF8}"/>
    <dgm:cxn modelId="{7AE679C1-8329-45A8-9496-F7B609B5EAAE}" type="presOf" srcId="{35935406-F54D-4721-A829-2B90B5549DBB}" destId="{CE8F9BDA-D909-42E2-8B57-D21D517D5FCD}" srcOrd="0" destOrd="0" presId="urn:microsoft.com/office/officeart/2005/8/layout/vList5"/>
    <dgm:cxn modelId="{FDE47908-C91D-4A2F-B5CE-21D8CF785B51}" type="presOf" srcId="{257A83BF-8B52-4BF2-99F9-06CC278678ED}" destId="{6F07549E-B597-42AC-9F4C-E585B39262EB}" srcOrd="0" destOrd="0" presId="urn:microsoft.com/office/officeart/2005/8/layout/vList5"/>
    <dgm:cxn modelId="{AC9E5888-BAC1-4F31-A78F-DAB60F2ADBD2}" type="presOf" srcId="{65B26AD9-AEA6-4355-B621-B3B7A610CB88}" destId="{AC484743-1A0A-406C-84AF-00BF59904B29}" srcOrd="0" destOrd="0" presId="urn:microsoft.com/office/officeart/2005/8/layout/vList5"/>
    <dgm:cxn modelId="{F421AAAE-15CB-49D5-857E-B06E28F15EC8}" type="presOf" srcId="{1E003D8E-8EBC-4622-8218-17B92EBDB685}" destId="{9AC8141B-4554-4375-A1FA-F7C0EE531E75}" srcOrd="0" destOrd="0" presId="urn:microsoft.com/office/officeart/2005/8/layout/vList5"/>
    <dgm:cxn modelId="{1086E277-6717-4DE3-BAF3-3311B6801105}" type="presParOf" srcId="{92CBA41C-8C05-4FEB-992D-D44BFD98510C}" destId="{7BED2061-463A-4A50-86BB-2C7D35C9E8BD}" srcOrd="0" destOrd="0" presId="urn:microsoft.com/office/officeart/2005/8/layout/vList5"/>
    <dgm:cxn modelId="{DFF13CBA-030C-46CC-A44C-31CA39F70388}" type="presParOf" srcId="{7BED2061-463A-4A50-86BB-2C7D35C9E8BD}" destId="{CE8F9BDA-D909-42E2-8B57-D21D517D5FCD}" srcOrd="0" destOrd="0" presId="urn:microsoft.com/office/officeart/2005/8/layout/vList5"/>
    <dgm:cxn modelId="{7E88E96B-9CA5-46BE-AFCE-1830BE7FFAF2}" type="presParOf" srcId="{92CBA41C-8C05-4FEB-992D-D44BFD98510C}" destId="{8198384A-585D-4DC3-BC0D-D65DED56EF6F}" srcOrd="1" destOrd="0" presId="urn:microsoft.com/office/officeart/2005/8/layout/vList5"/>
    <dgm:cxn modelId="{8E13C77F-263F-4FE2-A245-25E1624E8F95}" type="presParOf" srcId="{92CBA41C-8C05-4FEB-992D-D44BFD98510C}" destId="{DF73F24B-F251-4FA5-B15E-BE8C3ACAFC1E}" srcOrd="2" destOrd="0" presId="urn:microsoft.com/office/officeart/2005/8/layout/vList5"/>
    <dgm:cxn modelId="{09E7751E-3571-47A5-8385-20F5961E7BD4}" type="presParOf" srcId="{DF73F24B-F251-4FA5-B15E-BE8C3ACAFC1E}" destId="{AC484743-1A0A-406C-84AF-00BF59904B29}" srcOrd="0" destOrd="0" presId="urn:microsoft.com/office/officeart/2005/8/layout/vList5"/>
    <dgm:cxn modelId="{11F4FB87-87B0-4BFC-8466-C45C419F4FCA}" type="presParOf" srcId="{92CBA41C-8C05-4FEB-992D-D44BFD98510C}" destId="{BEB9D860-B829-4EB2-89AF-02794C14D981}" srcOrd="3" destOrd="0" presId="urn:microsoft.com/office/officeart/2005/8/layout/vList5"/>
    <dgm:cxn modelId="{A8CE3FB9-3726-4771-A3EA-F313C4C44A28}" type="presParOf" srcId="{92CBA41C-8C05-4FEB-992D-D44BFD98510C}" destId="{D05DA3FB-D7CC-4515-9B97-B3B5F0CED104}" srcOrd="4" destOrd="0" presId="urn:microsoft.com/office/officeart/2005/8/layout/vList5"/>
    <dgm:cxn modelId="{A491C79B-3175-416C-B576-B887BD311EE7}" type="presParOf" srcId="{D05DA3FB-D7CC-4515-9B97-B3B5F0CED104}" destId="{6F07549E-B597-42AC-9F4C-E585B39262EB}" srcOrd="0" destOrd="0" presId="urn:microsoft.com/office/officeart/2005/8/layout/vList5"/>
    <dgm:cxn modelId="{ED82AE96-1FB9-4360-BBAF-E14D93164178}" type="presParOf" srcId="{92CBA41C-8C05-4FEB-992D-D44BFD98510C}" destId="{20B4BECF-4E08-4B40-B991-21FA3ED1389F}" srcOrd="5" destOrd="0" presId="urn:microsoft.com/office/officeart/2005/8/layout/vList5"/>
    <dgm:cxn modelId="{9963BD5D-DF75-4145-A747-25468E33C806}" type="presParOf" srcId="{92CBA41C-8C05-4FEB-992D-D44BFD98510C}" destId="{AEFDB5E7-F039-4D8E-B262-D8DAF67B7B10}" srcOrd="6" destOrd="0" presId="urn:microsoft.com/office/officeart/2005/8/layout/vList5"/>
    <dgm:cxn modelId="{6E4F7D81-2426-4728-9721-EAA76F5AD6C5}" type="presParOf" srcId="{AEFDB5E7-F039-4D8E-B262-D8DAF67B7B10}" destId="{9AC8141B-4554-4375-A1FA-F7C0EE531E75}" srcOrd="0"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F9BDA-D909-42E2-8B57-D21D517D5FCD}">
      <dsp:nvSpPr>
        <dsp:cNvPr id="0" name=""/>
        <dsp:cNvSpPr/>
      </dsp:nvSpPr>
      <dsp:spPr>
        <a:xfrm>
          <a:off x="1377740" y="1706"/>
          <a:ext cx="2015316" cy="820665"/>
        </a:xfrm>
        <a:prstGeom prst="roundRect">
          <a:avLst/>
        </a:prstGeom>
        <a:solidFill>
          <a:schemeClr val="accent2"/>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zh-CN" altLang="en-US" sz="2300" b="1" kern="1200" dirty="0">
              <a:effectLst>
                <a:outerShdw blurRad="38100" dist="38100" dir="2700000" algn="tl">
                  <a:srgbClr val="000000">
                    <a:alpha val="43137"/>
                  </a:srgbClr>
                </a:outerShdw>
              </a:effectLst>
            </a:rPr>
            <a:t>单位经营形式</a:t>
          </a:r>
          <a:endParaRPr lang="zh-CN" sz="2300" b="1" kern="1200" dirty="0">
            <a:effectLst>
              <a:outerShdw blurRad="38100" dist="38100" dir="2700000" algn="tl">
                <a:srgbClr val="000000">
                  <a:alpha val="43137"/>
                </a:srgbClr>
              </a:outerShdw>
            </a:effectLst>
          </a:endParaRPr>
        </a:p>
      </dsp:txBody>
      <dsp:txXfrm>
        <a:off x="1417802" y="41768"/>
        <a:ext cx="1935192" cy="740541"/>
      </dsp:txXfrm>
    </dsp:sp>
    <dsp:sp modelId="{AC484743-1A0A-406C-84AF-00BF59904B29}">
      <dsp:nvSpPr>
        <dsp:cNvPr id="0" name=""/>
        <dsp:cNvSpPr/>
      </dsp:nvSpPr>
      <dsp:spPr>
        <a:xfrm>
          <a:off x="1377740" y="863405"/>
          <a:ext cx="2015334" cy="820665"/>
        </a:xfrm>
        <a:prstGeom prst="roundRect">
          <a:avLst/>
        </a:prstGeom>
        <a:solidFill>
          <a:schemeClr val="accent2"/>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zh-CN" altLang="en-US" sz="2300" b="1" kern="1200" dirty="0">
              <a:effectLst>
                <a:outerShdw blurRad="38100" dist="38100" dir="2700000" algn="tl">
                  <a:srgbClr val="000000">
                    <a:alpha val="43137"/>
                  </a:srgbClr>
                </a:outerShdw>
              </a:effectLst>
            </a:rPr>
            <a:t>零售业态</a:t>
          </a:r>
          <a:endParaRPr lang="zh-CN" sz="2300" b="1" kern="1200" dirty="0">
            <a:effectLst>
              <a:outerShdw blurRad="38100" dist="38100" dir="2700000" algn="tl">
                <a:srgbClr val="000000">
                  <a:alpha val="43137"/>
                </a:srgbClr>
              </a:outerShdw>
            </a:effectLst>
          </a:endParaRPr>
        </a:p>
      </dsp:txBody>
      <dsp:txXfrm>
        <a:off x="1417802" y="903467"/>
        <a:ext cx="1935210" cy="740541"/>
      </dsp:txXfrm>
    </dsp:sp>
    <dsp:sp modelId="{6F07549E-B597-42AC-9F4C-E585B39262EB}">
      <dsp:nvSpPr>
        <dsp:cNvPr id="0" name=""/>
        <dsp:cNvSpPr/>
      </dsp:nvSpPr>
      <dsp:spPr>
        <a:xfrm>
          <a:off x="1377740" y="1725104"/>
          <a:ext cx="2015316" cy="820665"/>
        </a:xfrm>
        <a:prstGeom prst="roundRect">
          <a:avLst/>
        </a:prstGeom>
        <a:solidFill>
          <a:schemeClr val="accent2"/>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zh-CN" altLang="en-US" sz="2300" b="1" kern="1200" dirty="0">
              <a:effectLst>
                <a:outerShdw blurRad="38100" dist="38100" dir="2700000" algn="tl">
                  <a:srgbClr val="000000">
                    <a:alpha val="43137"/>
                  </a:srgbClr>
                </a:outerShdw>
              </a:effectLst>
            </a:rPr>
            <a:t>零售面积</a:t>
          </a:r>
          <a:endParaRPr lang="zh-CN" sz="2300" b="1" kern="1200" dirty="0">
            <a:effectLst>
              <a:outerShdw blurRad="38100" dist="38100" dir="2700000" algn="tl">
                <a:srgbClr val="000000">
                  <a:alpha val="43137"/>
                </a:srgbClr>
              </a:outerShdw>
            </a:effectLst>
          </a:endParaRPr>
        </a:p>
      </dsp:txBody>
      <dsp:txXfrm>
        <a:off x="1417802" y="1765166"/>
        <a:ext cx="1935192" cy="740541"/>
      </dsp:txXfrm>
    </dsp:sp>
    <dsp:sp modelId="{9AC8141B-4554-4375-A1FA-F7C0EE531E75}">
      <dsp:nvSpPr>
        <dsp:cNvPr id="0" name=""/>
        <dsp:cNvSpPr/>
      </dsp:nvSpPr>
      <dsp:spPr>
        <a:xfrm>
          <a:off x="1377740" y="2586803"/>
          <a:ext cx="2069054" cy="820665"/>
        </a:xfrm>
        <a:prstGeom prst="roundRect">
          <a:avLst/>
        </a:prstGeom>
        <a:solidFill>
          <a:schemeClr val="accent2"/>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zh-CN" altLang="en-US" sz="2300" b="1" kern="1200" dirty="0">
              <a:effectLst>
                <a:outerShdw blurRad="38100" dist="38100" dir="2700000" algn="tl">
                  <a:srgbClr val="000000">
                    <a:alpha val="43137"/>
                  </a:srgbClr>
                </a:outerShdw>
              </a:effectLst>
            </a:rPr>
            <a:t>餐饮面积</a:t>
          </a:r>
          <a:endParaRPr lang="zh-CN" sz="2300" b="1" kern="1200" dirty="0">
            <a:effectLst>
              <a:outerShdw blurRad="38100" dist="38100" dir="2700000" algn="tl">
                <a:srgbClr val="000000">
                  <a:alpha val="43137"/>
                </a:srgbClr>
              </a:outerShdw>
            </a:effectLst>
          </a:endParaRPr>
        </a:p>
      </dsp:txBody>
      <dsp:txXfrm>
        <a:off x="1417802" y="2626865"/>
        <a:ext cx="1988930" cy="74054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1">
  <dgm:title val=""/>
  <dgm:desc val=""/>
  <dgm:catLst>
    <dgm:cat type="3D" pri="11400"/>
  </dgm:catLst>
  <dgm:scene3d>
    <a:camera prst="orthographicFront"/>
    <a:lightRig rig="threePt" dir="t"/>
  </dgm:scene3d>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0"/>
            <a:ext cx="4304466" cy="341092"/>
          </a:xfrm>
          <a:prstGeom prst="rect">
            <a:avLst/>
          </a:prstGeom>
        </p:spPr>
        <p:txBody>
          <a:bodyPr vert="horz" lIns="92108" tIns="46054" rIns="92108" bIns="46054" rtlCol="0"/>
          <a:lstStyle>
            <a:lvl1pPr algn="l">
              <a:defRPr sz="1200"/>
            </a:lvl1pPr>
          </a:lstStyle>
          <a:p>
            <a:endParaRPr lang="zh-CN" altLang="en-US"/>
          </a:p>
        </p:txBody>
      </p:sp>
      <p:sp>
        <p:nvSpPr>
          <p:cNvPr id="3" name="日期占位符 2"/>
          <p:cNvSpPr>
            <a:spLocks noGrp="1"/>
          </p:cNvSpPr>
          <p:nvPr>
            <p:ph type="dt" sz="quarter" idx="1"/>
          </p:nvPr>
        </p:nvSpPr>
        <p:spPr>
          <a:xfrm>
            <a:off x="5624594" y="0"/>
            <a:ext cx="4304464" cy="341092"/>
          </a:xfrm>
          <a:prstGeom prst="rect">
            <a:avLst/>
          </a:prstGeom>
        </p:spPr>
        <p:txBody>
          <a:bodyPr vert="horz" lIns="92108" tIns="46054" rIns="92108" bIns="46054" rtlCol="0"/>
          <a:lstStyle>
            <a:lvl1pPr algn="r">
              <a:defRPr sz="1200"/>
            </a:lvl1pPr>
          </a:lstStyle>
          <a:p>
            <a:fld id="{7A454C3D-8CC7-494E-A958-C542B8560DC1}" type="datetimeFigureOut">
              <a:rPr lang="zh-CN" altLang="en-US" smtClean="0"/>
              <a:pPr/>
              <a:t>2021/10/22</a:t>
            </a:fld>
            <a:endParaRPr lang="zh-CN" altLang="en-US"/>
          </a:p>
        </p:txBody>
      </p:sp>
      <p:sp>
        <p:nvSpPr>
          <p:cNvPr id="4" name="页脚占位符 3"/>
          <p:cNvSpPr>
            <a:spLocks noGrp="1"/>
          </p:cNvSpPr>
          <p:nvPr>
            <p:ph type="ftr" sz="quarter" idx="2"/>
          </p:nvPr>
        </p:nvSpPr>
        <p:spPr>
          <a:xfrm>
            <a:off x="1" y="6453409"/>
            <a:ext cx="4304466" cy="341092"/>
          </a:xfrm>
          <a:prstGeom prst="rect">
            <a:avLst/>
          </a:prstGeom>
        </p:spPr>
        <p:txBody>
          <a:bodyPr vert="horz" lIns="92108" tIns="46054" rIns="92108" bIns="46054"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5624594" y="6453409"/>
            <a:ext cx="4304464" cy="341092"/>
          </a:xfrm>
          <a:prstGeom prst="rect">
            <a:avLst/>
          </a:prstGeom>
        </p:spPr>
        <p:txBody>
          <a:bodyPr vert="horz" lIns="92108" tIns="46054" rIns="92108" bIns="46054" rtlCol="0" anchor="b"/>
          <a:lstStyle>
            <a:lvl1pPr algn="r">
              <a:defRPr sz="1200"/>
            </a:lvl1pPr>
          </a:lstStyle>
          <a:p>
            <a:fld id="{71416D6A-BDC4-43F0-BD1D-0AB2A5B1A43C}" type="slidenum">
              <a:rPr lang="zh-CN" altLang="en-US" smtClean="0"/>
              <a:pPr/>
              <a:t>‹#›</a:t>
            </a:fld>
            <a:endParaRPr lang="zh-CN" altLang="en-US"/>
          </a:p>
        </p:txBody>
      </p:sp>
    </p:spTree>
    <p:extLst>
      <p:ext uri="{BB962C8B-B14F-4D97-AF65-F5344CB8AC3E}">
        <p14:creationId xmlns:p14="http://schemas.microsoft.com/office/powerpoint/2010/main" val="31009897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4303608" cy="339725"/>
          </a:xfrm>
          <a:prstGeom prst="rect">
            <a:avLst/>
          </a:prstGeom>
        </p:spPr>
        <p:txBody>
          <a:bodyPr vert="horz" lIns="92108" tIns="46054" rIns="92108" bIns="46054" rtlCol="0"/>
          <a:lstStyle>
            <a:lvl1pPr algn="l">
              <a:defRPr sz="1200"/>
            </a:lvl1pPr>
          </a:lstStyle>
          <a:p>
            <a:endParaRPr lang="zh-CN" altLang="en-US"/>
          </a:p>
        </p:txBody>
      </p:sp>
      <p:sp>
        <p:nvSpPr>
          <p:cNvPr id="3" name="日期占位符 2"/>
          <p:cNvSpPr>
            <a:spLocks noGrp="1"/>
          </p:cNvSpPr>
          <p:nvPr>
            <p:ph type="dt" idx="1"/>
          </p:nvPr>
        </p:nvSpPr>
        <p:spPr>
          <a:xfrm>
            <a:off x="5625494" y="0"/>
            <a:ext cx="4303608" cy="339725"/>
          </a:xfrm>
          <a:prstGeom prst="rect">
            <a:avLst/>
          </a:prstGeom>
        </p:spPr>
        <p:txBody>
          <a:bodyPr vert="horz" lIns="92108" tIns="46054" rIns="92108" bIns="46054" rtlCol="0"/>
          <a:lstStyle>
            <a:lvl1pPr algn="r">
              <a:defRPr sz="1200"/>
            </a:lvl1pPr>
          </a:lstStyle>
          <a:p>
            <a:fld id="{F15E624E-D0EA-4740-B267-7833A6B21DC6}" type="datetimeFigureOut">
              <a:rPr lang="zh-CN" altLang="en-US" smtClean="0"/>
              <a:pPr/>
              <a:t>2021/10/22</a:t>
            </a:fld>
            <a:endParaRPr lang="zh-CN" altLang="en-US"/>
          </a:p>
        </p:txBody>
      </p:sp>
      <p:sp>
        <p:nvSpPr>
          <p:cNvPr id="4" name="幻灯片图像占位符 3"/>
          <p:cNvSpPr>
            <a:spLocks noGrp="1" noRot="1" noChangeAspect="1"/>
          </p:cNvSpPr>
          <p:nvPr>
            <p:ph type="sldImg" idx="2"/>
          </p:nvPr>
        </p:nvSpPr>
        <p:spPr>
          <a:xfrm>
            <a:off x="2700338" y="509588"/>
            <a:ext cx="4530725" cy="2547937"/>
          </a:xfrm>
          <a:prstGeom prst="rect">
            <a:avLst/>
          </a:prstGeom>
          <a:noFill/>
          <a:ln w="12700">
            <a:solidFill>
              <a:prstClr val="black"/>
            </a:solidFill>
          </a:ln>
        </p:spPr>
        <p:txBody>
          <a:bodyPr vert="horz" lIns="92108" tIns="46054" rIns="92108" bIns="46054" rtlCol="0" anchor="ctr"/>
          <a:lstStyle/>
          <a:p>
            <a:endParaRPr lang="zh-CN" altLang="en-US"/>
          </a:p>
        </p:txBody>
      </p:sp>
      <p:sp>
        <p:nvSpPr>
          <p:cNvPr id="5" name="备注占位符 4"/>
          <p:cNvSpPr>
            <a:spLocks noGrp="1"/>
          </p:cNvSpPr>
          <p:nvPr>
            <p:ph type="body" sz="quarter" idx="3"/>
          </p:nvPr>
        </p:nvSpPr>
        <p:spPr>
          <a:xfrm>
            <a:off x="993141" y="3227388"/>
            <a:ext cx="7945120" cy="3057525"/>
          </a:xfrm>
          <a:prstGeom prst="rect">
            <a:avLst/>
          </a:prstGeom>
        </p:spPr>
        <p:txBody>
          <a:bodyPr vert="horz" lIns="92108" tIns="46054" rIns="92108" bIns="46054"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6453595"/>
            <a:ext cx="4303608" cy="339725"/>
          </a:xfrm>
          <a:prstGeom prst="rect">
            <a:avLst/>
          </a:prstGeom>
        </p:spPr>
        <p:txBody>
          <a:bodyPr vert="horz" lIns="92108" tIns="46054" rIns="92108" bIns="46054"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625494" y="6453595"/>
            <a:ext cx="4303608" cy="339725"/>
          </a:xfrm>
          <a:prstGeom prst="rect">
            <a:avLst/>
          </a:prstGeom>
        </p:spPr>
        <p:txBody>
          <a:bodyPr vert="horz" lIns="92108" tIns="46054" rIns="92108" bIns="46054" rtlCol="0" anchor="b"/>
          <a:lstStyle>
            <a:lvl1pPr algn="r">
              <a:defRPr sz="1200"/>
            </a:lvl1pPr>
          </a:lstStyle>
          <a:p>
            <a:fld id="{5F335C70-FF0C-491E-9630-971397A8CF1C}" type="slidenum">
              <a:rPr lang="zh-CN" altLang="en-US" smtClean="0"/>
              <a:pPr/>
              <a:t>‹#›</a:t>
            </a:fld>
            <a:endParaRPr lang="zh-CN" altLang="en-US"/>
          </a:p>
        </p:txBody>
      </p:sp>
    </p:spTree>
    <p:extLst>
      <p:ext uri="{BB962C8B-B14F-4D97-AF65-F5344CB8AC3E}">
        <p14:creationId xmlns:p14="http://schemas.microsoft.com/office/powerpoint/2010/main" val="2116565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F335C70-FF0C-491E-9630-971397A8CF1C}" type="slidenum">
              <a:rPr lang="zh-CN" altLang="en-US" smtClean="0"/>
              <a:pPr/>
              <a:t>1</a:t>
            </a:fld>
            <a:endParaRPr lang="zh-CN" altLang="en-US"/>
          </a:p>
        </p:txBody>
      </p:sp>
    </p:spTree>
    <p:extLst>
      <p:ext uri="{BB962C8B-B14F-4D97-AF65-F5344CB8AC3E}">
        <p14:creationId xmlns:p14="http://schemas.microsoft.com/office/powerpoint/2010/main" val="2656964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335C70-FF0C-491E-9630-971397A8CF1C}" type="slidenum">
              <a:rPr lang="zh-CN" altLang="en-US" smtClean="0"/>
              <a:pPr/>
              <a:t>10</a:t>
            </a:fld>
            <a:endParaRPr lang="zh-CN" altLang="en-US"/>
          </a:p>
        </p:txBody>
      </p:sp>
    </p:spTree>
    <p:extLst>
      <p:ext uri="{BB962C8B-B14F-4D97-AF65-F5344CB8AC3E}">
        <p14:creationId xmlns:p14="http://schemas.microsoft.com/office/powerpoint/2010/main" val="1250374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335C70-FF0C-491E-9630-971397A8CF1C}" type="slidenum">
              <a:rPr lang="zh-CN" altLang="en-US" smtClean="0"/>
              <a:t>11</a:t>
            </a:fld>
            <a:endParaRPr lang="zh-CN" altLang="en-US"/>
          </a:p>
        </p:txBody>
      </p:sp>
    </p:spTree>
    <p:extLst>
      <p:ext uri="{BB962C8B-B14F-4D97-AF65-F5344CB8AC3E}">
        <p14:creationId xmlns:p14="http://schemas.microsoft.com/office/powerpoint/2010/main" val="2062523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335C70-FF0C-491E-9630-971397A8CF1C}" type="slidenum">
              <a:rPr lang="zh-CN" altLang="en-US" smtClean="0"/>
              <a:pPr/>
              <a:t>12</a:t>
            </a:fld>
            <a:endParaRPr lang="zh-CN" altLang="en-US"/>
          </a:p>
        </p:txBody>
      </p:sp>
    </p:spTree>
    <p:extLst>
      <p:ext uri="{BB962C8B-B14F-4D97-AF65-F5344CB8AC3E}">
        <p14:creationId xmlns:p14="http://schemas.microsoft.com/office/powerpoint/2010/main" val="4063937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F335C70-FF0C-491E-9630-971397A8CF1C}" type="slidenum">
              <a:rPr lang="zh-CN" altLang="en-US" smtClean="0"/>
              <a:pPr/>
              <a:t>13</a:t>
            </a:fld>
            <a:endParaRPr lang="zh-CN" altLang="en-US"/>
          </a:p>
        </p:txBody>
      </p:sp>
    </p:spTree>
    <p:extLst>
      <p:ext uri="{BB962C8B-B14F-4D97-AF65-F5344CB8AC3E}">
        <p14:creationId xmlns:p14="http://schemas.microsoft.com/office/powerpoint/2010/main" val="3855612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F335C70-FF0C-491E-9630-971397A8CF1C}" type="slidenum">
              <a:rPr lang="zh-CN" altLang="en-US" smtClean="0"/>
              <a:pPr/>
              <a:t>14</a:t>
            </a:fld>
            <a:endParaRPr lang="zh-CN" altLang="en-US"/>
          </a:p>
        </p:txBody>
      </p:sp>
    </p:spTree>
    <p:extLst>
      <p:ext uri="{BB962C8B-B14F-4D97-AF65-F5344CB8AC3E}">
        <p14:creationId xmlns:p14="http://schemas.microsoft.com/office/powerpoint/2010/main" val="809270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F335C70-FF0C-491E-9630-971397A8CF1C}" type="slidenum">
              <a:rPr lang="zh-CN" altLang="en-US" smtClean="0"/>
              <a:pPr/>
              <a:t>15</a:t>
            </a:fld>
            <a:endParaRPr lang="zh-CN" altLang="en-US"/>
          </a:p>
        </p:txBody>
      </p:sp>
    </p:spTree>
    <p:extLst>
      <p:ext uri="{BB962C8B-B14F-4D97-AF65-F5344CB8AC3E}">
        <p14:creationId xmlns:p14="http://schemas.microsoft.com/office/powerpoint/2010/main" val="368850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F335C70-FF0C-491E-9630-971397A8CF1C}" type="slidenum">
              <a:rPr lang="zh-CN" altLang="en-US" smtClean="0"/>
              <a:pPr/>
              <a:t>16</a:t>
            </a:fld>
            <a:endParaRPr lang="zh-CN" altLang="en-US"/>
          </a:p>
        </p:txBody>
      </p:sp>
    </p:spTree>
    <p:extLst>
      <p:ext uri="{BB962C8B-B14F-4D97-AF65-F5344CB8AC3E}">
        <p14:creationId xmlns:p14="http://schemas.microsoft.com/office/powerpoint/2010/main" val="395977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F335C70-FF0C-491E-9630-971397A8CF1C}" type="slidenum">
              <a:rPr lang="zh-CN" altLang="en-US" smtClean="0"/>
              <a:pPr/>
              <a:t>17</a:t>
            </a:fld>
            <a:endParaRPr lang="zh-CN" altLang="en-US"/>
          </a:p>
        </p:txBody>
      </p:sp>
    </p:spTree>
    <p:extLst>
      <p:ext uri="{BB962C8B-B14F-4D97-AF65-F5344CB8AC3E}">
        <p14:creationId xmlns:p14="http://schemas.microsoft.com/office/powerpoint/2010/main" val="2655981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F335C70-FF0C-491E-9630-971397A8CF1C}" type="slidenum">
              <a:rPr lang="zh-CN" altLang="en-US" smtClean="0"/>
              <a:pPr/>
              <a:t>18</a:t>
            </a:fld>
            <a:endParaRPr lang="zh-CN" altLang="en-US"/>
          </a:p>
        </p:txBody>
      </p:sp>
    </p:spTree>
    <p:extLst>
      <p:ext uri="{BB962C8B-B14F-4D97-AF65-F5344CB8AC3E}">
        <p14:creationId xmlns:p14="http://schemas.microsoft.com/office/powerpoint/2010/main" val="312288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335C70-FF0C-491E-9630-971397A8CF1C}" type="slidenum">
              <a:rPr lang="zh-CN" altLang="en-US" smtClean="0"/>
              <a:t>19</a:t>
            </a:fld>
            <a:endParaRPr lang="zh-CN" altLang="en-US"/>
          </a:p>
        </p:txBody>
      </p:sp>
    </p:spTree>
    <p:extLst>
      <p:ext uri="{BB962C8B-B14F-4D97-AF65-F5344CB8AC3E}">
        <p14:creationId xmlns:p14="http://schemas.microsoft.com/office/powerpoint/2010/main" val="441996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F335C70-FF0C-491E-9630-971397A8CF1C}" type="slidenum">
              <a:rPr lang="zh-CN" altLang="en-US" smtClean="0"/>
              <a:pPr/>
              <a:t>2</a:t>
            </a:fld>
            <a:endParaRPr lang="zh-CN" altLang="en-US"/>
          </a:p>
        </p:txBody>
      </p:sp>
    </p:spTree>
    <p:extLst>
      <p:ext uri="{BB962C8B-B14F-4D97-AF65-F5344CB8AC3E}">
        <p14:creationId xmlns:p14="http://schemas.microsoft.com/office/powerpoint/2010/main" val="1559337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335C70-FF0C-491E-9630-971397A8CF1C}" type="slidenum">
              <a:rPr lang="zh-CN" altLang="en-US" smtClean="0"/>
              <a:pPr/>
              <a:t>20</a:t>
            </a:fld>
            <a:endParaRPr lang="zh-CN" altLang="en-US"/>
          </a:p>
        </p:txBody>
      </p:sp>
    </p:spTree>
    <p:extLst>
      <p:ext uri="{BB962C8B-B14F-4D97-AF65-F5344CB8AC3E}">
        <p14:creationId xmlns:p14="http://schemas.microsoft.com/office/powerpoint/2010/main" val="37680614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335C70-FF0C-491E-9630-971397A8CF1C}" type="slidenum">
              <a:rPr lang="zh-CN" altLang="en-US" smtClean="0"/>
              <a:pPr/>
              <a:t>21</a:t>
            </a:fld>
            <a:endParaRPr lang="zh-CN" altLang="en-US"/>
          </a:p>
        </p:txBody>
      </p:sp>
    </p:spTree>
    <p:extLst>
      <p:ext uri="{BB962C8B-B14F-4D97-AF65-F5344CB8AC3E}">
        <p14:creationId xmlns:p14="http://schemas.microsoft.com/office/powerpoint/2010/main" val="3768061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F335C70-FF0C-491E-9630-971397A8CF1C}" type="slidenum">
              <a:rPr lang="zh-CN" altLang="en-US" smtClean="0"/>
              <a:pPr/>
              <a:t>22</a:t>
            </a:fld>
            <a:endParaRPr lang="zh-CN" altLang="en-US"/>
          </a:p>
        </p:txBody>
      </p:sp>
    </p:spTree>
    <p:extLst>
      <p:ext uri="{BB962C8B-B14F-4D97-AF65-F5344CB8AC3E}">
        <p14:creationId xmlns:p14="http://schemas.microsoft.com/office/powerpoint/2010/main" val="13888335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335C70-FF0C-491E-9630-971397A8CF1C}" type="slidenum">
              <a:rPr lang="zh-CN" altLang="en-US" smtClean="0"/>
              <a:pPr/>
              <a:t>23</a:t>
            </a:fld>
            <a:endParaRPr lang="zh-CN" altLang="en-US"/>
          </a:p>
        </p:txBody>
      </p:sp>
    </p:spTree>
    <p:extLst>
      <p:ext uri="{BB962C8B-B14F-4D97-AF65-F5344CB8AC3E}">
        <p14:creationId xmlns:p14="http://schemas.microsoft.com/office/powerpoint/2010/main" val="1386798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335C70-FF0C-491E-9630-971397A8CF1C}" type="slidenum">
              <a:rPr lang="zh-CN" altLang="en-US" smtClean="0"/>
              <a:pPr/>
              <a:t>24</a:t>
            </a:fld>
            <a:endParaRPr lang="zh-CN" altLang="en-US"/>
          </a:p>
        </p:txBody>
      </p:sp>
    </p:spTree>
    <p:extLst>
      <p:ext uri="{BB962C8B-B14F-4D97-AF65-F5344CB8AC3E}">
        <p14:creationId xmlns:p14="http://schemas.microsoft.com/office/powerpoint/2010/main" val="20367340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335C70-FF0C-491E-9630-971397A8CF1C}" type="slidenum">
              <a:rPr lang="zh-CN" altLang="en-US" smtClean="0"/>
              <a:pPr/>
              <a:t>25</a:t>
            </a:fld>
            <a:endParaRPr lang="zh-CN" altLang="en-US"/>
          </a:p>
        </p:txBody>
      </p:sp>
    </p:spTree>
    <p:extLst>
      <p:ext uri="{BB962C8B-B14F-4D97-AF65-F5344CB8AC3E}">
        <p14:creationId xmlns:p14="http://schemas.microsoft.com/office/powerpoint/2010/main" val="36080823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335C70-FF0C-491E-9630-971397A8CF1C}" type="slidenum">
              <a:rPr lang="zh-CN" altLang="en-US" smtClean="0"/>
              <a:t>26</a:t>
            </a:fld>
            <a:endParaRPr lang="zh-CN" altLang="en-US"/>
          </a:p>
        </p:txBody>
      </p:sp>
    </p:spTree>
    <p:extLst>
      <p:ext uri="{BB962C8B-B14F-4D97-AF65-F5344CB8AC3E}">
        <p14:creationId xmlns:p14="http://schemas.microsoft.com/office/powerpoint/2010/main" val="62722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335C70-FF0C-491E-9630-971397A8CF1C}" type="slidenum">
              <a:rPr lang="zh-CN" altLang="en-US" smtClean="0"/>
              <a:pPr/>
              <a:t>27</a:t>
            </a:fld>
            <a:endParaRPr lang="zh-CN" altLang="en-US"/>
          </a:p>
        </p:txBody>
      </p:sp>
    </p:spTree>
    <p:extLst>
      <p:ext uri="{BB962C8B-B14F-4D97-AF65-F5344CB8AC3E}">
        <p14:creationId xmlns:p14="http://schemas.microsoft.com/office/powerpoint/2010/main" val="32392918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F335C70-FF0C-491E-9630-971397A8CF1C}" type="slidenum">
              <a:rPr lang="zh-CN" altLang="en-US" smtClean="0"/>
              <a:pPr/>
              <a:t>28</a:t>
            </a:fld>
            <a:endParaRPr lang="zh-CN" altLang="en-US"/>
          </a:p>
        </p:txBody>
      </p:sp>
    </p:spTree>
    <p:extLst>
      <p:ext uri="{BB962C8B-B14F-4D97-AF65-F5344CB8AC3E}">
        <p14:creationId xmlns:p14="http://schemas.microsoft.com/office/powerpoint/2010/main" val="24880320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335C70-FF0C-491E-9630-971397A8CF1C}" type="slidenum">
              <a:rPr lang="zh-CN" altLang="en-US" smtClean="0"/>
              <a:pPr/>
              <a:t>29</a:t>
            </a:fld>
            <a:endParaRPr lang="zh-CN" altLang="en-US"/>
          </a:p>
        </p:txBody>
      </p:sp>
    </p:spTree>
    <p:extLst>
      <p:ext uri="{BB962C8B-B14F-4D97-AF65-F5344CB8AC3E}">
        <p14:creationId xmlns:p14="http://schemas.microsoft.com/office/powerpoint/2010/main" val="3728588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335C70-FF0C-491E-9630-971397A8CF1C}" type="slidenum">
              <a:rPr lang="zh-CN" altLang="en-US" smtClean="0"/>
              <a:pPr/>
              <a:t>3</a:t>
            </a:fld>
            <a:endParaRPr lang="zh-CN" altLang="en-US"/>
          </a:p>
        </p:txBody>
      </p:sp>
    </p:spTree>
    <p:extLst>
      <p:ext uri="{BB962C8B-B14F-4D97-AF65-F5344CB8AC3E}">
        <p14:creationId xmlns:p14="http://schemas.microsoft.com/office/powerpoint/2010/main" val="20784023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335C70-FF0C-491E-9630-971397A8CF1C}" type="slidenum">
              <a:rPr lang="zh-CN" altLang="en-US" smtClean="0"/>
              <a:pPr/>
              <a:t>30</a:t>
            </a:fld>
            <a:endParaRPr lang="zh-CN" altLang="en-US"/>
          </a:p>
        </p:txBody>
      </p:sp>
    </p:spTree>
    <p:extLst>
      <p:ext uri="{BB962C8B-B14F-4D97-AF65-F5344CB8AC3E}">
        <p14:creationId xmlns:p14="http://schemas.microsoft.com/office/powerpoint/2010/main" val="18980119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335C70-FF0C-491E-9630-971397A8CF1C}" type="slidenum">
              <a:rPr lang="zh-CN" altLang="en-US" smtClean="0"/>
              <a:pPr/>
              <a:t>31</a:t>
            </a:fld>
            <a:endParaRPr lang="zh-CN" altLang="en-US"/>
          </a:p>
        </p:txBody>
      </p:sp>
    </p:spTree>
    <p:extLst>
      <p:ext uri="{BB962C8B-B14F-4D97-AF65-F5344CB8AC3E}">
        <p14:creationId xmlns:p14="http://schemas.microsoft.com/office/powerpoint/2010/main" val="14647506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700338" y="509588"/>
            <a:ext cx="4530725" cy="254793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F335C70-FF0C-491E-9630-971397A8CF1C}" type="slidenum">
              <a:rPr lang="zh-CN" altLang="en-US" smtClean="0"/>
              <a:pPr/>
              <a:t>32</a:t>
            </a:fld>
            <a:endParaRPr lang="zh-CN" altLang="en-US"/>
          </a:p>
        </p:txBody>
      </p:sp>
    </p:spTree>
    <p:extLst>
      <p:ext uri="{BB962C8B-B14F-4D97-AF65-F5344CB8AC3E}">
        <p14:creationId xmlns:p14="http://schemas.microsoft.com/office/powerpoint/2010/main" val="31234410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700338" y="509588"/>
            <a:ext cx="4530725" cy="254793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F335C70-FF0C-491E-9630-971397A8CF1C}" type="slidenum">
              <a:rPr lang="zh-CN" altLang="en-US" smtClean="0"/>
              <a:pPr/>
              <a:t>33</a:t>
            </a:fld>
            <a:endParaRPr lang="zh-CN" altLang="en-US"/>
          </a:p>
        </p:txBody>
      </p:sp>
    </p:spTree>
    <p:extLst>
      <p:ext uri="{BB962C8B-B14F-4D97-AF65-F5344CB8AC3E}">
        <p14:creationId xmlns:p14="http://schemas.microsoft.com/office/powerpoint/2010/main" val="32626353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335C70-FF0C-491E-9630-971397A8CF1C}" type="slidenum">
              <a:rPr lang="zh-CN" altLang="en-US" smtClean="0"/>
              <a:pPr/>
              <a:t>34</a:t>
            </a:fld>
            <a:endParaRPr lang="zh-CN" altLang="en-US"/>
          </a:p>
        </p:txBody>
      </p:sp>
    </p:spTree>
    <p:extLst>
      <p:ext uri="{BB962C8B-B14F-4D97-AF65-F5344CB8AC3E}">
        <p14:creationId xmlns:p14="http://schemas.microsoft.com/office/powerpoint/2010/main" val="8685650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335C70-FF0C-491E-9630-971397A8CF1C}" type="slidenum">
              <a:rPr lang="zh-CN" altLang="en-US" smtClean="0"/>
              <a:pPr/>
              <a:t>35</a:t>
            </a:fld>
            <a:endParaRPr lang="zh-CN" altLang="en-US"/>
          </a:p>
        </p:txBody>
      </p:sp>
    </p:spTree>
    <p:extLst>
      <p:ext uri="{BB962C8B-B14F-4D97-AF65-F5344CB8AC3E}">
        <p14:creationId xmlns:p14="http://schemas.microsoft.com/office/powerpoint/2010/main" val="28120078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335C70-FF0C-491E-9630-971397A8CF1C}" type="slidenum">
              <a:rPr lang="zh-CN" altLang="en-US" smtClean="0"/>
              <a:pPr/>
              <a:t>36</a:t>
            </a:fld>
            <a:endParaRPr lang="zh-CN" altLang="en-US"/>
          </a:p>
        </p:txBody>
      </p:sp>
    </p:spTree>
    <p:extLst>
      <p:ext uri="{BB962C8B-B14F-4D97-AF65-F5344CB8AC3E}">
        <p14:creationId xmlns:p14="http://schemas.microsoft.com/office/powerpoint/2010/main" val="26807297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335C70-FF0C-491E-9630-971397A8CF1C}" type="slidenum">
              <a:rPr lang="zh-CN" altLang="en-US" smtClean="0"/>
              <a:pPr/>
              <a:t>37</a:t>
            </a:fld>
            <a:endParaRPr lang="zh-CN" altLang="en-US"/>
          </a:p>
        </p:txBody>
      </p:sp>
    </p:spTree>
    <p:extLst>
      <p:ext uri="{BB962C8B-B14F-4D97-AF65-F5344CB8AC3E}">
        <p14:creationId xmlns:p14="http://schemas.microsoft.com/office/powerpoint/2010/main" val="42381496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335C70-FF0C-491E-9630-971397A8CF1C}" type="slidenum">
              <a:rPr lang="zh-CN" altLang="en-US" smtClean="0"/>
              <a:pPr/>
              <a:t>38</a:t>
            </a:fld>
            <a:endParaRPr lang="zh-CN" altLang="en-US"/>
          </a:p>
        </p:txBody>
      </p:sp>
    </p:spTree>
    <p:extLst>
      <p:ext uri="{BB962C8B-B14F-4D97-AF65-F5344CB8AC3E}">
        <p14:creationId xmlns:p14="http://schemas.microsoft.com/office/powerpoint/2010/main" val="38891212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335C70-FF0C-491E-9630-971397A8CF1C}" type="slidenum">
              <a:rPr lang="zh-CN" altLang="en-US" smtClean="0"/>
              <a:pPr/>
              <a:t>39</a:t>
            </a:fld>
            <a:endParaRPr lang="zh-CN" altLang="en-US"/>
          </a:p>
        </p:txBody>
      </p:sp>
    </p:spTree>
    <p:extLst>
      <p:ext uri="{BB962C8B-B14F-4D97-AF65-F5344CB8AC3E}">
        <p14:creationId xmlns:p14="http://schemas.microsoft.com/office/powerpoint/2010/main" val="590887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700338" y="509588"/>
            <a:ext cx="4530725" cy="254793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F335C70-FF0C-491E-9630-971397A8CF1C}" type="slidenum">
              <a:rPr lang="zh-CN" altLang="en-US" smtClean="0"/>
              <a:t>4</a:t>
            </a:fld>
            <a:endParaRPr lang="zh-CN" altLang="en-US"/>
          </a:p>
        </p:txBody>
      </p:sp>
    </p:spTree>
    <p:extLst>
      <p:ext uri="{BB962C8B-B14F-4D97-AF65-F5344CB8AC3E}">
        <p14:creationId xmlns:p14="http://schemas.microsoft.com/office/powerpoint/2010/main" val="32413699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335C70-FF0C-491E-9630-971397A8CF1C}" type="slidenum">
              <a:rPr lang="zh-CN" altLang="en-US" smtClean="0"/>
              <a:t>40</a:t>
            </a:fld>
            <a:endParaRPr lang="zh-CN" altLang="en-US"/>
          </a:p>
        </p:txBody>
      </p:sp>
    </p:spTree>
    <p:extLst>
      <p:ext uri="{BB962C8B-B14F-4D97-AF65-F5344CB8AC3E}">
        <p14:creationId xmlns:p14="http://schemas.microsoft.com/office/powerpoint/2010/main" val="575072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335C70-FF0C-491E-9630-971397A8CF1C}" type="slidenum">
              <a:rPr lang="zh-CN" altLang="en-US" smtClean="0"/>
              <a:t>5</a:t>
            </a:fld>
            <a:endParaRPr lang="zh-CN" altLang="en-US"/>
          </a:p>
        </p:txBody>
      </p:sp>
    </p:spTree>
    <p:extLst>
      <p:ext uri="{BB962C8B-B14F-4D97-AF65-F5344CB8AC3E}">
        <p14:creationId xmlns:p14="http://schemas.microsoft.com/office/powerpoint/2010/main" val="3571511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335C70-FF0C-491E-9630-971397A8CF1C}" type="slidenum">
              <a:rPr lang="zh-CN" altLang="en-US" smtClean="0"/>
              <a:t>6</a:t>
            </a:fld>
            <a:endParaRPr lang="zh-CN" altLang="en-US"/>
          </a:p>
        </p:txBody>
      </p:sp>
    </p:spTree>
    <p:extLst>
      <p:ext uri="{BB962C8B-B14F-4D97-AF65-F5344CB8AC3E}">
        <p14:creationId xmlns:p14="http://schemas.microsoft.com/office/powerpoint/2010/main" val="516198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335C70-FF0C-491E-9630-971397A8CF1C}" type="slidenum">
              <a:rPr lang="zh-CN" altLang="en-US" smtClean="0"/>
              <a:pPr/>
              <a:t>7</a:t>
            </a:fld>
            <a:endParaRPr lang="zh-CN" altLang="en-US"/>
          </a:p>
        </p:txBody>
      </p:sp>
    </p:spTree>
    <p:extLst>
      <p:ext uri="{BB962C8B-B14F-4D97-AF65-F5344CB8AC3E}">
        <p14:creationId xmlns:p14="http://schemas.microsoft.com/office/powerpoint/2010/main" val="3181986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F335C70-FF0C-491E-9630-971397A8CF1C}" type="slidenum">
              <a:rPr lang="zh-CN" altLang="en-US" smtClean="0"/>
              <a:t>8</a:t>
            </a:fld>
            <a:endParaRPr lang="zh-CN" altLang="en-US"/>
          </a:p>
        </p:txBody>
      </p:sp>
    </p:spTree>
    <p:extLst>
      <p:ext uri="{BB962C8B-B14F-4D97-AF65-F5344CB8AC3E}">
        <p14:creationId xmlns:p14="http://schemas.microsoft.com/office/powerpoint/2010/main" val="1338403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335C70-FF0C-491E-9630-971397A8CF1C}" type="slidenum">
              <a:rPr lang="zh-CN" altLang="en-US" smtClean="0"/>
              <a:pPr/>
              <a:t>9</a:t>
            </a:fld>
            <a:endParaRPr lang="zh-CN" altLang="en-US"/>
          </a:p>
        </p:txBody>
      </p:sp>
    </p:spTree>
    <p:extLst>
      <p:ext uri="{BB962C8B-B14F-4D97-AF65-F5344CB8AC3E}">
        <p14:creationId xmlns:p14="http://schemas.microsoft.com/office/powerpoint/2010/main" val="3886110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0E07F74-4710-47A3-98C4-95CE2F46582E}" type="datetimeFigureOut">
              <a:rPr lang="zh-CN" altLang="en-US" smtClean="0"/>
              <a:pPr/>
              <a:t>2021/10/22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8B7197B-21EA-4A5F-B9FA-23A349BEDF28}" type="slidenum">
              <a:rPr lang="zh-CN" altLang="en-US" smtClean="0"/>
              <a:pPr/>
              <a:t>‹#›</a:t>
            </a:fld>
            <a:endParaRPr lang="zh-CN" altLang="en-US"/>
          </a:p>
        </p:txBody>
      </p:sp>
    </p:spTree>
    <p:extLst>
      <p:ext uri="{BB962C8B-B14F-4D97-AF65-F5344CB8AC3E}">
        <p14:creationId xmlns:p14="http://schemas.microsoft.com/office/powerpoint/2010/main" val="3524462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0E07F74-4710-47A3-98C4-95CE2F46582E}" type="datetimeFigureOut">
              <a:rPr lang="zh-CN" altLang="en-US" smtClean="0"/>
              <a:pPr/>
              <a:t>2021/10/22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8B7197B-21EA-4A5F-B9FA-23A349BEDF28}" type="slidenum">
              <a:rPr lang="zh-CN" altLang="en-US" smtClean="0"/>
              <a:pPr/>
              <a:t>‹#›</a:t>
            </a:fld>
            <a:endParaRPr lang="zh-CN" altLang="en-US"/>
          </a:p>
        </p:txBody>
      </p:sp>
    </p:spTree>
    <p:extLst>
      <p:ext uri="{BB962C8B-B14F-4D97-AF65-F5344CB8AC3E}">
        <p14:creationId xmlns:p14="http://schemas.microsoft.com/office/powerpoint/2010/main" val="2932311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0E07F74-4710-47A3-98C4-95CE2F46582E}" type="datetimeFigureOut">
              <a:rPr lang="zh-CN" altLang="en-US" smtClean="0"/>
              <a:pPr/>
              <a:t>2021/10/22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8B7197B-21EA-4A5F-B9FA-23A349BEDF28}" type="slidenum">
              <a:rPr lang="zh-CN" altLang="en-US" smtClean="0"/>
              <a:pPr/>
              <a:t>‹#›</a:t>
            </a:fld>
            <a:endParaRPr lang="zh-CN" altLang="en-US"/>
          </a:p>
        </p:txBody>
      </p:sp>
    </p:spTree>
    <p:extLst>
      <p:ext uri="{BB962C8B-B14F-4D97-AF65-F5344CB8AC3E}">
        <p14:creationId xmlns:p14="http://schemas.microsoft.com/office/powerpoint/2010/main" val="2925460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7"/>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95A5A6">
                    <a:tint val="75000"/>
                  </a:srgbClr>
                </a:solidFill>
              </a:rPr>
              <a:pPr/>
              <a:t>10/22/2021</a:t>
            </a:fld>
            <a:endParaRPr lang="en-US" dirty="0">
              <a:solidFill>
                <a:srgbClr val="95A5A6">
                  <a:tint val="75000"/>
                </a:srgbClr>
              </a:solidFill>
            </a:endParaRPr>
          </a:p>
        </p:txBody>
      </p:sp>
      <p:sp>
        <p:nvSpPr>
          <p:cNvPr id="5" name="Footer Placeholder 4"/>
          <p:cNvSpPr>
            <a:spLocks noGrp="1"/>
          </p:cNvSpPr>
          <p:nvPr>
            <p:ph type="ftr" sz="quarter" idx="11"/>
          </p:nvPr>
        </p:nvSpPr>
        <p:spPr/>
        <p:txBody>
          <a:bodyPr/>
          <a:lstStyle/>
          <a:p>
            <a:endParaRPr lang="en-US" dirty="0">
              <a:solidFill>
                <a:srgbClr val="95A5A6">
                  <a:tint val="75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95A5A6">
                    <a:tint val="75000"/>
                  </a:srgbClr>
                </a:solidFill>
              </a:rPr>
              <a:pPr/>
              <a:t>‹#›</a:t>
            </a:fld>
            <a:endParaRPr lang="en-US" dirty="0">
              <a:solidFill>
                <a:srgbClr val="95A5A6">
                  <a:tint val="75000"/>
                </a:srgbClr>
              </a:solidFill>
            </a:endParaRPr>
          </a:p>
        </p:txBody>
      </p:sp>
    </p:spTree>
    <p:extLst>
      <p:ext uri="{BB962C8B-B14F-4D97-AF65-F5344CB8AC3E}">
        <p14:creationId xmlns:p14="http://schemas.microsoft.com/office/powerpoint/2010/main" val="1902832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95A5A6">
                    <a:tint val="75000"/>
                  </a:srgbClr>
                </a:solidFill>
              </a:rPr>
              <a:pPr/>
              <a:t>10/22/2021</a:t>
            </a:fld>
            <a:endParaRPr lang="en-US" dirty="0">
              <a:solidFill>
                <a:srgbClr val="95A5A6">
                  <a:tint val="75000"/>
                </a:srgbClr>
              </a:solidFill>
            </a:endParaRPr>
          </a:p>
        </p:txBody>
      </p:sp>
      <p:sp>
        <p:nvSpPr>
          <p:cNvPr id="5" name="Footer Placeholder 4"/>
          <p:cNvSpPr>
            <a:spLocks noGrp="1"/>
          </p:cNvSpPr>
          <p:nvPr>
            <p:ph type="ftr" sz="quarter" idx="11"/>
          </p:nvPr>
        </p:nvSpPr>
        <p:spPr/>
        <p:txBody>
          <a:bodyPr/>
          <a:lstStyle/>
          <a:p>
            <a:endParaRPr lang="en-US" dirty="0">
              <a:solidFill>
                <a:srgbClr val="95A5A6">
                  <a:tint val="75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95A5A6">
                    <a:tint val="75000"/>
                  </a:srgbClr>
                </a:solidFill>
              </a:rPr>
              <a:pPr/>
              <a:t>‹#›</a:t>
            </a:fld>
            <a:endParaRPr lang="en-US" dirty="0">
              <a:solidFill>
                <a:srgbClr val="95A5A6">
                  <a:tint val="75000"/>
                </a:srgbClr>
              </a:solidFill>
            </a:endParaRPr>
          </a:p>
        </p:txBody>
      </p:sp>
    </p:spTree>
    <p:extLst>
      <p:ext uri="{BB962C8B-B14F-4D97-AF65-F5344CB8AC3E}">
        <p14:creationId xmlns:p14="http://schemas.microsoft.com/office/powerpoint/2010/main" val="681558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2"/>
            <a:ext cx="10363200" cy="1362075"/>
          </a:xfrm>
        </p:spPr>
        <p:txBody>
          <a:bodyPr anchor="t"/>
          <a:lstStyle>
            <a:lvl1pPr algn="l">
              <a:defRPr sz="4000" b="1" cap="none"/>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95A5A6">
                    <a:tint val="75000"/>
                  </a:srgbClr>
                </a:solidFill>
              </a:rPr>
              <a:pPr/>
              <a:t>10/22/2021</a:t>
            </a:fld>
            <a:endParaRPr lang="en-US" dirty="0">
              <a:solidFill>
                <a:srgbClr val="95A5A6">
                  <a:tint val="75000"/>
                </a:srgbClr>
              </a:solidFill>
            </a:endParaRPr>
          </a:p>
        </p:txBody>
      </p:sp>
      <p:sp>
        <p:nvSpPr>
          <p:cNvPr id="5" name="Footer Placeholder 4"/>
          <p:cNvSpPr>
            <a:spLocks noGrp="1"/>
          </p:cNvSpPr>
          <p:nvPr>
            <p:ph type="ftr" sz="quarter" idx="11"/>
          </p:nvPr>
        </p:nvSpPr>
        <p:spPr/>
        <p:txBody>
          <a:bodyPr/>
          <a:lstStyle/>
          <a:p>
            <a:endParaRPr lang="en-US" dirty="0">
              <a:solidFill>
                <a:srgbClr val="95A5A6">
                  <a:tint val="75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95A5A6">
                    <a:tint val="75000"/>
                  </a:srgbClr>
                </a:solidFill>
              </a:rPr>
              <a:pPr/>
              <a:t>‹#›</a:t>
            </a:fld>
            <a:endParaRPr lang="en-US" dirty="0">
              <a:solidFill>
                <a:srgbClr val="95A5A6">
                  <a:tint val="75000"/>
                </a:srgbClr>
              </a:solidFill>
            </a:endParaRPr>
          </a:p>
        </p:txBody>
      </p:sp>
    </p:spTree>
    <p:extLst>
      <p:ext uri="{BB962C8B-B14F-4D97-AF65-F5344CB8AC3E}">
        <p14:creationId xmlns:p14="http://schemas.microsoft.com/office/powerpoint/2010/main" val="4152850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95A5A6">
                    <a:tint val="75000"/>
                  </a:srgbClr>
                </a:solidFill>
              </a:rPr>
              <a:pPr/>
              <a:t>10/22/2021</a:t>
            </a:fld>
            <a:endParaRPr lang="en-US" dirty="0">
              <a:solidFill>
                <a:srgbClr val="95A5A6">
                  <a:tint val="75000"/>
                </a:srgbClr>
              </a:solidFill>
            </a:endParaRPr>
          </a:p>
        </p:txBody>
      </p:sp>
      <p:sp>
        <p:nvSpPr>
          <p:cNvPr id="6" name="Footer Placeholder 5"/>
          <p:cNvSpPr>
            <a:spLocks noGrp="1"/>
          </p:cNvSpPr>
          <p:nvPr>
            <p:ph type="ftr" sz="quarter" idx="11"/>
          </p:nvPr>
        </p:nvSpPr>
        <p:spPr/>
        <p:txBody>
          <a:bodyPr/>
          <a:lstStyle/>
          <a:p>
            <a:endParaRPr lang="en-US" dirty="0">
              <a:solidFill>
                <a:srgbClr val="95A5A6">
                  <a:tint val="75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95A5A6">
                    <a:tint val="75000"/>
                  </a:srgbClr>
                </a:solidFill>
              </a:rPr>
              <a:pPr/>
              <a:t>‹#›</a:t>
            </a:fld>
            <a:endParaRPr lang="en-US" dirty="0">
              <a:solidFill>
                <a:srgbClr val="95A5A6">
                  <a:tint val="75000"/>
                </a:srgbClr>
              </a:solidFill>
            </a:endParaRPr>
          </a:p>
        </p:txBody>
      </p:sp>
    </p:spTree>
    <p:extLst>
      <p:ext uri="{BB962C8B-B14F-4D97-AF65-F5344CB8AC3E}">
        <p14:creationId xmlns:p14="http://schemas.microsoft.com/office/powerpoint/2010/main" val="1444351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srgbClr val="95A5A6">
                    <a:tint val="75000"/>
                  </a:srgbClr>
                </a:solidFill>
              </a:rPr>
              <a:pPr/>
              <a:t>10/22/2021</a:t>
            </a:fld>
            <a:endParaRPr lang="en-US" dirty="0">
              <a:solidFill>
                <a:srgbClr val="95A5A6">
                  <a:tint val="75000"/>
                </a:srgbClr>
              </a:solidFill>
            </a:endParaRPr>
          </a:p>
        </p:txBody>
      </p:sp>
      <p:sp>
        <p:nvSpPr>
          <p:cNvPr id="8" name="Footer Placeholder 7"/>
          <p:cNvSpPr>
            <a:spLocks noGrp="1"/>
          </p:cNvSpPr>
          <p:nvPr>
            <p:ph type="ftr" sz="quarter" idx="11"/>
          </p:nvPr>
        </p:nvSpPr>
        <p:spPr/>
        <p:txBody>
          <a:bodyPr/>
          <a:lstStyle/>
          <a:p>
            <a:endParaRPr lang="en-US" dirty="0">
              <a:solidFill>
                <a:srgbClr val="95A5A6">
                  <a:tint val="75000"/>
                </a:srgb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srgbClr val="95A5A6">
                    <a:tint val="75000"/>
                  </a:srgbClr>
                </a:solidFill>
              </a:rPr>
              <a:pPr/>
              <a:t>‹#›</a:t>
            </a:fld>
            <a:endParaRPr lang="en-US" dirty="0">
              <a:solidFill>
                <a:srgbClr val="95A5A6">
                  <a:tint val="75000"/>
                </a:srgbClr>
              </a:solidFill>
            </a:endParaRPr>
          </a:p>
        </p:txBody>
      </p:sp>
    </p:spTree>
    <p:extLst>
      <p:ext uri="{BB962C8B-B14F-4D97-AF65-F5344CB8AC3E}">
        <p14:creationId xmlns:p14="http://schemas.microsoft.com/office/powerpoint/2010/main" val="31631531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srgbClr val="95A5A6">
                    <a:tint val="75000"/>
                  </a:srgbClr>
                </a:solidFill>
              </a:rPr>
              <a:pPr/>
              <a:t>10/22/2021</a:t>
            </a:fld>
            <a:endParaRPr lang="en-US" dirty="0">
              <a:solidFill>
                <a:srgbClr val="95A5A6">
                  <a:tint val="75000"/>
                </a:srgbClr>
              </a:solidFill>
            </a:endParaRPr>
          </a:p>
        </p:txBody>
      </p:sp>
      <p:sp>
        <p:nvSpPr>
          <p:cNvPr id="4" name="Footer Placeholder 3"/>
          <p:cNvSpPr>
            <a:spLocks noGrp="1"/>
          </p:cNvSpPr>
          <p:nvPr>
            <p:ph type="ftr" sz="quarter" idx="11"/>
          </p:nvPr>
        </p:nvSpPr>
        <p:spPr/>
        <p:txBody>
          <a:bodyPr/>
          <a:lstStyle/>
          <a:p>
            <a:endParaRPr lang="en-US" dirty="0">
              <a:solidFill>
                <a:srgbClr val="95A5A6">
                  <a:tint val="75000"/>
                </a:srgb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rgbClr val="95A5A6">
                    <a:tint val="75000"/>
                  </a:srgbClr>
                </a:solidFill>
              </a:rPr>
              <a:pPr/>
              <a:t>‹#›</a:t>
            </a:fld>
            <a:endParaRPr lang="en-US" dirty="0">
              <a:solidFill>
                <a:srgbClr val="95A5A6">
                  <a:tint val="75000"/>
                </a:srgbClr>
              </a:solidFill>
            </a:endParaRPr>
          </a:p>
        </p:txBody>
      </p:sp>
    </p:spTree>
    <p:extLst>
      <p:ext uri="{BB962C8B-B14F-4D97-AF65-F5344CB8AC3E}">
        <p14:creationId xmlns:p14="http://schemas.microsoft.com/office/powerpoint/2010/main" val="15899175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srgbClr val="95A5A6">
                    <a:tint val="75000"/>
                  </a:srgbClr>
                </a:solidFill>
              </a:rPr>
              <a:pPr/>
              <a:t>10/22/2021</a:t>
            </a:fld>
            <a:endParaRPr lang="en-US" dirty="0">
              <a:solidFill>
                <a:srgbClr val="95A5A6">
                  <a:tint val="75000"/>
                </a:srgbClr>
              </a:solidFill>
            </a:endParaRPr>
          </a:p>
        </p:txBody>
      </p:sp>
      <p:sp>
        <p:nvSpPr>
          <p:cNvPr id="3" name="Footer Placeholder 2"/>
          <p:cNvSpPr>
            <a:spLocks noGrp="1"/>
          </p:cNvSpPr>
          <p:nvPr>
            <p:ph type="ftr" sz="quarter" idx="11"/>
          </p:nvPr>
        </p:nvSpPr>
        <p:spPr/>
        <p:txBody>
          <a:bodyPr/>
          <a:lstStyle/>
          <a:p>
            <a:endParaRPr lang="en-US" dirty="0">
              <a:solidFill>
                <a:srgbClr val="95A5A6">
                  <a:tint val="75000"/>
                </a:srgb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95A5A6">
                    <a:tint val="75000"/>
                  </a:srgbClr>
                </a:solidFill>
              </a:rPr>
              <a:pPr/>
              <a:t>‹#›</a:t>
            </a:fld>
            <a:endParaRPr lang="en-US" dirty="0">
              <a:solidFill>
                <a:srgbClr val="95A5A6">
                  <a:tint val="75000"/>
                </a:srgbClr>
              </a:solidFill>
            </a:endParaRPr>
          </a:p>
        </p:txBody>
      </p:sp>
    </p:spTree>
    <p:extLst>
      <p:ext uri="{BB962C8B-B14F-4D97-AF65-F5344CB8AC3E}">
        <p14:creationId xmlns:p14="http://schemas.microsoft.com/office/powerpoint/2010/main" val="230300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95A5A6">
                    <a:tint val="75000"/>
                  </a:srgbClr>
                </a:solidFill>
              </a:rPr>
              <a:pPr/>
              <a:t>10/22/2021</a:t>
            </a:fld>
            <a:endParaRPr lang="en-US" dirty="0">
              <a:solidFill>
                <a:srgbClr val="95A5A6">
                  <a:tint val="75000"/>
                </a:srgbClr>
              </a:solidFill>
            </a:endParaRPr>
          </a:p>
        </p:txBody>
      </p:sp>
      <p:sp>
        <p:nvSpPr>
          <p:cNvPr id="6" name="Footer Placeholder 5"/>
          <p:cNvSpPr>
            <a:spLocks noGrp="1"/>
          </p:cNvSpPr>
          <p:nvPr>
            <p:ph type="ftr" sz="quarter" idx="11"/>
          </p:nvPr>
        </p:nvSpPr>
        <p:spPr/>
        <p:txBody>
          <a:bodyPr/>
          <a:lstStyle/>
          <a:p>
            <a:endParaRPr lang="en-US" dirty="0">
              <a:solidFill>
                <a:srgbClr val="95A5A6">
                  <a:tint val="75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95A5A6">
                    <a:tint val="75000"/>
                  </a:srgbClr>
                </a:solidFill>
              </a:rPr>
              <a:pPr/>
              <a:t>‹#›</a:t>
            </a:fld>
            <a:endParaRPr lang="en-US" dirty="0">
              <a:solidFill>
                <a:srgbClr val="95A5A6">
                  <a:tint val="75000"/>
                </a:srgbClr>
              </a:solidFill>
            </a:endParaRPr>
          </a:p>
        </p:txBody>
      </p:sp>
    </p:spTree>
    <p:extLst>
      <p:ext uri="{BB962C8B-B14F-4D97-AF65-F5344CB8AC3E}">
        <p14:creationId xmlns:p14="http://schemas.microsoft.com/office/powerpoint/2010/main" val="927678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0E07F74-4710-47A3-98C4-95CE2F46582E}" type="datetimeFigureOut">
              <a:rPr lang="zh-CN" altLang="en-US" smtClean="0"/>
              <a:pPr/>
              <a:t>2021/10/22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8B7197B-21EA-4A5F-B9FA-23A349BEDF28}" type="slidenum">
              <a:rPr lang="zh-CN" altLang="en-US" smtClean="0"/>
              <a:pPr/>
              <a:t>‹#›</a:t>
            </a:fld>
            <a:endParaRPr lang="zh-CN" altLang="en-US"/>
          </a:p>
        </p:txBody>
      </p:sp>
    </p:spTree>
    <p:extLst>
      <p:ext uri="{BB962C8B-B14F-4D97-AF65-F5344CB8AC3E}">
        <p14:creationId xmlns:p14="http://schemas.microsoft.com/office/powerpoint/2010/main" val="2511099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95A5A6">
                    <a:tint val="75000"/>
                  </a:srgbClr>
                </a:solidFill>
              </a:rPr>
              <a:pPr/>
              <a:t>10/22/2021</a:t>
            </a:fld>
            <a:endParaRPr lang="en-US" dirty="0">
              <a:solidFill>
                <a:srgbClr val="95A5A6">
                  <a:tint val="75000"/>
                </a:srgbClr>
              </a:solidFill>
            </a:endParaRPr>
          </a:p>
        </p:txBody>
      </p:sp>
      <p:sp>
        <p:nvSpPr>
          <p:cNvPr id="6" name="Footer Placeholder 5"/>
          <p:cNvSpPr>
            <a:spLocks noGrp="1"/>
          </p:cNvSpPr>
          <p:nvPr>
            <p:ph type="ftr" sz="quarter" idx="11"/>
          </p:nvPr>
        </p:nvSpPr>
        <p:spPr/>
        <p:txBody>
          <a:bodyPr/>
          <a:lstStyle/>
          <a:p>
            <a:endParaRPr lang="en-US" dirty="0">
              <a:solidFill>
                <a:srgbClr val="95A5A6">
                  <a:tint val="75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95A5A6">
                    <a:tint val="75000"/>
                  </a:srgbClr>
                </a:solidFill>
              </a:rPr>
              <a:pPr/>
              <a:t>‹#›</a:t>
            </a:fld>
            <a:endParaRPr lang="en-US" dirty="0">
              <a:solidFill>
                <a:srgbClr val="95A5A6">
                  <a:tint val="75000"/>
                </a:srgbClr>
              </a:solidFill>
            </a:endParaRPr>
          </a:p>
        </p:txBody>
      </p:sp>
    </p:spTree>
    <p:extLst>
      <p:ext uri="{BB962C8B-B14F-4D97-AF65-F5344CB8AC3E}">
        <p14:creationId xmlns:p14="http://schemas.microsoft.com/office/powerpoint/2010/main" val="33839888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95A5A6">
                    <a:tint val="75000"/>
                  </a:srgbClr>
                </a:solidFill>
              </a:rPr>
              <a:pPr/>
              <a:t>10/22/2021</a:t>
            </a:fld>
            <a:endParaRPr lang="en-US" dirty="0">
              <a:solidFill>
                <a:srgbClr val="95A5A6">
                  <a:tint val="75000"/>
                </a:srgbClr>
              </a:solidFill>
            </a:endParaRPr>
          </a:p>
        </p:txBody>
      </p:sp>
      <p:sp>
        <p:nvSpPr>
          <p:cNvPr id="5" name="Footer Placeholder 4"/>
          <p:cNvSpPr>
            <a:spLocks noGrp="1"/>
          </p:cNvSpPr>
          <p:nvPr>
            <p:ph type="ftr" sz="quarter" idx="11"/>
          </p:nvPr>
        </p:nvSpPr>
        <p:spPr/>
        <p:txBody>
          <a:bodyPr/>
          <a:lstStyle/>
          <a:p>
            <a:endParaRPr lang="en-US" dirty="0">
              <a:solidFill>
                <a:srgbClr val="95A5A6">
                  <a:tint val="75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95A5A6">
                    <a:tint val="75000"/>
                  </a:srgbClr>
                </a:solidFill>
              </a:rPr>
              <a:pPr/>
              <a:t>‹#›</a:t>
            </a:fld>
            <a:endParaRPr lang="en-US" dirty="0">
              <a:solidFill>
                <a:srgbClr val="95A5A6">
                  <a:tint val="75000"/>
                </a:srgbClr>
              </a:solidFill>
            </a:endParaRPr>
          </a:p>
        </p:txBody>
      </p:sp>
    </p:spTree>
    <p:extLst>
      <p:ext uri="{BB962C8B-B14F-4D97-AF65-F5344CB8AC3E}">
        <p14:creationId xmlns:p14="http://schemas.microsoft.com/office/powerpoint/2010/main" val="24016638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95A5A6">
                    <a:tint val="75000"/>
                  </a:srgbClr>
                </a:solidFill>
              </a:rPr>
              <a:pPr/>
              <a:t>10/22/2021</a:t>
            </a:fld>
            <a:endParaRPr lang="en-US" dirty="0">
              <a:solidFill>
                <a:srgbClr val="95A5A6">
                  <a:tint val="75000"/>
                </a:srgbClr>
              </a:solidFill>
            </a:endParaRPr>
          </a:p>
        </p:txBody>
      </p:sp>
      <p:sp>
        <p:nvSpPr>
          <p:cNvPr id="5" name="Footer Placeholder 4"/>
          <p:cNvSpPr>
            <a:spLocks noGrp="1"/>
          </p:cNvSpPr>
          <p:nvPr>
            <p:ph type="ftr" sz="quarter" idx="11"/>
          </p:nvPr>
        </p:nvSpPr>
        <p:spPr/>
        <p:txBody>
          <a:bodyPr/>
          <a:lstStyle/>
          <a:p>
            <a:endParaRPr lang="en-US" dirty="0">
              <a:solidFill>
                <a:srgbClr val="95A5A6">
                  <a:tint val="75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95A5A6">
                    <a:tint val="75000"/>
                  </a:srgbClr>
                </a:solidFill>
              </a:rPr>
              <a:pPr/>
              <a:t>‹#›</a:t>
            </a:fld>
            <a:endParaRPr lang="en-US" dirty="0">
              <a:solidFill>
                <a:srgbClr val="95A5A6">
                  <a:tint val="75000"/>
                </a:srgbClr>
              </a:solidFill>
            </a:endParaRPr>
          </a:p>
        </p:txBody>
      </p:sp>
    </p:spTree>
    <p:extLst>
      <p:ext uri="{BB962C8B-B14F-4D97-AF65-F5344CB8AC3E}">
        <p14:creationId xmlns:p14="http://schemas.microsoft.com/office/powerpoint/2010/main" val="3506384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7" name="标题占位符 1"/>
          <p:cNvSpPr>
            <a:spLocks noGrp="1"/>
          </p:cNvSpPr>
          <p:nvPr>
            <p:ph type="title" hasCustomPrompt="1"/>
          </p:nvPr>
        </p:nvSpPr>
        <p:spPr>
          <a:xfrm>
            <a:off x="1629411" y="2053140"/>
            <a:ext cx="4465320" cy="1325687"/>
          </a:xfrm>
          <a:prstGeom prst="rect">
            <a:avLst/>
          </a:prstGeom>
        </p:spPr>
        <p:txBody>
          <a:bodyPr vert="horz" lIns="72750" tIns="36375" rIns="72750" bIns="36375" rtlCol="0" anchor="ctr">
            <a:normAutofit/>
          </a:bodyPr>
          <a:lstStyle/>
          <a:p>
            <a:r>
              <a:rPr lang="zh-CN" altLang="en-US"/>
              <a:t>高新区</a:t>
            </a:r>
            <a:br>
              <a:rPr lang="zh-CN" altLang="en-US"/>
            </a:br>
            <a:r>
              <a:rPr lang="zh-CN" altLang="en-US"/>
              <a:t>呵呵哈哈哈 </a:t>
            </a:r>
          </a:p>
        </p:txBody>
      </p:sp>
    </p:spTree>
    <p:extLst>
      <p:ext uri="{BB962C8B-B14F-4D97-AF65-F5344CB8AC3E}">
        <p14:creationId xmlns:p14="http://schemas.microsoft.com/office/powerpoint/2010/main" val="2845527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0E07F74-4710-47A3-98C4-95CE2F46582E}" type="datetimeFigureOut">
              <a:rPr lang="zh-CN" altLang="en-US" smtClean="0"/>
              <a:pPr/>
              <a:t>2021/10/22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8B7197B-21EA-4A5F-B9FA-23A349BEDF28}" type="slidenum">
              <a:rPr lang="zh-CN" altLang="en-US" smtClean="0"/>
              <a:pPr/>
              <a:t>‹#›</a:t>
            </a:fld>
            <a:endParaRPr lang="zh-CN" altLang="en-US"/>
          </a:p>
        </p:txBody>
      </p:sp>
    </p:spTree>
    <p:extLst>
      <p:ext uri="{BB962C8B-B14F-4D97-AF65-F5344CB8AC3E}">
        <p14:creationId xmlns:p14="http://schemas.microsoft.com/office/powerpoint/2010/main" val="2310247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0E07F74-4710-47A3-98C4-95CE2F46582E}" type="datetimeFigureOut">
              <a:rPr lang="zh-CN" altLang="en-US" smtClean="0"/>
              <a:pPr/>
              <a:t>2021/10/22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8B7197B-21EA-4A5F-B9FA-23A349BEDF28}" type="slidenum">
              <a:rPr lang="zh-CN" altLang="en-US" smtClean="0"/>
              <a:pPr/>
              <a:t>‹#›</a:t>
            </a:fld>
            <a:endParaRPr lang="zh-CN" altLang="en-US"/>
          </a:p>
        </p:txBody>
      </p:sp>
    </p:spTree>
    <p:extLst>
      <p:ext uri="{BB962C8B-B14F-4D97-AF65-F5344CB8AC3E}">
        <p14:creationId xmlns:p14="http://schemas.microsoft.com/office/powerpoint/2010/main" val="41014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0E07F74-4710-47A3-98C4-95CE2F46582E}" type="datetimeFigureOut">
              <a:rPr lang="zh-CN" altLang="en-US" smtClean="0"/>
              <a:pPr/>
              <a:t>2021/10/22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8B7197B-21EA-4A5F-B9FA-23A349BEDF28}" type="slidenum">
              <a:rPr lang="zh-CN" altLang="en-US" smtClean="0"/>
              <a:pPr/>
              <a:t>‹#›</a:t>
            </a:fld>
            <a:endParaRPr lang="zh-CN" altLang="en-US"/>
          </a:p>
        </p:txBody>
      </p:sp>
    </p:spTree>
    <p:extLst>
      <p:ext uri="{BB962C8B-B14F-4D97-AF65-F5344CB8AC3E}">
        <p14:creationId xmlns:p14="http://schemas.microsoft.com/office/powerpoint/2010/main" val="2794039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0E07F74-4710-47A3-98C4-95CE2F46582E}" type="datetimeFigureOut">
              <a:rPr lang="zh-CN" altLang="en-US" smtClean="0"/>
              <a:pPr/>
              <a:t>2021/10/22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8B7197B-21EA-4A5F-B9FA-23A349BEDF28}" type="slidenum">
              <a:rPr lang="zh-CN" altLang="en-US" smtClean="0"/>
              <a:pPr/>
              <a:t>‹#›</a:t>
            </a:fld>
            <a:endParaRPr lang="zh-CN" altLang="en-US"/>
          </a:p>
        </p:txBody>
      </p:sp>
    </p:spTree>
    <p:extLst>
      <p:ext uri="{BB962C8B-B14F-4D97-AF65-F5344CB8AC3E}">
        <p14:creationId xmlns:p14="http://schemas.microsoft.com/office/powerpoint/2010/main" val="846953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0E07F74-4710-47A3-98C4-95CE2F46582E}" type="datetimeFigureOut">
              <a:rPr lang="zh-CN" altLang="en-US" smtClean="0"/>
              <a:pPr/>
              <a:t>2021/10/22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8B7197B-21EA-4A5F-B9FA-23A349BEDF28}" type="slidenum">
              <a:rPr lang="zh-CN" altLang="en-US" smtClean="0"/>
              <a:pPr/>
              <a:t>‹#›</a:t>
            </a:fld>
            <a:endParaRPr lang="zh-CN" altLang="en-US"/>
          </a:p>
        </p:txBody>
      </p:sp>
    </p:spTree>
    <p:extLst>
      <p:ext uri="{BB962C8B-B14F-4D97-AF65-F5344CB8AC3E}">
        <p14:creationId xmlns:p14="http://schemas.microsoft.com/office/powerpoint/2010/main" val="3447288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0E07F74-4710-47A3-98C4-95CE2F46582E}" type="datetimeFigureOut">
              <a:rPr lang="zh-CN" altLang="en-US" smtClean="0"/>
              <a:pPr/>
              <a:t>2021/10/22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8B7197B-21EA-4A5F-B9FA-23A349BEDF28}" type="slidenum">
              <a:rPr lang="zh-CN" altLang="en-US" smtClean="0"/>
              <a:pPr/>
              <a:t>‹#›</a:t>
            </a:fld>
            <a:endParaRPr lang="zh-CN" altLang="en-US"/>
          </a:p>
        </p:txBody>
      </p:sp>
    </p:spTree>
    <p:extLst>
      <p:ext uri="{BB962C8B-B14F-4D97-AF65-F5344CB8AC3E}">
        <p14:creationId xmlns:p14="http://schemas.microsoft.com/office/powerpoint/2010/main" val="2903536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0E07F74-4710-47A3-98C4-95CE2F46582E}" type="datetimeFigureOut">
              <a:rPr lang="zh-CN" altLang="en-US" smtClean="0"/>
              <a:pPr/>
              <a:t>2021/10/22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8B7197B-21EA-4A5F-B9FA-23A349BEDF28}" type="slidenum">
              <a:rPr lang="zh-CN" altLang="en-US" smtClean="0"/>
              <a:pPr/>
              <a:t>‹#›</a:t>
            </a:fld>
            <a:endParaRPr lang="zh-CN" altLang="en-US"/>
          </a:p>
        </p:txBody>
      </p:sp>
    </p:spTree>
    <p:extLst>
      <p:ext uri="{BB962C8B-B14F-4D97-AF65-F5344CB8AC3E}">
        <p14:creationId xmlns:p14="http://schemas.microsoft.com/office/powerpoint/2010/main" val="2762144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E07F74-4710-47A3-98C4-95CE2F46582E}" type="datetimeFigureOut">
              <a:rPr lang="zh-CN" altLang="en-US" smtClean="0"/>
              <a:pPr/>
              <a:t>2021/10/22</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B7197B-21EA-4A5F-B9FA-23A349BEDF28}" type="slidenum">
              <a:rPr lang="zh-CN" altLang="en-US" smtClean="0"/>
              <a:pPr/>
              <a:t>‹#›</a:t>
            </a:fld>
            <a:endParaRPr lang="zh-CN" altLang="en-US"/>
          </a:p>
        </p:txBody>
      </p:sp>
    </p:spTree>
    <p:extLst>
      <p:ext uri="{BB962C8B-B14F-4D97-AF65-F5344CB8AC3E}">
        <p14:creationId xmlns:p14="http://schemas.microsoft.com/office/powerpoint/2010/main" val="25485893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srgbClr val="95A5A6">
                    <a:tint val="75000"/>
                  </a:srgbClr>
                </a:solidFill>
              </a:rPr>
              <a:pPr/>
              <a:t>10/22/2021</a:t>
            </a:fld>
            <a:endParaRPr lang="en-US" dirty="0">
              <a:solidFill>
                <a:srgbClr val="95A5A6">
                  <a:tint val="75000"/>
                </a:srgb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95A5A6">
                  <a:tint val="75000"/>
                </a:srgb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srgbClr val="95A5A6">
                    <a:tint val="75000"/>
                  </a:srgbClr>
                </a:solidFill>
              </a:rPr>
              <a:pPr/>
              <a:t>‹#›</a:t>
            </a:fld>
            <a:endParaRPr lang="en-US" dirty="0">
              <a:solidFill>
                <a:srgbClr val="95A5A6">
                  <a:tint val="75000"/>
                </a:srgbClr>
              </a:solidFill>
            </a:endParaRPr>
          </a:p>
        </p:txBody>
      </p:sp>
    </p:spTree>
    <p:extLst>
      <p:ext uri="{BB962C8B-B14F-4D97-AF65-F5344CB8AC3E}">
        <p14:creationId xmlns:p14="http://schemas.microsoft.com/office/powerpoint/2010/main" val="1943804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28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3.xml"/><Relationship Id="rId5" Type="http://schemas.openxmlformats.org/officeDocument/2006/relationships/image" Target="../media/image19.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3.xml"/><Relationship Id="rId5" Type="http://schemas.openxmlformats.org/officeDocument/2006/relationships/image" Target="../media/image20.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3.jpeg"/><Relationship Id="rId7" Type="http://schemas.openxmlformats.org/officeDocument/2006/relationships/diagramLayout" Target="../diagrams/layout1.xml"/><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diagramData" Target="../diagrams/data1.xml"/><Relationship Id="rId5" Type="http://schemas.openxmlformats.org/officeDocument/2006/relationships/image" Target="../media/image26.png"/><Relationship Id="rId10" Type="http://schemas.microsoft.com/office/2007/relationships/diagramDrawing" Target="../diagrams/drawing1.xml"/><Relationship Id="rId4" Type="http://schemas.openxmlformats.org/officeDocument/2006/relationships/image" Target="../media/image13.png"/><Relationship Id="rId9" Type="http://schemas.openxmlformats.org/officeDocument/2006/relationships/diagramColors" Target="../diagrams/colors1.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13.png"/><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16.xml"/><Relationship Id="rId18" Type="http://schemas.openxmlformats.org/officeDocument/2006/relationships/slide" Target="slide22.xml"/><Relationship Id="rId26" Type="http://schemas.openxmlformats.org/officeDocument/2006/relationships/image" Target="../media/image12.png"/><Relationship Id="rId3" Type="http://schemas.openxmlformats.org/officeDocument/2006/relationships/image" Target="../media/image3.jpeg"/><Relationship Id="rId21" Type="http://schemas.openxmlformats.org/officeDocument/2006/relationships/slide" Target="slide10.xml"/><Relationship Id="rId7" Type="http://schemas.openxmlformats.org/officeDocument/2006/relationships/image" Target="../media/image5.png"/><Relationship Id="rId12" Type="http://schemas.microsoft.com/office/2007/relationships/hdphoto" Target="../media/hdphoto1.wdp"/><Relationship Id="rId17" Type="http://schemas.microsoft.com/office/2007/relationships/hdphoto" Target="../media/hdphoto2.wdp"/><Relationship Id="rId25" Type="http://schemas.openxmlformats.org/officeDocument/2006/relationships/slide" Target="slide19.xml"/><Relationship Id="rId2" Type="http://schemas.openxmlformats.org/officeDocument/2006/relationships/notesSlide" Target="../notesSlides/notesSlide4.xml"/><Relationship Id="rId16" Type="http://schemas.openxmlformats.org/officeDocument/2006/relationships/image" Target="../media/image9.png"/><Relationship Id="rId20" Type="http://schemas.microsoft.com/office/2007/relationships/hdphoto" Target="../media/hdphoto3.wdp"/><Relationship Id="rId1" Type="http://schemas.openxmlformats.org/officeDocument/2006/relationships/slideLayout" Target="../slideLayouts/slideLayout13.xml"/><Relationship Id="rId6" Type="http://schemas.openxmlformats.org/officeDocument/2006/relationships/slide" Target="slide12.xml"/><Relationship Id="rId11" Type="http://schemas.openxmlformats.org/officeDocument/2006/relationships/image" Target="../media/image7.png"/><Relationship Id="rId24" Type="http://schemas.openxmlformats.org/officeDocument/2006/relationships/slide" Target="slide13.xml"/><Relationship Id="rId5" Type="http://schemas.openxmlformats.org/officeDocument/2006/relationships/image" Target="../media/image4.png"/><Relationship Id="rId15" Type="http://schemas.openxmlformats.org/officeDocument/2006/relationships/slide" Target="slide21.xml"/><Relationship Id="rId23" Type="http://schemas.microsoft.com/office/2007/relationships/hdphoto" Target="../media/hdphoto4.wdp"/><Relationship Id="rId10" Type="http://schemas.openxmlformats.org/officeDocument/2006/relationships/slide" Target="slide15.xml"/><Relationship Id="rId19" Type="http://schemas.openxmlformats.org/officeDocument/2006/relationships/image" Target="../media/image10.png"/><Relationship Id="rId4" Type="http://schemas.openxmlformats.org/officeDocument/2006/relationships/slide" Target="slide11.xml"/><Relationship Id="rId9" Type="http://schemas.openxmlformats.org/officeDocument/2006/relationships/image" Target="../media/image6.png"/><Relationship Id="rId14" Type="http://schemas.openxmlformats.org/officeDocument/2006/relationships/image" Target="../media/image8.png"/><Relationship Id="rId22"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高新区logo2"/>
          <p:cNvPicPr>
            <a:picLocks noChangeAspect="1"/>
          </p:cNvPicPr>
          <p:nvPr/>
        </p:nvPicPr>
        <p:blipFill>
          <a:blip r:embed="rId4" cstate="print"/>
          <a:stretch>
            <a:fillRect/>
          </a:stretch>
        </p:blipFill>
        <p:spPr>
          <a:xfrm>
            <a:off x="911424" y="423772"/>
            <a:ext cx="1772682" cy="978931"/>
          </a:xfrm>
          <a:prstGeom prst="rect">
            <a:avLst/>
          </a:prstGeom>
        </p:spPr>
      </p:pic>
      <p:sp>
        <p:nvSpPr>
          <p:cNvPr id="11" name="文本框 10"/>
          <p:cNvSpPr txBox="1"/>
          <p:nvPr/>
        </p:nvSpPr>
        <p:spPr>
          <a:xfrm>
            <a:off x="6995592" y="3399149"/>
            <a:ext cx="4248472" cy="461665"/>
          </a:xfrm>
          <a:prstGeom prst="rect">
            <a:avLst/>
          </a:prstGeom>
          <a:noFill/>
        </p:spPr>
        <p:txBody>
          <a:bodyPr wrap="square" rtlCol="0">
            <a:spAutoFit/>
          </a:bodyPr>
          <a:lstStyle/>
          <a:p>
            <a:pPr algn="dist"/>
            <a:r>
              <a:rPr lang="en-US" altLang="zh-CN" sz="2400" b="1" dirty="0">
                <a:ln w="0"/>
                <a:solidFill>
                  <a:schemeClr val="accent5"/>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rPr>
              <a:t>——</a:t>
            </a:r>
            <a:r>
              <a:rPr lang="zh-CN" altLang="en-US" sz="2400" b="1" dirty="0">
                <a:ln w="0"/>
                <a:solidFill>
                  <a:schemeClr val="accent5"/>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rPr>
              <a:t>成都高新区经济运行局</a:t>
            </a:r>
          </a:p>
        </p:txBody>
      </p:sp>
      <p:sp>
        <p:nvSpPr>
          <p:cNvPr id="7" name="文本框 6"/>
          <p:cNvSpPr txBox="1"/>
          <p:nvPr/>
        </p:nvSpPr>
        <p:spPr>
          <a:xfrm>
            <a:off x="1631504" y="1826475"/>
            <a:ext cx="9062133" cy="1200329"/>
          </a:xfrm>
          <a:prstGeom prst="rect">
            <a:avLst/>
          </a:prstGeom>
          <a:noFill/>
        </p:spPr>
        <p:txBody>
          <a:bodyPr wrap="square" rtlCol="0">
            <a:spAutoFit/>
          </a:bodyPr>
          <a:lstStyle/>
          <a:p>
            <a:pPr algn="r"/>
            <a:r>
              <a:rPr lang="zh-CN" altLang="en-US" sz="3600" b="1" dirty="0">
                <a:ln w="9525">
                  <a:solidFill>
                    <a:schemeClr val="bg1"/>
                  </a:solidFill>
                  <a:prstDash val="solid"/>
                </a:ln>
                <a:solidFill>
                  <a:schemeClr val="accent5"/>
                </a:solidFill>
                <a:effectLst>
                  <a:glow rad="228600">
                    <a:schemeClr val="accent5">
                      <a:satMod val="175000"/>
                      <a:alpha val="40000"/>
                    </a:schemeClr>
                  </a:glow>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高新区</a:t>
            </a:r>
            <a:r>
              <a:rPr lang="en-US" altLang="zh-CN" sz="3600" b="1" dirty="0" smtClean="0">
                <a:ln w="9525">
                  <a:solidFill>
                    <a:schemeClr val="bg1"/>
                  </a:solidFill>
                  <a:prstDash val="solid"/>
                </a:ln>
                <a:solidFill>
                  <a:schemeClr val="accent5"/>
                </a:solidFill>
                <a:effectLst>
                  <a:glow rad="228600">
                    <a:schemeClr val="accent5">
                      <a:satMod val="175000"/>
                      <a:alpha val="40000"/>
                    </a:schemeClr>
                  </a:glow>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2021</a:t>
            </a:r>
            <a:r>
              <a:rPr lang="zh-CN" altLang="en-US" sz="3600" b="1" dirty="0" smtClean="0">
                <a:ln w="9525">
                  <a:solidFill>
                    <a:schemeClr val="bg1"/>
                  </a:solidFill>
                  <a:prstDash val="solid"/>
                </a:ln>
                <a:solidFill>
                  <a:schemeClr val="accent5"/>
                </a:solidFill>
                <a:effectLst>
                  <a:glow rad="228600">
                    <a:schemeClr val="accent5">
                      <a:satMod val="175000"/>
                      <a:alpha val="40000"/>
                    </a:schemeClr>
                  </a:glow>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年</a:t>
            </a:r>
            <a:r>
              <a:rPr lang="zh-CN" altLang="en-US" sz="3600" b="1" dirty="0">
                <a:ln w="9525">
                  <a:solidFill>
                    <a:schemeClr val="bg1"/>
                  </a:solidFill>
                  <a:prstDash val="solid"/>
                </a:ln>
                <a:solidFill>
                  <a:schemeClr val="accent5"/>
                </a:solidFill>
                <a:effectLst>
                  <a:glow rad="228600">
                    <a:schemeClr val="accent5">
                      <a:satMod val="175000"/>
                      <a:alpha val="40000"/>
                    </a:schemeClr>
                  </a:glow>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“四上”企业上规入库</a:t>
            </a:r>
            <a:endParaRPr lang="en-US" altLang="zh-CN" sz="3600" b="1" dirty="0">
              <a:ln w="9525">
                <a:solidFill>
                  <a:schemeClr val="bg1"/>
                </a:solidFill>
                <a:prstDash val="solid"/>
              </a:ln>
              <a:solidFill>
                <a:schemeClr val="accent5"/>
              </a:solidFill>
              <a:effectLst>
                <a:glow rad="228600">
                  <a:schemeClr val="accent5">
                    <a:satMod val="175000"/>
                    <a:alpha val="40000"/>
                  </a:schemeClr>
                </a:glow>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a:p>
            <a:pPr algn="r"/>
            <a:r>
              <a:rPr lang="zh-CN" altLang="en-US" sz="3600" b="1" dirty="0">
                <a:ln w="9525">
                  <a:solidFill>
                    <a:schemeClr val="bg1"/>
                  </a:solidFill>
                  <a:prstDash val="solid"/>
                </a:ln>
                <a:solidFill>
                  <a:schemeClr val="accent5"/>
                </a:solidFill>
                <a:effectLst>
                  <a:glow rad="228600">
                    <a:schemeClr val="accent5">
                      <a:satMod val="175000"/>
                      <a:alpha val="40000"/>
                    </a:schemeClr>
                  </a:glow>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申报培训会</a:t>
            </a:r>
            <a:endParaRPr lang="en-US" altLang="zh-CN" b="1" u="sng" dirty="0">
              <a:ln w="9525">
                <a:solidFill>
                  <a:schemeClr val="bg1"/>
                </a:solidFill>
                <a:prstDash val="solid"/>
              </a:ln>
              <a:solidFill>
                <a:schemeClr val="accent5"/>
              </a:solidFill>
              <a:effectLst>
                <a:glow rad="228600">
                  <a:schemeClr val="accent5">
                    <a:satMod val="175000"/>
                    <a:alpha val="40000"/>
                  </a:schemeClr>
                </a:glow>
                <a:outerShdw blurRad="12700" dist="38100" dir="2700000" algn="tl" rotWithShape="0">
                  <a:schemeClr val="accent5">
                    <a:lumMod val="60000"/>
                    <a:lumOff val="40000"/>
                  </a:schemeClr>
                </a:outerShdw>
              </a:effectLst>
              <a:latin typeface="Impact" panose="020B0806030902050204" pitchFamily="34" charset="0"/>
              <a:ea typeface="微软雅黑" panose="020B0503020204020204" pitchFamily="34" charset="-122"/>
              <a:cs typeface="Arial" panose="020B0604020202020204" pitchFamily="34" charset="0"/>
            </a:endParaRPr>
          </a:p>
        </p:txBody>
      </p:sp>
      <p:cxnSp>
        <p:nvCxnSpPr>
          <p:cNvPr id="8" name="直接连接符 7"/>
          <p:cNvCxnSpPr/>
          <p:nvPr/>
        </p:nvCxnSpPr>
        <p:spPr>
          <a:xfrm>
            <a:off x="1631504" y="3212976"/>
            <a:ext cx="9505056" cy="0"/>
          </a:xfrm>
          <a:prstGeom prst="line">
            <a:avLst/>
          </a:prstGeom>
          <a:ln w="63500" cmpd="thickThin">
            <a:solidFill>
              <a:srgbClr val="F65800"/>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8328248" y="4006388"/>
            <a:ext cx="2915816" cy="461665"/>
          </a:xfrm>
          <a:prstGeom prst="rect">
            <a:avLst/>
          </a:prstGeom>
          <a:noFill/>
        </p:spPr>
        <p:txBody>
          <a:bodyPr wrap="square" rtlCol="0">
            <a:spAutoFit/>
          </a:bodyPr>
          <a:lstStyle/>
          <a:p>
            <a:pPr algn="dist"/>
            <a:r>
              <a:rPr lang="en-US" altLang="zh-CN" sz="2400" b="1" dirty="0" smtClean="0">
                <a:ln w="0"/>
                <a:solidFill>
                  <a:schemeClr val="accent5"/>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rPr>
              <a:t>2021</a:t>
            </a:r>
            <a:r>
              <a:rPr lang="zh-CN" altLang="en-US" sz="2400" b="1" dirty="0" smtClean="0">
                <a:ln w="0"/>
                <a:solidFill>
                  <a:schemeClr val="accent5"/>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rPr>
              <a:t>年</a:t>
            </a:r>
            <a:r>
              <a:rPr lang="en-US" altLang="zh-CN" sz="2400" b="1" dirty="0">
                <a:ln w="0"/>
                <a:solidFill>
                  <a:schemeClr val="accent5"/>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rPr>
              <a:t>10</a:t>
            </a:r>
            <a:r>
              <a:rPr lang="zh-CN" altLang="en-US" sz="2400" b="1" dirty="0" smtClean="0">
                <a:ln w="0"/>
                <a:solidFill>
                  <a:schemeClr val="accent5"/>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rPr>
              <a:t>月</a:t>
            </a:r>
            <a:r>
              <a:rPr lang="en-US" altLang="zh-CN" sz="2400" b="1" dirty="0" smtClean="0">
                <a:ln w="0"/>
                <a:solidFill>
                  <a:schemeClr val="accent5"/>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rPr>
              <a:t>22</a:t>
            </a:r>
            <a:r>
              <a:rPr lang="zh-CN" altLang="en-US" sz="2400" b="1" dirty="0" smtClean="0">
                <a:ln w="0"/>
                <a:solidFill>
                  <a:schemeClr val="accent5"/>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rPr>
              <a:t>日</a:t>
            </a:r>
            <a:endParaRPr lang="zh-CN" altLang="en-US" sz="2400" b="1" dirty="0">
              <a:ln w="0"/>
              <a:solidFill>
                <a:schemeClr val="accent5"/>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92179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图片 90"/>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917" y="11776"/>
            <a:ext cx="1025261" cy="1025261"/>
          </a:xfrm>
          <a:prstGeom prst="rect">
            <a:avLst/>
          </a:prstGeom>
        </p:spPr>
      </p:pic>
      <p:sp>
        <p:nvSpPr>
          <p:cNvPr id="94" name="koppt-圆形"/>
          <p:cNvSpPr/>
          <p:nvPr/>
        </p:nvSpPr>
        <p:spPr>
          <a:xfrm>
            <a:off x="1200413" y="212446"/>
            <a:ext cx="720079" cy="7111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5" name="koppt-矩形"/>
          <p:cNvSpPr/>
          <p:nvPr/>
        </p:nvSpPr>
        <p:spPr>
          <a:xfrm>
            <a:off x="1200412" y="261437"/>
            <a:ext cx="7704856" cy="66214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96" name="图片 9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7200" y="284760"/>
            <a:ext cx="566503" cy="566503"/>
          </a:xfrm>
          <a:prstGeom prst="rect">
            <a:avLst/>
          </a:prstGeom>
        </p:spPr>
      </p:pic>
      <p:sp>
        <p:nvSpPr>
          <p:cNvPr id="97" name="矩形 96"/>
          <p:cNvSpPr/>
          <p:nvPr/>
        </p:nvSpPr>
        <p:spPr>
          <a:xfrm>
            <a:off x="2225857" y="392504"/>
            <a:ext cx="3518912" cy="400110"/>
          </a:xfrm>
          <a:prstGeom prst="rect">
            <a:avLst/>
          </a:prstGeom>
        </p:spPr>
        <p:txBody>
          <a:bodyPr wrap="none">
            <a:spAutoFit/>
          </a:bodyPr>
          <a:lstStyle/>
          <a:p>
            <a:r>
              <a:rPr lang="zh-CN" altLang="en-US" sz="2000" b="1" dirty="0">
                <a:solidFill>
                  <a:schemeClr val="bg2">
                    <a:lumMod val="10000"/>
                  </a:schemeClr>
                </a:solidFill>
                <a:latin typeface="微软雅黑" panose="020B0503020204020204" pitchFamily="34" charset="-122"/>
                <a:ea typeface="微软雅黑" panose="020B0503020204020204" pitchFamily="34" charset="-122"/>
              </a:rPr>
              <a:t>一</a:t>
            </a:r>
            <a:r>
              <a:rPr lang="zh-CN" altLang="en-US" sz="2000" b="1" dirty="0" smtClean="0">
                <a:solidFill>
                  <a:schemeClr val="bg2">
                    <a:lumMod val="10000"/>
                  </a:schemeClr>
                </a:solidFill>
                <a:latin typeface="微软雅黑" panose="020B0503020204020204" pitchFamily="34" charset="-122"/>
                <a:ea typeface="微软雅黑" panose="020B0503020204020204" pitchFamily="34" charset="-122"/>
              </a:rPr>
              <a:t>、规上企业</a:t>
            </a:r>
            <a:r>
              <a:rPr lang="zh-CN" altLang="en-US" sz="2000" b="1" dirty="0">
                <a:solidFill>
                  <a:schemeClr val="bg2">
                    <a:lumMod val="10000"/>
                  </a:schemeClr>
                </a:solidFill>
                <a:latin typeface="微软雅黑" panose="020B0503020204020204" pitchFamily="34" charset="-122"/>
                <a:ea typeface="微软雅黑" panose="020B0503020204020204" pitchFamily="34" charset="-122"/>
              </a:rPr>
              <a:t>统计范围及标准</a:t>
            </a:r>
            <a:endParaRPr lang="en-GB" altLang="zh-CN" sz="2000" b="1" dirty="0">
              <a:solidFill>
                <a:schemeClr val="bg2">
                  <a:lumMod val="10000"/>
                </a:schemeClr>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408" y="1086028"/>
            <a:ext cx="9925050" cy="5007268"/>
          </a:xfrm>
          <a:prstGeom prst="rect">
            <a:avLst/>
          </a:prstGeom>
        </p:spPr>
      </p:pic>
    </p:spTree>
    <p:extLst>
      <p:ext uri="{BB962C8B-B14F-4D97-AF65-F5344CB8AC3E}">
        <p14:creationId xmlns:p14="http://schemas.microsoft.com/office/powerpoint/2010/main" val="2009530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2202440"/>
            <a:ext cx="12192000" cy="2419703"/>
            <a:chOff x="170694" y="177982"/>
            <a:chExt cx="3936004" cy="781165"/>
          </a:xfrm>
        </p:grpSpPr>
        <p:sp>
          <p:nvSpPr>
            <p:cNvPr id="5" name="等腰三角形 4"/>
            <p:cNvSpPr/>
            <p:nvPr/>
          </p:nvSpPr>
          <p:spPr>
            <a:xfrm>
              <a:off x="1233863" y="177982"/>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6" name="等腰三角形 5"/>
            <p:cNvSpPr/>
            <p:nvPr/>
          </p:nvSpPr>
          <p:spPr>
            <a:xfrm flipV="1">
              <a:off x="200258" y="602633"/>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7" name="矩形 6"/>
            <p:cNvSpPr/>
            <p:nvPr/>
          </p:nvSpPr>
          <p:spPr>
            <a:xfrm>
              <a:off x="170694" y="261768"/>
              <a:ext cx="3936004" cy="6119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8" name="平行四边形 7"/>
            <p:cNvSpPr/>
            <p:nvPr/>
          </p:nvSpPr>
          <p:spPr>
            <a:xfrm>
              <a:off x="376965" y="178257"/>
              <a:ext cx="1036076" cy="779005"/>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9" name="文本框 6"/>
            <p:cNvSpPr txBox="1"/>
            <p:nvPr/>
          </p:nvSpPr>
          <p:spPr>
            <a:xfrm>
              <a:off x="650907" y="284178"/>
              <a:ext cx="569115" cy="559693"/>
            </a:xfrm>
            <a:prstGeom prst="rect">
              <a:avLst/>
            </a:prstGeom>
            <a:noFill/>
          </p:spPr>
          <p:txBody>
            <a:bodyPr wrap="square" lIns="91440" tIns="45720" rIns="91440" bIns="45720" rtlCol="0">
              <a:spAutoFit/>
            </a:bodyPr>
            <a:lstStyle/>
            <a:p>
              <a:r>
                <a:rPr lang="en-US" altLang="zh-CN" sz="10665" dirty="0">
                  <a:solidFill>
                    <a:schemeClr val="bg1">
                      <a:lumMod val="95000"/>
                    </a:schemeClr>
                  </a:solidFill>
                  <a:latin typeface="Impact" panose="020B0806030902050204" pitchFamily="34" charset="0"/>
                </a:rPr>
                <a:t>02</a:t>
              </a:r>
              <a:endParaRPr lang="zh-CN" altLang="en-US" sz="10665" dirty="0">
                <a:solidFill>
                  <a:schemeClr val="bg1">
                    <a:lumMod val="95000"/>
                  </a:schemeClr>
                </a:solidFill>
                <a:latin typeface="Impact" panose="020B0806030902050204" pitchFamily="34" charset="0"/>
              </a:endParaRPr>
            </a:p>
          </p:txBody>
        </p:sp>
      </p:grpSp>
      <p:sp>
        <p:nvSpPr>
          <p:cNvPr id="10" name="TextBox 48"/>
          <p:cNvSpPr txBox="1"/>
          <p:nvPr/>
        </p:nvSpPr>
        <p:spPr>
          <a:xfrm>
            <a:off x="3555543" y="3124302"/>
            <a:ext cx="9305384" cy="707888"/>
          </a:xfrm>
          <a:prstGeom prst="rect">
            <a:avLst/>
          </a:prstGeom>
          <a:noFill/>
        </p:spPr>
        <p:txBody>
          <a:bodyPr wrap="square" lIns="91445" tIns="45721" rIns="91445" bIns="45721" rtlCol="0">
            <a:spAutoFit/>
          </a:bodyPr>
          <a:lstStyle/>
          <a:p>
            <a:r>
              <a:rPr lang="en-US" altLang="zh-CN" sz="4000" b="1" dirty="0" smtClean="0">
                <a:solidFill>
                  <a:schemeClr val="bg1"/>
                </a:solidFill>
                <a:latin typeface="微软雅黑" panose="020B0503020204020204" pitchFamily="34" charset="-122"/>
                <a:ea typeface="微软雅黑" panose="020B0503020204020204" pitchFamily="34" charset="-122"/>
              </a:rPr>
              <a:t>2021</a:t>
            </a:r>
            <a:r>
              <a:rPr lang="zh-CN" altLang="en-US" sz="4000" b="1" dirty="0" smtClean="0">
                <a:solidFill>
                  <a:schemeClr val="bg1"/>
                </a:solidFill>
                <a:latin typeface="微软雅黑" panose="020B0503020204020204" pitchFamily="34" charset="-122"/>
                <a:ea typeface="微软雅黑" panose="020B0503020204020204" pitchFamily="34" charset="-122"/>
              </a:rPr>
              <a:t>年度</a:t>
            </a:r>
            <a:r>
              <a:rPr lang="zh-CN" altLang="en-US" sz="4000" b="1" dirty="0">
                <a:solidFill>
                  <a:schemeClr val="bg1"/>
                </a:solidFill>
                <a:latin typeface="微软雅黑" panose="020B0503020204020204" pitchFamily="34" charset="-122"/>
                <a:ea typeface="微软雅黑" panose="020B0503020204020204" pitchFamily="34" charset="-122"/>
              </a:rPr>
              <a:t>及月度申报材料及要求</a:t>
            </a:r>
          </a:p>
        </p:txBody>
      </p:sp>
      <p:grpSp>
        <p:nvGrpSpPr>
          <p:cNvPr id="11" name="组合 10"/>
          <p:cNvGrpSpPr/>
          <p:nvPr/>
        </p:nvGrpSpPr>
        <p:grpSpPr>
          <a:xfrm>
            <a:off x="7920203" y="1699760"/>
            <a:ext cx="576064" cy="577112"/>
            <a:chOff x="6084168" y="1274820"/>
            <a:chExt cx="432048" cy="432834"/>
          </a:xfrm>
        </p:grpSpPr>
        <p:sp>
          <p:nvSpPr>
            <p:cNvPr id="12" name="椭圆 22"/>
            <p:cNvSpPr>
              <a:spLocks noChangeArrowheads="1"/>
            </p:cNvSpPr>
            <p:nvPr/>
          </p:nvSpPr>
          <p:spPr bwMode="auto">
            <a:xfrm>
              <a:off x="6084168" y="1274820"/>
              <a:ext cx="432048" cy="432834"/>
            </a:xfrm>
            <a:prstGeom prst="ellipse">
              <a:avLst/>
            </a:prstGeom>
            <a:solidFill>
              <a:schemeClr val="accent1"/>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400">
                <a:solidFill>
                  <a:srgbClr val="FFFFFF"/>
                </a:solidFill>
                <a:latin typeface="Calibri" panose="020F0502020204030204" pitchFamily="34" charset="0"/>
              </a:endParaRPr>
            </a:p>
          </p:txBody>
        </p:sp>
        <p:sp>
          <p:nvSpPr>
            <p:cNvPr id="13"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chemeClr val="bg1"/>
            </a:solidFill>
            <a:ln>
              <a:noFill/>
            </a:ln>
          </p:spPr>
          <p:txBody>
            <a:bodyPr wrap="none" lIns="45720" tIns="22860" rIns="45720" bIns="22860" anchor="ctr"/>
            <a:lstStyle/>
            <a:p>
              <a:endParaRPr lang="en-US" sz="2400">
                <a:latin typeface="Roboto Light"/>
              </a:endParaRPr>
            </a:p>
          </p:txBody>
        </p:sp>
      </p:grpSp>
      <p:grpSp>
        <p:nvGrpSpPr>
          <p:cNvPr id="14" name="组合 13"/>
          <p:cNvGrpSpPr/>
          <p:nvPr/>
        </p:nvGrpSpPr>
        <p:grpSpPr>
          <a:xfrm>
            <a:off x="6192011" y="1700284"/>
            <a:ext cx="576064" cy="576064"/>
            <a:chOff x="4788024" y="1275213"/>
            <a:chExt cx="432048" cy="432048"/>
          </a:xfrm>
        </p:grpSpPr>
        <p:sp>
          <p:nvSpPr>
            <p:cNvPr id="15"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400">
                <a:solidFill>
                  <a:srgbClr val="FFFFFF"/>
                </a:solidFill>
                <a:latin typeface="Calibri" panose="020F0502020204030204" pitchFamily="34" charset="0"/>
              </a:endParaRPr>
            </a:p>
          </p:txBody>
        </p:sp>
        <p:sp>
          <p:nvSpPr>
            <p:cNvPr id="16"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45720" tIns="22860" rIns="45720" bIns="22860" anchor="ctr"/>
            <a:lstStyle/>
            <a:p>
              <a:endParaRPr lang="en-US" sz="2400">
                <a:latin typeface="Roboto Light"/>
              </a:endParaRPr>
            </a:p>
          </p:txBody>
        </p:sp>
      </p:grpSp>
      <p:grpSp>
        <p:nvGrpSpPr>
          <p:cNvPr id="17" name="组合 16"/>
          <p:cNvGrpSpPr/>
          <p:nvPr/>
        </p:nvGrpSpPr>
        <p:grpSpPr>
          <a:xfrm>
            <a:off x="7056107" y="1699760"/>
            <a:ext cx="577111" cy="577112"/>
            <a:chOff x="5436096" y="1274820"/>
            <a:chExt cx="432833" cy="432834"/>
          </a:xfrm>
        </p:grpSpPr>
        <p:sp>
          <p:nvSpPr>
            <p:cNvPr id="18"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400">
                <a:solidFill>
                  <a:srgbClr val="FFFFFF"/>
                </a:solidFill>
                <a:latin typeface="Calibri" panose="020F0502020204030204" pitchFamily="34" charset="0"/>
              </a:endParaRPr>
            </a:p>
          </p:txBody>
        </p:sp>
        <p:sp>
          <p:nvSpPr>
            <p:cNvPr id="19"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45720" tIns="22860" rIns="45720" bIns="22860" anchor="ctr"/>
            <a:lstStyle/>
            <a:p>
              <a:endParaRPr lang="en-US" sz="2400">
                <a:latin typeface="Roboto Light"/>
              </a:endParaRPr>
            </a:p>
          </p:txBody>
        </p:sp>
      </p:grpSp>
      <p:grpSp>
        <p:nvGrpSpPr>
          <p:cNvPr id="20" name="组合 19"/>
          <p:cNvGrpSpPr/>
          <p:nvPr/>
        </p:nvGrpSpPr>
        <p:grpSpPr>
          <a:xfrm>
            <a:off x="4463819" y="1699760"/>
            <a:ext cx="577111" cy="577112"/>
            <a:chOff x="3491880" y="1274820"/>
            <a:chExt cx="432833" cy="432834"/>
          </a:xfrm>
        </p:grpSpPr>
        <p:sp>
          <p:nvSpPr>
            <p:cNvPr id="21"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400">
                <a:solidFill>
                  <a:srgbClr val="FFFFFF"/>
                </a:solidFill>
                <a:latin typeface="Calibri" panose="020F0502020204030204" pitchFamily="34" charset="0"/>
              </a:endParaRPr>
            </a:p>
          </p:txBody>
        </p:sp>
        <p:sp>
          <p:nvSpPr>
            <p:cNvPr id="22"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45720" tIns="22860" rIns="45720" bIns="22860" anchor="ctr"/>
            <a:lstStyle/>
            <a:p>
              <a:endParaRPr lang="en-US" sz="2400">
                <a:latin typeface="Roboto Light"/>
              </a:endParaRPr>
            </a:p>
          </p:txBody>
        </p:sp>
      </p:grpSp>
      <p:grpSp>
        <p:nvGrpSpPr>
          <p:cNvPr id="23" name="组合 22"/>
          <p:cNvGrpSpPr/>
          <p:nvPr/>
        </p:nvGrpSpPr>
        <p:grpSpPr>
          <a:xfrm>
            <a:off x="5327915" y="1699760"/>
            <a:ext cx="577111" cy="577112"/>
            <a:chOff x="4139952" y="1274820"/>
            <a:chExt cx="432833" cy="432834"/>
          </a:xfrm>
        </p:grpSpPr>
        <p:sp>
          <p:nvSpPr>
            <p:cNvPr id="24"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400">
                <a:solidFill>
                  <a:srgbClr val="FFFFFF"/>
                </a:solidFill>
                <a:latin typeface="Calibri" panose="020F0502020204030204" pitchFamily="34" charset="0"/>
              </a:endParaRPr>
            </a:p>
          </p:txBody>
        </p:sp>
        <p:sp>
          <p:nvSpPr>
            <p:cNvPr id="25"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45720" tIns="22860" rIns="45720" bIns="22860" anchor="ctr"/>
            <a:lstStyle/>
            <a:p>
              <a:endParaRPr lang="en-US" sz="2400">
                <a:latin typeface="Roboto Light"/>
              </a:endParaRPr>
            </a:p>
          </p:txBody>
        </p:sp>
      </p:grpSp>
      <p:pic>
        <p:nvPicPr>
          <p:cNvPr id="26" name="图片 25"/>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688" y="430369"/>
            <a:ext cx="1360160" cy="1360160"/>
          </a:xfrm>
          <a:prstGeom prst="rect">
            <a:avLst/>
          </a:prstGeom>
        </p:spPr>
      </p:pic>
    </p:spTree>
    <p:extLst>
      <p:ext uri="{BB962C8B-B14F-4D97-AF65-F5344CB8AC3E}">
        <p14:creationId xmlns:p14="http://schemas.microsoft.com/office/powerpoint/2010/main" val="1370593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p:cNvSpPr/>
          <p:nvPr/>
        </p:nvSpPr>
        <p:spPr>
          <a:xfrm flipH="1">
            <a:off x="2783632" y="1696454"/>
            <a:ext cx="45719" cy="4177364"/>
          </a:xfrm>
          <a:prstGeom prst="rect">
            <a:avLst/>
          </a:prstGeom>
          <a:solidFill>
            <a:srgbClr val="B8B8B8"/>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fromWordArt="0" anchor="t" anchorCtr="0" forceAA="0" compatLnSpc="1">
            <a:prstTxWarp prst="textNoShape">
              <a:avLst/>
            </a:prstTxWarp>
            <a:no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zh-CN" altLang="en-US" sz="1600" b="0" i="0" u="none" strike="noStrike" cap="none" spc="0" normalizeH="0" baseline="0">
              <a:ln>
                <a:noFill/>
              </a:ln>
              <a:solidFill>
                <a:srgbClr val="FFFFFF"/>
              </a:solidFill>
              <a:effectLst/>
              <a:uFillTx/>
              <a:latin typeface="Lantinghei SC Extralight"/>
              <a:ea typeface="Lantinghei SC Extralight"/>
              <a:cs typeface="Lantinghei SC Extralight"/>
              <a:sym typeface="Lantinghei SC Extralight"/>
            </a:endParaRPr>
          </a:p>
        </p:txBody>
      </p:sp>
      <p:sp>
        <p:nvSpPr>
          <p:cNvPr id="5" name="Freeform 1105"/>
          <p:cNvSpPr>
            <a:spLocks noChangeAspect="1" noEditPoints="1"/>
          </p:cNvSpPr>
          <p:nvPr/>
        </p:nvSpPr>
        <p:spPr bwMode="auto">
          <a:xfrm>
            <a:off x="789289" y="2780928"/>
            <a:ext cx="1706311" cy="1872208"/>
          </a:xfrm>
          <a:custGeom>
            <a:avLst/>
            <a:gdLst>
              <a:gd name="T0" fmla="*/ 65 w 100"/>
              <a:gd name="T1" fmla="*/ 0 h 110"/>
              <a:gd name="T2" fmla="*/ 77 w 100"/>
              <a:gd name="T3" fmla="*/ 12 h 110"/>
              <a:gd name="T4" fmla="*/ 68 w 100"/>
              <a:gd name="T5" fmla="*/ 40 h 110"/>
              <a:gd name="T6" fmla="*/ 67 w 100"/>
              <a:gd name="T7" fmla="*/ 10 h 110"/>
              <a:gd name="T8" fmla="*/ 28 w 100"/>
              <a:gd name="T9" fmla="*/ 9 h 110"/>
              <a:gd name="T10" fmla="*/ 28 w 100"/>
              <a:gd name="T11" fmla="*/ 16 h 110"/>
              <a:gd name="T12" fmla="*/ 25 w 100"/>
              <a:gd name="T13" fmla="*/ 24 h 110"/>
              <a:gd name="T14" fmla="*/ 18 w 100"/>
              <a:gd name="T15" fmla="*/ 26 h 110"/>
              <a:gd name="T16" fmla="*/ 9 w 100"/>
              <a:gd name="T17" fmla="*/ 25 h 110"/>
              <a:gd name="T18" fmla="*/ 10 w 100"/>
              <a:gd name="T19" fmla="*/ 87 h 110"/>
              <a:gd name="T20" fmla="*/ 12 w 100"/>
              <a:gd name="T21" fmla="*/ 88 h 110"/>
              <a:gd name="T22" fmla="*/ 44 w 100"/>
              <a:gd name="T23" fmla="*/ 97 h 110"/>
              <a:gd name="T24" fmla="*/ 4 w 100"/>
              <a:gd name="T25" fmla="*/ 93 h 110"/>
              <a:gd name="T26" fmla="*/ 4 w 100"/>
              <a:gd name="T27" fmla="*/ 93 h 110"/>
              <a:gd name="T28" fmla="*/ 0 w 100"/>
              <a:gd name="T29" fmla="*/ 22 h 110"/>
              <a:gd name="T30" fmla="*/ 2 w 100"/>
              <a:gd name="T31" fmla="*/ 19 h 110"/>
              <a:gd name="T32" fmla="*/ 21 w 100"/>
              <a:gd name="T33" fmla="*/ 0 h 110"/>
              <a:gd name="T34" fmla="*/ 90 w 100"/>
              <a:gd name="T35" fmla="*/ 45 h 110"/>
              <a:gd name="T36" fmla="*/ 84 w 100"/>
              <a:gd name="T37" fmla="*/ 39 h 110"/>
              <a:gd name="T38" fmla="*/ 83 w 100"/>
              <a:gd name="T39" fmla="*/ 47 h 110"/>
              <a:gd name="T40" fmla="*/ 94 w 100"/>
              <a:gd name="T41" fmla="*/ 53 h 110"/>
              <a:gd name="T42" fmla="*/ 86 w 100"/>
              <a:gd name="T43" fmla="*/ 81 h 110"/>
              <a:gd name="T44" fmla="*/ 100 w 100"/>
              <a:gd name="T45" fmla="*/ 51 h 110"/>
              <a:gd name="T46" fmla="*/ 90 w 100"/>
              <a:gd name="T47" fmla="*/ 45 h 110"/>
              <a:gd name="T48" fmla="*/ 54 w 100"/>
              <a:gd name="T49" fmla="*/ 84 h 110"/>
              <a:gd name="T50" fmla="*/ 90 w 100"/>
              <a:gd name="T51" fmla="*/ 55 h 110"/>
              <a:gd name="T52" fmla="*/ 52 w 100"/>
              <a:gd name="T53" fmla="*/ 87 h 110"/>
              <a:gd name="T54" fmla="*/ 51 w 100"/>
              <a:gd name="T55" fmla="*/ 103 h 110"/>
              <a:gd name="T56" fmla="*/ 52 w 100"/>
              <a:gd name="T57" fmla="*/ 110 h 110"/>
              <a:gd name="T58" fmla="*/ 56 w 100"/>
              <a:gd name="T59" fmla="*/ 106 h 110"/>
              <a:gd name="T60" fmla="*/ 52 w 100"/>
              <a:gd name="T61" fmla="*/ 87 h 110"/>
              <a:gd name="T62" fmla="*/ 18 w 100"/>
              <a:gd name="T63" fmla="*/ 60 h 110"/>
              <a:gd name="T64" fmla="*/ 30 w 100"/>
              <a:gd name="T65" fmla="*/ 56 h 110"/>
              <a:gd name="T66" fmla="*/ 18 w 100"/>
              <a:gd name="T67" fmla="*/ 43 h 110"/>
              <a:gd name="T68" fmla="*/ 60 w 100"/>
              <a:gd name="T69" fmla="*/ 48 h 110"/>
              <a:gd name="T70" fmla="*/ 18 w 100"/>
              <a:gd name="T71" fmla="*/ 43 h 110"/>
              <a:gd name="T72" fmla="*/ 18 w 100"/>
              <a:gd name="T73" fmla="*/ 36 h 110"/>
              <a:gd name="T74" fmla="*/ 60 w 100"/>
              <a:gd name="T75" fmla="*/ 31 h 110"/>
              <a:gd name="T76" fmla="*/ 37 w 100"/>
              <a:gd name="T77" fmla="*/ 19 h 110"/>
              <a:gd name="T78" fmla="*/ 60 w 100"/>
              <a:gd name="T79" fmla="*/ 24 h 110"/>
              <a:gd name="T80" fmla="*/ 37 w 100"/>
              <a:gd name="T81" fmla="*/ 19 h 110"/>
              <a:gd name="T82" fmla="*/ 14 w 100"/>
              <a:gd name="T83" fmla="*/ 21 h 110"/>
              <a:gd name="T84" fmla="*/ 18 w 100"/>
              <a:gd name="T85" fmla="*/ 22 h 110"/>
              <a:gd name="T86" fmla="*/ 20 w 100"/>
              <a:gd name="T87" fmla="*/ 22 h 110"/>
              <a:gd name="T88" fmla="*/ 24 w 100"/>
              <a:gd name="T89" fmla="*/ 18 h 110"/>
              <a:gd name="T90" fmla="*/ 24 w 100"/>
              <a:gd name="T91" fmla="*/ 17 h 110"/>
              <a:gd name="T92" fmla="*/ 23 w 100"/>
              <a:gd name="T93" fmla="*/ 12 h 110"/>
              <a:gd name="T94" fmla="*/ 12 w 100"/>
              <a:gd name="T95" fmla="*/ 2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0">
                <a:moveTo>
                  <a:pt x="23" y="0"/>
                </a:moveTo>
                <a:cubicBezTo>
                  <a:pt x="65" y="0"/>
                  <a:pt x="65" y="0"/>
                  <a:pt x="65" y="0"/>
                </a:cubicBezTo>
                <a:cubicBezTo>
                  <a:pt x="68" y="0"/>
                  <a:pt x="71" y="1"/>
                  <a:pt x="74" y="4"/>
                </a:cubicBezTo>
                <a:cubicBezTo>
                  <a:pt x="76" y="6"/>
                  <a:pt x="77" y="9"/>
                  <a:pt x="77" y="12"/>
                </a:cubicBezTo>
                <a:cubicBezTo>
                  <a:pt x="77" y="35"/>
                  <a:pt x="77" y="35"/>
                  <a:pt x="77" y="35"/>
                </a:cubicBezTo>
                <a:cubicBezTo>
                  <a:pt x="68" y="40"/>
                  <a:pt x="68" y="40"/>
                  <a:pt x="68" y="40"/>
                </a:cubicBezTo>
                <a:cubicBezTo>
                  <a:pt x="68" y="12"/>
                  <a:pt x="68" y="12"/>
                  <a:pt x="68" y="12"/>
                </a:cubicBezTo>
                <a:cubicBezTo>
                  <a:pt x="68" y="11"/>
                  <a:pt x="68" y="11"/>
                  <a:pt x="67" y="10"/>
                </a:cubicBezTo>
                <a:cubicBezTo>
                  <a:pt x="67" y="10"/>
                  <a:pt x="66" y="9"/>
                  <a:pt x="65" y="9"/>
                </a:cubicBezTo>
                <a:cubicBezTo>
                  <a:pt x="28" y="9"/>
                  <a:pt x="28" y="9"/>
                  <a:pt x="28" y="9"/>
                </a:cubicBezTo>
                <a:cubicBezTo>
                  <a:pt x="28" y="12"/>
                  <a:pt x="28" y="12"/>
                  <a:pt x="28" y="12"/>
                </a:cubicBezTo>
                <a:cubicBezTo>
                  <a:pt x="28" y="16"/>
                  <a:pt x="28" y="16"/>
                  <a:pt x="28" y="16"/>
                </a:cubicBezTo>
                <a:cubicBezTo>
                  <a:pt x="28" y="17"/>
                  <a:pt x="28" y="18"/>
                  <a:pt x="28" y="19"/>
                </a:cubicBezTo>
                <a:cubicBezTo>
                  <a:pt x="28" y="21"/>
                  <a:pt x="27" y="23"/>
                  <a:pt x="25" y="24"/>
                </a:cubicBezTo>
                <a:cubicBezTo>
                  <a:pt x="24" y="25"/>
                  <a:pt x="23" y="26"/>
                  <a:pt x="21" y="26"/>
                </a:cubicBezTo>
                <a:cubicBezTo>
                  <a:pt x="20" y="26"/>
                  <a:pt x="19" y="26"/>
                  <a:pt x="18" y="26"/>
                </a:cubicBezTo>
                <a:cubicBezTo>
                  <a:pt x="14" y="26"/>
                  <a:pt x="14" y="26"/>
                  <a:pt x="14" y="26"/>
                </a:cubicBezTo>
                <a:cubicBezTo>
                  <a:pt x="9" y="25"/>
                  <a:pt x="9" y="25"/>
                  <a:pt x="9" y="25"/>
                </a:cubicBezTo>
                <a:cubicBezTo>
                  <a:pt x="9" y="85"/>
                  <a:pt x="9" y="85"/>
                  <a:pt x="9" y="85"/>
                </a:cubicBezTo>
                <a:cubicBezTo>
                  <a:pt x="9" y="86"/>
                  <a:pt x="10" y="86"/>
                  <a:pt x="10" y="87"/>
                </a:cubicBezTo>
                <a:cubicBezTo>
                  <a:pt x="10" y="87"/>
                  <a:pt x="10" y="87"/>
                  <a:pt x="10" y="87"/>
                </a:cubicBezTo>
                <a:cubicBezTo>
                  <a:pt x="11" y="87"/>
                  <a:pt x="11" y="88"/>
                  <a:pt x="12" y="88"/>
                </a:cubicBezTo>
                <a:cubicBezTo>
                  <a:pt x="45" y="88"/>
                  <a:pt x="45" y="88"/>
                  <a:pt x="45" y="88"/>
                </a:cubicBezTo>
                <a:cubicBezTo>
                  <a:pt x="44" y="97"/>
                  <a:pt x="44" y="97"/>
                  <a:pt x="44" y="97"/>
                </a:cubicBezTo>
                <a:cubicBezTo>
                  <a:pt x="12" y="97"/>
                  <a:pt x="12" y="97"/>
                  <a:pt x="12" y="97"/>
                </a:cubicBezTo>
                <a:cubicBezTo>
                  <a:pt x="9" y="97"/>
                  <a:pt x="6" y="96"/>
                  <a:pt x="4" y="93"/>
                </a:cubicBezTo>
                <a:cubicBezTo>
                  <a:pt x="4" y="93"/>
                  <a:pt x="4" y="93"/>
                  <a:pt x="4" y="93"/>
                </a:cubicBezTo>
                <a:cubicBezTo>
                  <a:pt x="4" y="93"/>
                  <a:pt x="4" y="93"/>
                  <a:pt x="4" y="93"/>
                </a:cubicBezTo>
                <a:cubicBezTo>
                  <a:pt x="2" y="91"/>
                  <a:pt x="0" y="88"/>
                  <a:pt x="0" y="85"/>
                </a:cubicBezTo>
                <a:cubicBezTo>
                  <a:pt x="0" y="22"/>
                  <a:pt x="0" y="22"/>
                  <a:pt x="0" y="22"/>
                </a:cubicBezTo>
                <a:cubicBezTo>
                  <a:pt x="0" y="20"/>
                  <a:pt x="0" y="20"/>
                  <a:pt x="0" y="20"/>
                </a:cubicBezTo>
                <a:cubicBezTo>
                  <a:pt x="2" y="19"/>
                  <a:pt x="2" y="19"/>
                  <a:pt x="2" y="19"/>
                </a:cubicBezTo>
                <a:cubicBezTo>
                  <a:pt x="20" y="1"/>
                  <a:pt x="20" y="1"/>
                  <a:pt x="20" y="1"/>
                </a:cubicBezTo>
                <a:cubicBezTo>
                  <a:pt x="21" y="0"/>
                  <a:pt x="21" y="0"/>
                  <a:pt x="21" y="0"/>
                </a:cubicBezTo>
                <a:cubicBezTo>
                  <a:pt x="23" y="0"/>
                  <a:pt x="23" y="0"/>
                  <a:pt x="23" y="0"/>
                </a:cubicBezTo>
                <a:close/>
                <a:moveTo>
                  <a:pt x="90" y="45"/>
                </a:moveTo>
                <a:cubicBezTo>
                  <a:pt x="90" y="43"/>
                  <a:pt x="90" y="43"/>
                  <a:pt x="90" y="43"/>
                </a:cubicBezTo>
                <a:cubicBezTo>
                  <a:pt x="84" y="39"/>
                  <a:pt x="84" y="39"/>
                  <a:pt x="84" y="39"/>
                </a:cubicBezTo>
                <a:cubicBezTo>
                  <a:pt x="75" y="44"/>
                  <a:pt x="75" y="44"/>
                  <a:pt x="75" y="44"/>
                </a:cubicBezTo>
                <a:cubicBezTo>
                  <a:pt x="83" y="47"/>
                  <a:pt x="83" y="47"/>
                  <a:pt x="83" y="47"/>
                </a:cubicBezTo>
                <a:cubicBezTo>
                  <a:pt x="91" y="52"/>
                  <a:pt x="91" y="52"/>
                  <a:pt x="91" y="52"/>
                </a:cubicBezTo>
                <a:cubicBezTo>
                  <a:pt x="94" y="53"/>
                  <a:pt x="94" y="53"/>
                  <a:pt x="94" y="53"/>
                </a:cubicBezTo>
                <a:cubicBezTo>
                  <a:pt x="92" y="62"/>
                  <a:pt x="88" y="70"/>
                  <a:pt x="82" y="77"/>
                </a:cubicBezTo>
                <a:cubicBezTo>
                  <a:pt x="86" y="81"/>
                  <a:pt x="86" y="81"/>
                  <a:pt x="86" y="81"/>
                </a:cubicBezTo>
                <a:cubicBezTo>
                  <a:pt x="93" y="73"/>
                  <a:pt x="98" y="63"/>
                  <a:pt x="100" y="53"/>
                </a:cubicBezTo>
                <a:cubicBezTo>
                  <a:pt x="100" y="51"/>
                  <a:pt x="100" y="51"/>
                  <a:pt x="100" y="51"/>
                </a:cubicBezTo>
                <a:cubicBezTo>
                  <a:pt x="98" y="50"/>
                  <a:pt x="98" y="50"/>
                  <a:pt x="98" y="50"/>
                </a:cubicBezTo>
                <a:cubicBezTo>
                  <a:pt x="90" y="45"/>
                  <a:pt x="90" y="45"/>
                  <a:pt x="90" y="45"/>
                </a:cubicBezTo>
                <a:close/>
                <a:moveTo>
                  <a:pt x="74" y="47"/>
                </a:moveTo>
                <a:cubicBezTo>
                  <a:pt x="64" y="58"/>
                  <a:pt x="58" y="70"/>
                  <a:pt x="54" y="84"/>
                </a:cubicBezTo>
                <a:cubicBezTo>
                  <a:pt x="59" y="86"/>
                  <a:pt x="64" y="89"/>
                  <a:pt x="70" y="92"/>
                </a:cubicBezTo>
                <a:cubicBezTo>
                  <a:pt x="78" y="81"/>
                  <a:pt x="85" y="68"/>
                  <a:pt x="90" y="55"/>
                </a:cubicBezTo>
                <a:cubicBezTo>
                  <a:pt x="84" y="52"/>
                  <a:pt x="79" y="50"/>
                  <a:pt x="74" y="47"/>
                </a:cubicBezTo>
                <a:close/>
                <a:moveTo>
                  <a:pt x="52" y="87"/>
                </a:moveTo>
                <a:cubicBezTo>
                  <a:pt x="50" y="103"/>
                  <a:pt x="50" y="103"/>
                  <a:pt x="50" y="103"/>
                </a:cubicBezTo>
                <a:cubicBezTo>
                  <a:pt x="51" y="103"/>
                  <a:pt x="51" y="103"/>
                  <a:pt x="51" y="103"/>
                </a:cubicBezTo>
                <a:cubicBezTo>
                  <a:pt x="50" y="108"/>
                  <a:pt x="50" y="108"/>
                  <a:pt x="50" y="108"/>
                </a:cubicBezTo>
                <a:cubicBezTo>
                  <a:pt x="52" y="110"/>
                  <a:pt x="52" y="110"/>
                  <a:pt x="52" y="110"/>
                </a:cubicBezTo>
                <a:cubicBezTo>
                  <a:pt x="55" y="106"/>
                  <a:pt x="55" y="106"/>
                  <a:pt x="55" y="106"/>
                </a:cubicBezTo>
                <a:cubicBezTo>
                  <a:pt x="56" y="106"/>
                  <a:pt x="56" y="106"/>
                  <a:pt x="56" y="106"/>
                </a:cubicBezTo>
                <a:cubicBezTo>
                  <a:pt x="68" y="95"/>
                  <a:pt x="68" y="95"/>
                  <a:pt x="68" y="95"/>
                </a:cubicBezTo>
                <a:cubicBezTo>
                  <a:pt x="52" y="87"/>
                  <a:pt x="52" y="87"/>
                  <a:pt x="52" y="87"/>
                </a:cubicBezTo>
                <a:close/>
                <a:moveTo>
                  <a:pt x="18" y="56"/>
                </a:moveTo>
                <a:cubicBezTo>
                  <a:pt x="18" y="60"/>
                  <a:pt x="18" y="60"/>
                  <a:pt x="18" y="60"/>
                </a:cubicBezTo>
                <a:cubicBezTo>
                  <a:pt x="30" y="60"/>
                  <a:pt x="30" y="60"/>
                  <a:pt x="30" y="60"/>
                </a:cubicBezTo>
                <a:cubicBezTo>
                  <a:pt x="30" y="56"/>
                  <a:pt x="30" y="56"/>
                  <a:pt x="30" y="56"/>
                </a:cubicBezTo>
                <a:cubicBezTo>
                  <a:pt x="18" y="56"/>
                  <a:pt x="18" y="56"/>
                  <a:pt x="18" y="56"/>
                </a:cubicBezTo>
                <a:close/>
                <a:moveTo>
                  <a:pt x="18" y="43"/>
                </a:moveTo>
                <a:cubicBezTo>
                  <a:pt x="18" y="48"/>
                  <a:pt x="18" y="48"/>
                  <a:pt x="18" y="48"/>
                </a:cubicBezTo>
                <a:cubicBezTo>
                  <a:pt x="60" y="48"/>
                  <a:pt x="60" y="48"/>
                  <a:pt x="60" y="48"/>
                </a:cubicBezTo>
                <a:cubicBezTo>
                  <a:pt x="60" y="43"/>
                  <a:pt x="60" y="43"/>
                  <a:pt x="60" y="43"/>
                </a:cubicBezTo>
                <a:cubicBezTo>
                  <a:pt x="18" y="43"/>
                  <a:pt x="18" y="43"/>
                  <a:pt x="18" y="43"/>
                </a:cubicBezTo>
                <a:close/>
                <a:moveTo>
                  <a:pt x="18" y="31"/>
                </a:moveTo>
                <a:cubicBezTo>
                  <a:pt x="18" y="36"/>
                  <a:pt x="18" y="36"/>
                  <a:pt x="18" y="36"/>
                </a:cubicBezTo>
                <a:cubicBezTo>
                  <a:pt x="60" y="36"/>
                  <a:pt x="60" y="36"/>
                  <a:pt x="60" y="36"/>
                </a:cubicBezTo>
                <a:cubicBezTo>
                  <a:pt x="60" y="31"/>
                  <a:pt x="60" y="31"/>
                  <a:pt x="60" y="31"/>
                </a:cubicBezTo>
                <a:cubicBezTo>
                  <a:pt x="18" y="31"/>
                  <a:pt x="18" y="31"/>
                  <a:pt x="18" y="31"/>
                </a:cubicBezTo>
                <a:close/>
                <a:moveTo>
                  <a:pt x="37" y="19"/>
                </a:moveTo>
                <a:cubicBezTo>
                  <a:pt x="37" y="24"/>
                  <a:pt x="37" y="24"/>
                  <a:pt x="37" y="24"/>
                </a:cubicBezTo>
                <a:cubicBezTo>
                  <a:pt x="60" y="24"/>
                  <a:pt x="60" y="24"/>
                  <a:pt x="60" y="24"/>
                </a:cubicBezTo>
                <a:cubicBezTo>
                  <a:pt x="60" y="19"/>
                  <a:pt x="60" y="19"/>
                  <a:pt x="60" y="19"/>
                </a:cubicBezTo>
                <a:cubicBezTo>
                  <a:pt x="37" y="19"/>
                  <a:pt x="37" y="19"/>
                  <a:pt x="37" y="19"/>
                </a:cubicBezTo>
                <a:close/>
                <a:moveTo>
                  <a:pt x="12" y="21"/>
                </a:moveTo>
                <a:cubicBezTo>
                  <a:pt x="14" y="21"/>
                  <a:pt x="14" y="21"/>
                  <a:pt x="14" y="21"/>
                </a:cubicBezTo>
                <a:cubicBezTo>
                  <a:pt x="18" y="22"/>
                  <a:pt x="18" y="22"/>
                  <a:pt x="18" y="22"/>
                </a:cubicBezTo>
                <a:cubicBezTo>
                  <a:pt x="18" y="22"/>
                  <a:pt x="18" y="22"/>
                  <a:pt x="18" y="22"/>
                </a:cubicBezTo>
                <a:cubicBezTo>
                  <a:pt x="19" y="22"/>
                  <a:pt x="19" y="22"/>
                  <a:pt x="19" y="22"/>
                </a:cubicBezTo>
                <a:cubicBezTo>
                  <a:pt x="19" y="22"/>
                  <a:pt x="19" y="22"/>
                  <a:pt x="20" y="22"/>
                </a:cubicBezTo>
                <a:cubicBezTo>
                  <a:pt x="21" y="22"/>
                  <a:pt x="22" y="21"/>
                  <a:pt x="22" y="20"/>
                </a:cubicBezTo>
                <a:cubicBezTo>
                  <a:pt x="23" y="20"/>
                  <a:pt x="24" y="19"/>
                  <a:pt x="24" y="18"/>
                </a:cubicBezTo>
                <a:cubicBezTo>
                  <a:pt x="24" y="18"/>
                  <a:pt x="24" y="17"/>
                  <a:pt x="24" y="17"/>
                </a:cubicBezTo>
                <a:cubicBezTo>
                  <a:pt x="24" y="17"/>
                  <a:pt x="24" y="17"/>
                  <a:pt x="24" y="17"/>
                </a:cubicBezTo>
                <a:cubicBezTo>
                  <a:pt x="24" y="16"/>
                  <a:pt x="24" y="16"/>
                  <a:pt x="24" y="16"/>
                </a:cubicBezTo>
                <a:cubicBezTo>
                  <a:pt x="23" y="12"/>
                  <a:pt x="23" y="12"/>
                  <a:pt x="23" y="12"/>
                </a:cubicBezTo>
                <a:cubicBezTo>
                  <a:pt x="23" y="11"/>
                  <a:pt x="23" y="11"/>
                  <a:pt x="23" y="11"/>
                </a:cubicBezTo>
                <a:lnTo>
                  <a:pt x="12" y="21"/>
                </a:lnTo>
                <a:close/>
              </a:path>
            </a:pathLst>
          </a:custGeom>
          <a:solidFill>
            <a:srgbClr val="0C65A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Arial" panose="020B0604020202020204" pitchFamily="34" charset="0"/>
              <a:cs typeface="Arial" panose="020B0604020202020204" pitchFamily="34" charset="0"/>
            </a:endParaRPr>
          </a:p>
        </p:txBody>
      </p:sp>
      <p:cxnSp>
        <p:nvCxnSpPr>
          <p:cNvPr id="7" name="koppt-连接线"/>
          <p:cNvCxnSpPr/>
          <p:nvPr/>
        </p:nvCxnSpPr>
        <p:spPr>
          <a:xfrm>
            <a:off x="3288448" y="1556792"/>
            <a:ext cx="6840000" cy="900000"/>
          </a:xfrm>
          <a:prstGeom prst="bentConnector3">
            <a:avLst>
              <a:gd name="adj1" fmla="val 99935"/>
            </a:avLst>
          </a:prstGeom>
          <a:solidFill>
            <a:srgbClr val="DBDBDB"/>
          </a:solidFill>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8" name="koppt-连接线"/>
          <p:cNvCxnSpPr/>
          <p:nvPr/>
        </p:nvCxnSpPr>
        <p:spPr>
          <a:xfrm flipV="1">
            <a:off x="3287688" y="5096619"/>
            <a:ext cx="6840000" cy="900000"/>
          </a:xfrm>
          <a:prstGeom prst="bentConnector3">
            <a:avLst>
              <a:gd name="adj1" fmla="val 99935"/>
            </a:avLst>
          </a:prstGeom>
          <a:solidFill>
            <a:srgbClr val="DBDBDB"/>
          </a:solidFill>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9" name="圆形"/>
          <p:cNvSpPr/>
          <p:nvPr/>
        </p:nvSpPr>
        <p:spPr>
          <a:xfrm>
            <a:off x="3294188" y="2132856"/>
            <a:ext cx="785588" cy="785872"/>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endParaRPr lang="en-US" sz="1333"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圆形"/>
          <p:cNvSpPr/>
          <p:nvPr/>
        </p:nvSpPr>
        <p:spPr>
          <a:xfrm>
            <a:off x="3287688" y="4587344"/>
            <a:ext cx="785587" cy="785872"/>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endParaRPr lang="en-US" sz="1333"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01"/>
          <p:cNvSpPr/>
          <p:nvPr/>
        </p:nvSpPr>
        <p:spPr>
          <a:xfrm>
            <a:off x="3309315" y="2202627"/>
            <a:ext cx="755335" cy="646331"/>
          </a:xfrm>
          <a:prstGeom prst="rect">
            <a:avLst/>
          </a:prstGeom>
          <a:noFill/>
        </p:spPr>
        <p:txBody>
          <a:bodyPr wrap="none">
            <a:spAutoFit/>
          </a:bodyPr>
          <a:lstStyle/>
          <a:p>
            <a:pPr algn="ctr" defTabSz="1218804">
              <a:defRPr/>
            </a:pPr>
            <a:r>
              <a:rPr lang="en-US" sz="3600" b="1" dirty="0">
                <a:solidFill>
                  <a:srgbClr val="FFFFFF"/>
                </a:solidFill>
                <a:latin typeface="+mj-ea"/>
                <a:ea typeface="+mj-ea"/>
              </a:rPr>
              <a:t>01</a:t>
            </a:r>
          </a:p>
        </p:txBody>
      </p:sp>
      <p:sp>
        <p:nvSpPr>
          <p:cNvPr id="12" name="02"/>
          <p:cNvSpPr/>
          <p:nvPr/>
        </p:nvSpPr>
        <p:spPr>
          <a:xfrm>
            <a:off x="3302814" y="4657115"/>
            <a:ext cx="755335" cy="646331"/>
          </a:xfrm>
          <a:prstGeom prst="rect">
            <a:avLst/>
          </a:prstGeom>
          <a:noFill/>
        </p:spPr>
        <p:txBody>
          <a:bodyPr wrap="none">
            <a:spAutoFit/>
          </a:bodyPr>
          <a:lstStyle/>
          <a:p>
            <a:pPr algn="ctr" defTabSz="1218804">
              <a:defRPr/>
            </a:pPr>
            <a:r>
              <a:rPr lang="en-US" sz="3600" b="1" dirty="0">
                <a:solidFill>
                  <a:srgbClr val="FFFFFF"/>
                </a:solidFill>
                <a:latin typeface="+mj-ea"/>
                <a:ea typeface="+mj-ea"/>
              </a:rPr>
              <a:t>02</a:t>
            </a:r>
          </a:p>
        </p:txBody>
      </p:sp>
      <p:sp>
        <p:nvSpPr>
          <p:cNvPr id="13" name="线条"/>
          <p:cNvSpPr/>
          <p:nvPr/>
        </p:nvSpPr>
        <p:spPr>
          <a:xfrm>
            <a:off x="3287688" y="3573016"/>
            <a:ext cx="6120000" cy="151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sp>
        <p:nvSpPr>
          <p:cNvPr id="14" name="线条"/>
          <p:cNvSpPr/>
          <p:nvPr/>
        </p:nvSpPr>
        <p:spPr>
          <a:xfrm>
            <a:off x="3287688" y="3854481"/>
            <a:ext cx="6120000" cy="144000"/>
          </a:xfrm>
          <a:custGeom>
            <a:avLst/>
            <a:gdLst/>
            <a:ahLst/>
            <a:cxnLst/>
            <a:rect l="l" t="t" r="r" b="b"/>
            <a:pathLst>
              <a:path w="6885601" h="162018">
                <a:moveTo>
                  <a:pt x="0" y="0"/>
                </a:moveTo>
                <a:lnTo>
                  <a:pt x="6863886" y="0"/>
                </a:lnTo>
                <a:cubicBezTo>
                  <a:pt x="6867441" y="55065"/>
                  <a:pt x="6874351" y="109213"/>
                  <a:pt x="6885601" y="162018"/>
                </a:cubicBezTo>
                <a:lnTo>
                  <a:pt x="0" y="16201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15" name="koppt-半圆"/>
          <p:cNvSpPr/>
          <p:nvPr/>
        </p:nvSpPr>
        <p:spPr>
          <a:xfrm>
            <a:off x="8769385" y="2483077"/>
            <a:ext cx="2655207" cy="1242138"/>
          </a:xfrm>
          <a:custGeom>
            <a:avLst/>
            <a:gdLst>
              <a:gd name="connsiteX0" fmla="*/ 1045028 w 2655206"/>
              <a:gd name="connsiteY0" fmla="*/ 1755986 h 2671362"/>
              <a:gd name="connsiteX1" fmla="*/ 2655206 w 2655206"/>
              <a:gd name="connsiteY1" fmla="*/ 1422158 h 2671362"/>
              <a:gd name="connsiteX2" fmla="*/ 1327603 w 2655206"/>
              <a:gd name="connsiteY2" fmla="*/ 2664296 h 2671362"/>
              <a:gd name="connsiteX3" fmla="*/ 1045028 w 2655206"/>
              <a:gd name="connsiteY3" fmla="*/ 1755986 h 2671362"/>
              <a:gd name="connsiteX4" fmla="*/ 1327603 w 2655206"/>
              <a:gd name="connsiteY4" fmla="*/ 0 h 2671362"/>
              <a:gd name="connsiteX5" fmla="*/ 2655206 w 2655206"/>
              <a:gd name="connsiteY5" fmla="*/ 1242138 h 2671362"/>
              <a:gd name="connsiteX6" fmla="*/ 0 w 2655206"/>
              <a:gd name="connsiteY6" fmla="*/ 1242138 h 2671362"/>
              <a:gd name="connsiteX7" fmla="*/ 1327603 w 2655206"/>
              <a:gd name="connsiteY7" fmla="*/ 0 h 2671362"/>
              <a:gd name="connsiteX0" fmla="*/ 1327603 w 2655206"/>
              <a:gd name="connsiteY0" fmla="*/ 2664296 h 2664296"/>
              <a:gd name="connsiteX1" fmla="*/ 2655206 w 2655206"/>
              <a:gd name="connsiteY1" fmla="*/ 1422158 h 2664296"/>
              <a:gd name="connsiteX2" fmla="*/ 1327603 w 2655206"/>
              <a:gd name="connsiteY2" fmla="*/ 2664296 h 2664296"/>
              <a:gd name="connsiteX3" fmla="*/ 1327603 w 2655206"/>
              <a:gd name="connsiteY3" fmla="*/ 0 h 2664296"/>
              <a:gd name="connsiteX4" fmla="*/ 2655206 w 2655206"/>
              <a:gd name="connsiteY4" fmla="*/ 1242138 h 2664296"/>
              <a:gd name="connsiteX5" fmla="*/ 0 w 2655206"/>
              <a:gd name="connsiteY5" fmla="*/ 1242138 h 2664296"/>
              <a:gd name="connsiteX6" fmla="*/ 1327603 w 2655206"/>
              <a:gd name="connsiteY6" fmla="*/ 0 h 2664296"/>
              <a:gd name="connsiteX0" fmla="*/ 1327603 w 2655206"/>
              <a:gd name="connsiteY0" fmla="*/ 0 h 1242138"/>
              <a:gd name="connsiteX1" fmla="*/ 2655206 w 2655206"/>
              <a:gd name="connsiteY1" fmla="*/ 1242138 h 1242138"/>
              <a:gd name="connsiteX2" fmla="*/ 0 w 2655206"/>
              <a:gd name="connsiteY2" fmla="*/ 1242138 h 1242138"/>
              <a:gd name="connsiteX3" fmla="*/ 1327603 w 2655206"/>
              <a:gd name="connsiteY3" fmla="*/ 0 h 1242138"/>
            </a:gdLst>
            <a:ahLst/>
            <a:cxnLst>
              <a:cxn ang="0">
                <a:pos x="connsiteX0" y="connsiteY0"/>
              </a:cxn>
              <a:cxn ang="0">
                <a:pos x="connsiteX1" y="connsiteY1"/>
              </a:cxn>
              <a:cxn ang="0">
                <a:pos x="connsiteX2" y="connsiteY2"/>
              </a:cxn>
              <a:cxn ang="0">
                <a:pos x="connsiteX3" y="connsiteY3"/>
              </a:cxn>
            </a:cxnLst>
            <a:rect l="l" t="t" r="r" b="b"/>
            <a:pathLst>
              <a:path w="2655206" h="1242138">
                <a:moveTo>
                  <a:pt x="1327603" y="0"/>
                </a:moveTo>
                <a:cubicBezTo>
                  <a:pt x="2033044" y="0"/>
                  <a:pt x="2610414" y="548333"/>
                  <a:pt x="2655206" y="1242138"/>
                </a:cubicBezTo>
                <a:lnTo>
                  <a:pt x="0" y="1242138"/>
                </a:lnTo>
                <a:cubicBezTo>
                  <a:pt x="44792" y="548333"/>
                  <a:pt x="622162" y="0"/>
                  <a:pt x="1327603"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16" name="koppt-半圆"/>
          <p:cNvSpPr/>
          <p:nvPr/>
        </p:nvSpPr>
        <p:spPr>
          <a:xfrm>
            <a:off x="8769385" y="3854481"/>
            <a:ext cx="2655207" cy="1242138"/>
          </a:xfrm>
          <a:custGeom>
            <a:avLst/>
            <a:gdLst>
              <a:gd name="connsiteX0" fmla="*/ 0 w 2655206"/>
              <a:gd name="connsiteY0" fmla="*/ 180020 h 1422158"/>
              <a:gd name="connsiteX1" fmla="*/ 2655206 w 2655206"/>
              <a:gd name="connsiteY1" fmla="*/ 180020 h 1422158"/>
              <a:gd name="connsiteX2" fmla="*/ 1327603 w 2655206"/>
              <a:gd name="connsiteY2" fmla="*/ 1422158 h 1422158"/>
              <a:gd name="connsiteX3" fmla="*/ 0 w 2655206"/>
              <a:gd name="connsiteY3" fmla="*/ 180020 h 1422158"/>
              <a:gd name="connsiteX4" fmla="*/ 0 w 2655206"/>
              <a:gd name="connsiteY4" fmla="*/ 0 h 1422158"/>
              <a:gd name="connsiteX5" fmla="*/ 2655206 w 2655206"/>
              <a:gd name="connsiteY5" fmla="*/ 0 h 1422158"/>
              <a:gd name="connsiteX6" fmla="*/ 0 w 2655206"/>
              <a:gd name="connsiteY6" fmla="*/ 0 h 1422158"/>
              <a:gd name="connsiteX0" fmla="*/ 0 w 2655206"/>
              <a:gd name="connsiteY0" fmla="*/ 0 h 1242138"/>
              <a:gd name="connsiteX1" fmla="*/ 2655206 w 2655206"/>
              <a:gd name="connsiteY1" fmla="*/ 0 h 1242138"/>
              <a:gd name="connsiteX2" fmla="*/ 1327603 w 2655206"/>
              <a:gd name="connsiteY2" fmla="*/ 1242138 h 1242138"/>
              <a:gd name="connsiteX3" fmla="*/ 0 w 2655206"/>
              <a:gd name="connsiteY3" fmla="*/ 0 h 1242138"/>
            </a:gdLst>
            <a:ahLst/>
            <a:cxnLst>
              <a:cxn ang="0">
                <a:pos x="connsiteX0" y="connsiteY0"/>
              </a:cxn>
              <a:cxn ang="0">
                <a:pos x="connsiteX1" y="connsiteY1"/>
              </a:cxn>
              <a:cxn ang="0">
                <a:pos x="connsiteX2" y="connsiteY2"/>
              </a:cxn>
              <a:cxn ang="0">
                <a:pos x="connsiteX3" y="connsiteY3"/>
              </a:cxn>
            </a:cxnLst>
            <a:rect l="l" t="t" r="r" b="b"/>
            <a:pathLst>
              <a:path w="2655206" h="1242138">
                <a:moveTo>
                  <a:pt x="0" y="0"/>
                </a:moveTo>
                <a:lnTo>
                  <a:pt x="2655206" y="0"/>
                </a:lnTo>
                <a:cubicBezTo>
                  <a:pt x="2610414" y="693805"/>
                  <a:pt x="2033044" y="1242138"/>
                  <a:pt x="1327603" y="1242138"/>
                </a:cubicBezTo>
                <a:cubicBezTo>
                  <a:pt x="622162" y="1242138"/>
                  <a:pt x="44792" y="693805"/>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17" name="koppt-图标"/>
          <p:cNvSpPr>
            <a:spLocks noEditPoints="1"/>
          </p:cNvSpPr>
          <p:nvPr/>
        </p:nvSpPr>
        <p:spPr bwMode="auto">
          <a:xfrm>
            <a:off x="9741968" y="4077072"/>
            <a:ext cx="741675" cy="701309"/>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FFFFFF"/>
              </a:solidFill>
            </a:endParaRPr>
          </a:p>
        </p:txBody>
      </p:sp>
      <p:sp>
        <p:nvSpPr>
          <p:cNvPr id="18" name="koppt-文本框"/>
          <p:cNvSpPr/>
          <p:nvPr/>
        </p:nvSpPr>
        <p:spPr>
          <a:xfrm>
            <a:off x="4098351" y="1751789"/>
            <a:ext cx="5394563" cy="1277273"/>
          </a:xfrm>
          <a:prstGeom prst="rect">
            <a:avLst/>
          </a:prstGeom>
        </p:spPr>
        <p:txBody>
          <a:bodyPr wrap="square">
            <a:spAutoFit/>
          </a:bodyPr>
          <a:lstStyle/>
          <a:p>
            <a:pPr lvl="0" algn="just">
              <a:lnSpc>
                <a:spcPct val="150000"/>
              </a:lnSpc>
            </a:pPr>
            <a:r>
              <a:rPr lang="zh-CN" altLang="en-US" b="1" dirty="0">
                <a:solidFill>
                  <a:srgbClr val="F6721F"/>
                </a:solidFill>
                <a:latin typeface="Arial" panose="020B0604020202020204" pitchFamily="34" charset="0"/>
                <a:ea typeface="微软雅黑" panose="020B0503020204020204" pitchFamily="34" charset="-122"/>
                <a:cs typeface="Arial" panose="020B0604020202020204" pitchFamily="34" charset="0"/>
              </a:rPr>
              <a:t>存量企业标准：</a:t>
            </a:r>
            <a:r>
              <a:rPr lang="zh-CN" altLang="en-US" sz="1600" b="1"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a:t>
            </a:r>
            <a:r>
              <a:rPr lang="zh-CN" altLang="en-US" sz="1600" b="1" dirty="0" smtClean="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按“规下”转“规上”</a:t>
            </a:r>
            <a:r>
              <a:rPr lang="zh-CN" altLang="en-US" sz="1600" b="1"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准备申报材料）</a:t>
            </a:r>
          </a:p>
          <a:p>
            <a:pPr lvl="0" algn="just">
              <a:lnSpc>
                <a:spcPts val="2000"/>
              </a:lnSpc>
            </a:pPr>
            <a:r>
              <a:rPr lang="en-US" altLang="zh-CN" sz="1200" b="1" dirty="0">
                <a:solidFill>
                  <a:srgbClr val="F2AC3C"/>
                </a:solidFill>
                <a:latin typeface="Arial" panose="020B0604020202020204" pitchFamily="34" charset="0"/>
                <a:ea typeface="微软雅黑" panose="020B0503020204020204" pitchFamily="34" charset="-122"/>
                <a:cs typeface="Arial" panose="020B0604020202020204" pitchFamily="34" charset="0"/>
              </a:rPr>
              <a:t>       </a:t>
            </a:r>
          </a:p>
          <a:p>
            <a:pPr lvl="0" algn="just">
              <a:lnSpc>
                <a:spcPts val="2000"/>
              </a:lnSpc>
            </a:pPr>
            <a:r>
              <a:rPr lang="en-US" altLang="zh-CN" sz="1200" b="1" dirty="0">
                <a:solidFill>
                  <a:srgbClr val="F2AC3C"/>
                </a:solidFill>
                <a:latin typeface="Arial" panose="020B0604020202020204" pitchFamily="34" charset="0"/>
                <a:ea typeface="微软雅黑" panose="020B0503020204020204" pitchFamily="34" charset="-122"/>
                <a:cs typeface="Arial" panose="020B0604020202020204" pitchFamily="34" charset="0"/>
              </a:rPr>
              <a:t> </a:t>
            </a:r>
            <a:r>
              <a:rPr lang="en-US" altLang="zh-CN" sz="1400" b="1" dirty="0" smtClean="0">
                <a:solidFill>
                  <a:srgbClr val="F6721F"/>
                </a:solidFill>
              </a:rPr>
              <a:t>2021</a:t>
            </a:r>
            <a:r>
              <a:rPr lang="zh-CN" altLang="en-US" sz="1400" b="1" dirty="0" smtClean="0">
                <a:solidFill>
                  <a:srgbClr val="F6721F"/>
                </a:solidFill>
              </a:rPr>
              <a:t>年</a:t>
            </a:r>
            <a:r>
              <a:rPr lang="en-US" altLang="zh-CN" sz="1400" b="1" dirty="0">
                <a:solidFill>
                  <a:srgbClr val="F6721F"/>
                </a:solidFill>
              </a:rPr>
              <a:t>9</a:t>
            </a:r>
            <a:r>
              <a:rPr lang="zh-CN" altLang="en-US" sz="1400" b="1" dirty="0">
                <a:solidFill>
                  <a:srgbClr val="F6721F"/>
                </a:solidFill>
              </a:rPr>
              <a:t>月</a:t>
            </a:r>
            <a:r>
              <a:rPr lang="zh-CN" altLang="en-US" sz="1400" b="1" dirty="0">
                <a:solidFill>
                  <a:srgbClr val="16A085"/>
                </a:solidFill>
              </a:rPr>
              <a:t>及以前成立（工业为投产）的工业、批发和零售业、住宿和餐饮业、服务业单位按</a:t>
            </a:r>
            <a:r>
              <a:rPr lang="zh-CN" altLang="en-US" sz="1400" b="1" dirty="0" smtClean="0">
                <a:solidFill>
                  <a:srgbClr val="16A085"/>
                </a:solidFill>
              </a:rPr>
              <a:t>“规下”</a:t>
            </a:r>
            <a:r>
              <a:rPr lang="zh-CN" altLang="en-US" sz="1400" b="1" dirty="0">
                <a:solidFill>
                  <a:srgbClr val="16A085"/>
                </a:solidFill>
              </a:rPr>
              <a:t>转</a:t>
            </a:r>
            <a:r>
              <a:rPr lang="zh-CN" altLang="en-US" sz="1400" b="1" dirty="0" smtClean="0">
                <a:solidFill>
                  <a:srgbClr val="16A085"/>
                </a:solidFill>
              </a:rPr>
              <a:t>“规上”</a:t>
            </a:r>
            <a:r>
              <a:rPr lang="zh-CN" altLang="en-US" sz="1400" b="1" dirty="0">
                <a:solidFill>
                  <a:srgbClr val="16A085"/>
                </a:solidFill>
              </a:rPr>
              <a:t>准备审核材料。</a:t>
            </a:r>
          </a:p>
        </p:txBody>
      </p:sp>
      <p:sp>
        <p:nvSpPr>
          <p:cNvPr id="19" name="koppt-文本框"/>
          <p:cNvSpPr/>
          <p:nvPr/>
        </p:nvSpPr>
        <p:spPr>
          <a:xfrm>
            <a:off x="4151784" y="4005064"/>
            <a:ext cx="5554948" cy="2046714"/>
          </a:xfrm>
          <a:prstGeom prst="rect">
            <a:avLst/>
          </a:prstGeom>
        </p:spPr>
        <p:txBody>
          <a:bodyPr wrap="square">
            <a:spAutoFit/>
          </a:bodyPr>
          <a:lstStyle/>
          <a:p>
            <a:pPr lvl="0" algn="just">
              <a:lnSpc>
                <a:spcPct val="150000"/>
              </a:lnSpc>
            </a:pPr>
            <a:r>
              <a:rPr lang="zh-CN" altLang="en-US" b="1" dirty="0">
                <a:solidFill>
                  <a:srgbClr val="F6721F"/>
                </a:solidFill>
                <a:latin typeface="Arial" panose="020B0604020202020204" pitchFamily="34" charset="0"/>
                <a:ea typeface="微软雅黑" panose="020B0503020204020204" pitchFamily="34" charset="-122"/>
                <a:cs typeface="Arial" panose="020B0604020202020204" pitchFamily="34" charset="0"/>
              </a:rPr>
              <a:t>新开业认定标准：</a:t>
            </a:r>
            <a:r>
              <a:rPr lang="zh-CN" altLang="en-US" b="1"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（按月度入库准备申报材料）</a:t>
            </a:r>
          </a:p>
          <a:p>
            <a:pPr lvl="0" algn="just">
              <a:lnSpc>
                <a:spcPts val="2000"/>
              </a:lnSpc>
            </a:pPr>
            <a:r>
              <a:rPr lang="zh-CN" altLang="en-US" sz="1400" b="1" dirty="0">
                <a:solidFill>
                  <a:srgbClr val="16A085"/>
                </a:solidFill>
              </a:rPr>
              <a:t>新开业（投产）的调查单位是指</a:t>
            </a:r>
            <a:r>
              <a:rPr lang="en-US" altLang="zh-CN" sz="1400" b="1" dirty="0" smtClean="0">
                <a:solidFill>
                  <a:srgbClr val="F6721F"/>
                </a:solidFill>
              </a:rPr>
              <a:t>2021</a:t>
            </a:r>
            <a:r>
              <a:rPr lang="zh-CN" altLang="en-US" sz="1400" b="1" dirty="0" smtClean="0">
                <a:solidFill>
                  <a:srgbClr val="F6721F"/>
                </a:solidFill>
              </a:rPr>
              <a:t>年</a:t>
            </a:r>
            <a:r>
              <a:rPr lang="zh-CN" altLang="en-US" sz="1400" b="1" dirty="0">
                <a:solidFill>
                  <a:srgbClr val="F6721F"/>
                </a:solidFill>
              </a:rPr>
              <a:t>第</a:t>
            </a:r>
            <a:r>
              <a:rPr lang="en-US" altLang="zh-CN" sz="1400" b="1" dirty="0">
                <a:solidFill>
                  <a:srgbClr val="F6721F"/>
                </a:solidFill>
              </a:rPr>
              <a:t>4</a:t>
            </a:r>
            <a:r>
              <a:rPr lang="zh-CN" altLang="en-US" sz="1400" b="1" dirty="0">
                <a:solidFill>
                  <a:srgbClr val="F6721F"/>
                </a:solidFill>
              </a:rPr>
              <a:t>季度及</a:t>
            </a:r>
            <a:r>
              <a:rPr lang="en-US" altLang="zh-CN" sz="1400" b="1" dirty="0" smtClean="0">
                <a:solidFill>
                  <a:srgbClr val="F6721F"/>
                </a:solidFill>
              </a:rPr>
              <a:t>2022</a:t>
            </a:r>
            <a:r>
              <a:rPr lang="zh-CN" altLang="en-US" sz="1400" b="1" dirty="0" smtClean="0">
                <a:solidFill>
                  <a:srgbClr val="F6721F"/>
                </a:solidFill>
              </a:rPr>
              <a:t>年</a:t>
            </a:r>
            <a:endParaRPr lang="en-US" altLang="zh-CN" sz="1400" b="1" dirty="0">
              <a:solidFill>
                <a:srgbClr val="F6721F"/>
              </a:solidFill>
            </a:endParaRPr>
          </a:p>
          <a:p>
            <a:pPr lvl="0" algn="just">
              <a:lnSpc>
                <a:spcPts val="2000"/>
              </a:lnSpc>
            </a:pPr>
            <a:r>
              <a:rPr lang="zh-CN" altLang="en-US" sz="1400" b="1" dirty="0" smtClean="0">
                <a:solidFill>
                  <a:srgbClr val="16A085"/>
                </a:solidFill>
              </a:rPr>
              <a:t>新开业（</a:t>
            </a:r>
            <a:r>
              <a:rPr lang="zh-CN" altLang="en-US" sz="1400" b="1" dirty="0">
                <a:solidFill>
                  <a:srgbClr val="16A085"/>
                </a:solidFill>
              </a:rPr>
              <a:t>投产）的工业、批发和零售业、住宿和餐饮业、服务业。</a:t>
            </a:r>
          </a:p>
          <a:p>
            <a:pPr lvl="0" algn="just">
              <a:lnSpc>
                <a:spcPts val="2000"/>
              </a:lnSpc>
            </a:pPr>
            <a:r>
              <a:rPr lang="zh-CN" altLang="en-US" sz="1400" b="1" dirty="0">
                <a:solidFill>
                  <a:srgbClr val="16A085"/>
                </a:solidFill>
              </a:rPr>
              <a:t>       所有新开业或新纳入统计调查的</a:t>
            </a:r>
            <a:r>
              <a:rPr lang="zh-CN" altLang="en-US" sz="1400" b="1" dirty="0" smtClean="0">
                <a:solidFill>
                  <a:srgbClr val="16A085"/>
                </a:solidFill>
              </a:rPr>
              <a:t>房地产开发业</a:t>
            </a:r>
            <a:r>
              <a:rPr lang="zh-CN" altLang="en-US" sz="1400" b="1" dirty="0">
                <a:solidFill>
                  <a:srgbClr val="16A085"/>
                </a:solidFill>
              </a:rPr>
              <a:t>、有资质的建筑业、其他有</a:t>
            </a:r>
            <a:r>
              <a:rPr lang="en-US" altLang="zh-CN" sz="1400" b="1" dirty="0">
                <a:solidFill>
                  <a:srgbClr val="16A085"/>
                </a:solidFill>
              </a:rPr>
              <a:t>5000</a:t>
            </a:r>
            <a:r>
              <a:rPr lang="zh-CN" altLang="en-US" sz="1400" b="1" dirty="0">
                <a:solidFill>
                  <a:srgbClr val="16A085"/>
                </a:solidFill>
              </a:rPr>
              <a:t>万元以上在建项目法人单位（房地产、建筑业和其他</a:t>
            </a:r>
            <a:r>
              <a:rPr lang="en-US" altLang="zh-CN" sz="1400" b="1" dirty="0">
                <a:solidFill>
                  <a:srgbClr val="16A085"/>
                </a:solidFill>
              </a:rPr>
              <a:t>5000</a:t>
            </a:r>
            <a:r>
              <a:rPr lang="zh-CN" altLang="en-US" sz="1400" b="1" dirty="0">
                <a:solidFill>
                  <a:srgbClr val="16A085"/>
                </a:solidFill>
              </a:rPr>
              <a:t>万元以上在建项目法人单位不论营业执照成立时间都认定新开业）（</a:t>
            </a:r>
            <a:r>
              <a:rPr lang="en-US" altLang="zh-CN" sz="1400" b="1" dirty="0" smtClean="0">
                <a:solidFill>
                  <a:srgbClr val="F6721F"/>
                </a:solidFill>
              </a:rPr>
              <a:t>2021</a:t>
            </a:r>
            <a:r>
              <a:rPr lang="zh-CN" altLang="en-US" sz="1400" b="1" dirty="0" smtClean="0">
                <a:solidFill>
                  <a:srgbClr val="F6721F"/>
                </a:solidFill>
              </a:rPr>
              <a:t>年</a:t>
            </a:r>
            <a:r>
              <a:rPr lang="zh-CN" altLang="en-US" sz="1400" b="1" dirty="0">
                <a:solidFill>
                  <a:srgbClr val="F6721F"/>
                </a:solidFill>
              </a:rPr>
              <a:t>第</a:t>
            </a:r>
            <a:r>
              <a:rPr lang="en-US" altLang="zh-CN" sz="1400" b="1" dirty="0">
                <a:solidFill>
                  <a:srgbClr val="F6721F"/>
                </a:solidFill>
              </a:rPr>
              <a:t>4</a:t>
            </a:r>
            <a:r>
              <a:rPr lang="zh-CN" altLang="en-US" sz="1400" b="1" dirty="0">
                <a:solidFill>
                  <a:srgbClr val="F6721F"/>
                </a:solidFill>
              </a:rPr>
              <a:t>季度及</a:t>
            </a:r>
            <a:r>
              <a:rPr lang="en-US" altLang="zh-CN" sz="1400" b="1" dirty="0" smtClean="0">
                <a:solidFill>
                  <a:srgbClr val="F6721F"/>
                </a:solidFill>
              </a:rPr>
              <a:t>2022</a:t>
            </a:r>
            <a:r>
              <a:rPr lang="zh-CN" altLang="en-US" sz="1400" b="1" dirty="0" smtClean="0">
                <a:solidFill>
                  <a:srgbClr val="F6721F"/>
                </a:solidFill>
              </a:rPr>
              <a:t>年</a:t>
            </a:r>
            <a:r>
              <a:rPr lang="zh-CN" altLang="en-US" sz="1400" b="1" dirty="0">
                <a:solidFill>
                  <a:srgbClr val="F6721F"/>
                </a:solidFill>
              </a:rPr>
              <a:t>新成立企业，请按月度入库准备资料</a:t>
            </a:r>
            <a:r>
              <a:rPr lang="zh-CN" altLang="en-US" sz="1400" b="1" dirty="0">
                <a:solidFill>
                  <a:srgbClr val="16A085"/>
                </a:solidFill>
                <a:sym typeface="Wingdings" panose="05000000000000000000" pitchFamily="2" charset="2"/>
              </a:rPr>
              <a:t>）</a:t>
            </a:r>
            <a:endParaRPr lang="zh-CN" altLang="en-US" sz="1400" b="1" dirty="0">
              <a:solidFill>
                <a:srgbClr val="16A085"/>
              </a:solidFill>
            </a:endParaRPr>
          </a:p>
        </p:txBody>
      </p:sp>
      <p:pic>
        <p:nvPicPr>
          <p:cNvPr id="20" name="图片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06732" y="2759332"/>
            <a:ext cx="776911" cy="776911"/>
          </a:xfrm>
          <a:prstGeom prst="rect">
            <a:avLst/>
          </a:prstGeom>
        </p:spPr>
      </p:pic>
      <p:pic>
        <p:nvPicPr>
          <p:cNvPr id="21" name="图片 20"/>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8362" y="0"/>
            <a:ext cx="1025261" cy="1025261"/>
          </a:xfrm>
          <a:prstGeom prst="rect">
            <a:avLst/>
          </a:prstGeom>
        </p:spPr>
      </p:pic>
      <p:sp>
        <p:nvSpPr>
          <p:cNvPr id="22" name="koppt-圆形"/>
          <p:cNvSpPr/>
          <p:nvPr/>
        </p:nvSpPr>
        <p:spPr>
          <a:xfrm>
            <a:off x="1200413" y="212446"/>
            <a:ext cx="720079" cy="7111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koppt-矩形"/>
          <p:cNvSpPr/>
          <p:nvPr/>
        </p:nvSpPr>
        <p:spPr>
          <a:xfrm>
            <a:off x="1200412" y="261437"/>
            <a:ext cx="7704856" cy="66214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7200" y="284760"/>
            <a:ext cx="566503" cy="566503"/>
          </a:xfrm>
          <a:prstGeom prst="rect">
            <a:avLst/>
          </a:prstGeom>
        </p:spPr>
      </p:pic>
      <p:sp>
        <p:nvSpPr>
          <p:cNvPr id="27" name="矩形 26"/>
          <p:cNvSpPr/>
          <p:nvPr/>
        </p:nvSpPr>
        <p:spPr>
          <a:xfrm>
            <a:off x="2225857" y="392504"/>
            <a:ext cx="5301451" cy="400110"/>
          </a:xfrm>
          <a:prstGeom prst="rect">
            <a:avLst/>
          </a:prstGeom>
        </p:spPr>
        <p:txBody>
          <a:bodyPr wrap="none">
            <a:spAutoFit/>
          </a:bodyPr>
          <a:lstStyle/>
          <a:p>
            <a:r>
              <a:rPr lang="zh-CN" altLang="en-US" sz="2000" b="1" dirty="0">
                <a:solidFill>
                  <a:schemeClr val="bg2">
                    <a:lumMod val="10000"/>
                  </a:schemeClr>
                </a:solidFill>
                <a:latin typeface="微软雅黑" panose="020B0503020204020204" pitchFamily="34" charset="-122"/>
                <a:ea typeface="微软雅黑" panose="020B0503020204020204" pitchFamily="34" charset="-122"/>
              </a:rPr>
              <a:t>二、</a:t>
            </a:r>
            <a:r>
              <a:rPr lang="en-US" altLang="zh-CN" sz="2000" b="1" dirty="0" smtClean="0">
                <a:solidFill>
                  <a:schemeClr val="bg2">
                    <a:lumMod val="10000"/>
                  </a:schemeClr>
                </a:solidFill>
                <a:latin typeface="微软雅黑" panose="020B0503020204020204" pitchFamily="34" charset="-122"/>
                <a:ea typeface="微软雅黑" panose="020B0503020204020204" pitchFamily="34" charset="-122"/>
              </a:rPr>
              <a:t>2021</a:t>
            </a:r>
            <a:r>
              <a:rPr lang="zh-CN" altLang="en-US" sz="2000" b="1" dirty="0" smtClean="0">
                <a:solidFill>
                  <a:schemeClr val="bg2">
                    <a:lumMod val="10000"/>
                  </a:schemeClr>
                </a:solidFill>
                <a:latin typeface="微软雅黑" panose="020B0503020204020204" pitchFamily="34" charset="-122"/>
                <a:ea typeface="微软雅黑" panose="020B0503020204020204" pitchFamily="34" charset="-122"/>
              </a:rPr>
              <a:t>年度</a:t>
            </a:r>
            <a:r>
              <a:rPr lang="zh-CN" altLang="en-US" sz="2000" b="1" dirty="0">
                <a:solidFill>
                  <a:schemeClr val="bg2">
                    <a:lumMod val="10000"/>
                  </a:schemeClr>
                </a:solidFill>
                <a:latin typeface="微软雅黑" panose="020B0503020204020204" pitchFamily="34" charset="-122"/>
                <a:ea typeface="微软雅黑" panose="020B0503020204020204" pitchFamily="34" charset="-122"/>
              </a:rPr>
              <a:t>及</a:t>
            </a:r>
            <a:r>
              <a:rPr lang="en-US" altLang="zh-CN" sz="2000" b="1" dirty="0" smtClean="0">
                <a:solidFill>
                  <a:schemeClr val="bg2">
                    <a:lumMod val="10000"/>
                  </a:schemeClr>
                </a:solidFill>
                <a:latin typeface="微软雅黑" panose="020B0503020204020204" pitchFamily="34" charset="-122"/>
                <a:ea typeface="微软雅黑" panose="020B0503020204020204" pitchFamily="34" charset="-122"/>
              </a:rPr>
              <a:t>2022</a:t>
            </a:r>
            <a:r>
              <a:rPr lang="zh-CN" altLang="en-US" sz="2000" b="1" dirty="0" smtClean="0">
                <a:solidFill>
                  <a:schemeClr val="bg2">
                    <a:lumMod val="10000"/>
                  </a:schemeClr>
                </a:solidFill>
                <a:latin typeface="微软雅黑" panose="020B0503020204020204" pitchFamily="34" charset="-122"/>
                <a:ea typeface="微软雅黑" panose="020B0503020204020204" pitchFamily="34" charset="-122"/>
              </a:rPr>
              <a:t>年</a:t>
            </a:r>
            <a:r>
              <a:rPr lang="zh-CN" altLang="en-US" sz="2000" b="1" dirty="0">
                <a:solidFill>
                  <a:schemeClr val="bg2">
                    <a:lumMod val="10000"/>
                  </a:schemeClr>
                </a:solidFill>
                <a:latin typeface="微软雅黑" panose="020B0503020204020204" pitchFamily="34" charset="-122"/>
                <a:ea typeface="微软雅黑" panose="020B0503020204020204" pitchFamily="34" charset="-122"/>
              </a:rPr>
              <a:t>月度申报材料及要求</a:t>
            </a:r>
          </a:p>
        </p:txBody>
      </p:sp>
    </p:spTree>
    <p:extLst>
      <p:ext uri="{BB962C8B-B14F-4D97-AF65-F5344CB8AC3E}">
        <p14:creationId xmlns:p14="http://schemas.microsoft.com/office/powerpoint/2010/main" val="455350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31"/>
          <p:cNvSpPr/>
          <p:nvPr/>
        </p:nvSpPr>
        <p:spPr>
          <a:xfrm rot="10800000">
            <a:off x="8426390" y="5706509"/>
            <a:ext cx="3531072" cy="890842"/>
          </a:xfrm>
          <a:prstGeom prst="wedgeRectCallout">
            <a:avLst/>
          </a:prstGeom>
          <a:solidFill>
            <a:srgbClr val="16A085"/>
          </a:solidFill>
          <a:ln>
            <a:noFill/>
          </a:ln>
          <a:effectLst/>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0091" tIns="150091" rIns="150091" bIns="150091" numCol="1" spcCol="1270" anchor="t" anchorCtr="0">
            <a:noAutofit/>
          </a:bodyPr>
          <a:lstStyle>
            <a:defPPr>
              <a:defRPr lang="zh-CN"/>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defTabSz="1751174">
              <a:lnSpc>
                <a:spcPct val="90000"/>
              </a:lnSpc>
              <a:spcBef>
                <a:spcPct val="0"/>
              </a:spcBef>
              <a:spcAft>
                <a:spcPct val="35000"/>
              </a:spcAft>
            </a:pPr>
            <a:endParaRPr lang="en-US" sz="4000">
              <a:solidFill>
                <a:prstClr val="black">
                  <a:hueOff val="0"/>
                  <a:satOff val="0"/>
                  <a:lumOff val="0"/>
                  <a:alphaOff val="0"/>
                </a:prstClr>
              </a:solidFill>
              <a:latin typeface="Calibri" panose="020F0502020204030204"/>
            </a:endParaRPr>
          </a:p>
        </p:txBody>
      </p:sp>
      <p:sp>
        <p:nvSpPr>
          <p:cNvPr id="112" name="koppt-图标"/>
          <p:cNvSpPr>
            <a:spLocks noChangeArrowheads="1"/>
          </p:cNvSpPr>
          <p:nvPr/>
        </p:nvSpPr>
        <p:spPr bwMode="auto">
          <a:xfrm>
            <a:off x="4735047" y="2065071"/>
            <a:ext cx="359708" cy="424376"/>
          </a:xfrm>
          <a:custGeom>
            <a:avLst/>
            <a:gdLst>
              <a:gd name="T0" fmla="*/ 283 w 391"/>
              <a:gd name="T1" fmla="*/ 178 h 463"/>
              <a:gd name="T2" fmla="*/ 283 w 391"/>
              <a:gd name="T3" fmla="*/ 178 h 463"/>
              <a:gd name="T4" fmla="*/ 319 w 391"/>
              <a:gd name="T5" fmla="*/ 18 h 463"/>
              <a:gd name="T6" fmla="*/ 204 w 391"/>
              <a:gd name="T7" fmla="*/ 134 h 463"/>
              <a:gd name="T8" fmla="*/ 98 w 391"/>
              <a:gd name="T9" fmla="*/ 231 h 463"/>
              <a:gd name="T10" fmla="*/ 98 w 391"/>
              <a:gd name="T11" fmla="*/ 400 h 463"/>
              <a:gd name="T12" fmla="*/ 310 w 391"/>
              <a:gd name="T13" fmla="*/ 462 h 463"/>
              <a:gd name="T14" fmla="*/ 390 w 391"/>
              <a:gd name="T15" fmla="*/ 222 h 463"/>
              <a:gd name="T16" fmla="*/ 283 w 391"/>
              <a:gd name="T17" fmla="*/ 178 h 463"/>
              <a:gd name="T18" fmla="*/ 71 w 391"/>
              <a:gd name="T19" fmla="*/ 178 h 463"/>
              <a:gd name="T20" fmla="*/ 71 w 391"/>
              <a:gd name="T21" fmla="*/ 178 h 463"/>
              <a:gd name="T22" fmla="*/ 0 w 391"/>
              <a:gd name="T23" fmla="*/ 257 h 463"/>
              <a:gd name="T24" fmla="*/ 0 w 391"/>
              <a:gd name="T25" fmla="*/ 372 h 463"/>
              <a:gd name="T26" fmla="*/ 71 w 391"/>
              <a:gd name="T27" fmla="*/ 453 h 463"/>
              <a:gd name="T28" fmla="*/ 44 w 391"/>
              <a:gd name="T29" fmla="*/ 400 h 463"/>
              <a:gd name="T30" fmla="*/ 44 w 391"/>
              <a:gd name="T31" fmla="*/ 240 h 463"/>
              <a:gd name="T32" fmla="*/ 71 w 391"/>
              <a:gd name="T33" fmla="*/ 178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1" h="463">
                <a:moveTo>
                  <a:pt x="283" y="178"/>
                </a:moveTo>
                <a:lnTo>
                  <a:pt x="283" y="178"/>
                </a:lnTo>
                <a:cubicBezTo>
                  <a:pt x="283" y="169"/>
                  <a:pt x="373" y="89"/>
                  <a:pt x="319" y="18"/>
                </a:cubicBezTo>
                <a:cubicBezTo>
                  <a:pt x="310" y="0"/>
                  <a:pt x="266" y="98"/>
                  <a:pt x="204" y="134"/>
                </a:cubicBezTo>
                <a:cubicBezTo>
                  <a:pt x="169" y="160"/>
                  <a:pt x="98" y="204"/>
                  <a:pt x="98" y="231"/>
                </a:cubicBezTo>
                <a:cubicBezTo>
                  <a:pt x="98" y="400"/>
                  <a:pt x="98" y="400"/>
                  <a:pt x="98" y="400"/>
                </a:cubicBezTo>
                <a:cubicBezTo>
                  <a:pt x="98" y="435"/>
                  <a:pt x="213" y="462"/>
                  <a:pt x="310" y="462"/>
                </a:cubicBezTo>
                <a:cubicBezTo>
                  <a:pt x="345" y="462"/>
                  <a:pt x="390" y="249"/>
                  <a:pt x="390" y="222"/>
                </a:cubicBezTo>
                <a:cubicBezTo>
                  <a:pt x="390" y="187"/>
                  <a:pt x="292" y="187"/>
                  <a:pt x="283" y="178"/>
                </a:cubicBezTo>
                <a:close/>
                <a:moveTo>
                  <a:pt x="71" y="178"/>
                </a:moveTo>
                <a:lnTo>
                  <a:pt x="71" y="178"/>
                </a:lnTo>
                <a:cubicBezTo>
                  <a:pt x="54" y="178"/>
                  <a:pt x="0" y="187"/>
                  <a:pt x="0" y="257"/>
                </a:cubicBezTo>
                <a:cubicBezTo>
                  <a:pt x="0" y="372"/>
                  <a:pt x="0" y="372"/>
                  <a:pt x="0" y="372"/>
                </a:cubicBezTo>
                <a:cubicBezTo>
                  <a:pt x="0" y="444"/>
                  <a:pt x="54" y="453"/>
                  <a:pt x="71" y="453"/>
                </a:cubicBezTo>
                <a:cubicBezTo>
                  <a:pt x="89" y="453"/>
                  <a:pt x="44" y="435"/>
                  <a:pt x="44" y="400"/>
                </a:cubicBezTo>
                <a:cubicBezTo>
                  <a:pt x="44" y="240"/>
                  <a:pt x="44" y="240"/>
                  <a:pt x="44" y="240"/>
                </a:cubicBezTo>
                <a:cubicBezTo>
                  <a:pt x="44" y="196"/>
                  <a:pt x="89" y="178"/>
                  <a:pt x="71" y="178"/>
                </a:cubicBezTo>
                <a:close/>
              </a:path>
            </a:pathLst>
          </a:custGeom>
          <a:solidFill>
            <a:srgbClr val="FFFFFF"/>
          </a:solidFill>
          <a:ln>
            <a:noFill/>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34670" eaLnBrk="1" fontAlgn="auto" hangingPunct="1">
              <a:spcBef>
                <a:spcPts val="0"/>
              </a:spcBef>
              <a:spcAft>
                <a:spcPts val="0"/>
              </a:spcAft>
            </a:pPr>
            <a:endParaRPr kumimoji="0" lang="en-US" sz="2105">
              <a:solidFill>
                <a:prstClr val="black"/>
              </a:solidFill>
              <a:latin typeface="Calibri"/>
              <a:ea typeface="+mn-ea"/>
            </a:endParaRPr>
          </a:p>
        </p:txBody>
      </p:sp>
      <p:sp>
        <p:nvSpPr>
          <p:cNvPr id="122" name="koppt-图标"/>
          <p:cNvSpPr>
            <a:spLocks noChangeArrowheads="1"/>
          </p:cNvSpPr>
          <p:nvPr/>
        </p:nvSpPr>
        <p:spPr bwMode="auto">
          <a:xfrm>
            <a:off x="7097246" y="2112542"/>
            <a:ext cx="359708" cy="424376"/>
          </a:xfrm>
          <a:custGeom>
            <a:avLst/>
            <a:gdLst>
              <a:gd name="T0" fmla="*/ 283 w 391"/>
              <a:gd name="T1" fmla="*/ 178 h 463"/>
              <a:gd name="T2" fmla="*/ 283 w 391"/>
              <a:gd name="T3" fmla="*/ 178 h 463"/>
              <a:gd name="T4" fmla="*/ 319 w 391"/>
              <a:gd name="T5" fmla="*/ 18 h 463"/>
              <a:gd name="T6" fmla="*/ 204 w 391"/>
              <a:gd name="T7" fmla="*/ 134 h 463"/>
              <a:gd name="T8" fmla="*/ 98 w 391"/>
              <a:gd name="T9" fmla="*/ 231 h 463"/>
              <a:gd name="T10" fmla="*/ 98 w 391"/>
              <a:gd name="T11" fmla="*/ 400 h 463"/>
              <a:gd name="T12" fmla="*/ 310 w 391"/>
              <a:gd name="T13" fmla="*/ 462 h 463"/>
              <a:gd name="T14" fmla="*/ 390 w 391"/>
              <a:gd name="T15" fmla="*/ 222 h 463"/>
              <a:gd name="T16" fmla="*/ 283 w 391"/>
              <a:gd name="T17" fmla="*/ 178 h 463"/>
              <a:gd name="T18" fmla="*/ 71 w 391"/>
              <a:gd name="T19" fmla="*/ 178 h 463"/>
              <a:gd name="T20" fmla="*/ 71 w 391"/>
              <a:gd name="T21" fmla="*/ 178 h 463"/>
              <a:gd name="T22" fmla="*/ 0 w 391"/>
              <a:gd name="T23" fmla="*/ 257 h 463"/>
              <a:gd name="T24" fmla="*/ 0 w 391"/>
              <a:gd name="T25" fmla="*/ 372 h 463"/>
              <a:gd name="T26" fmla="*/ 71 w 391"/>
              <a:gd name="T27" fmla="*/ 453 h 463"/>
              <a:gd name="T28" fmla="*/ 44 w 391"/>
              <a:gd name="T29" fmla="*/ 400 h 463"/>
              <a:gd name="T30" fmla="*/ 44 w 391"/>
              <a:gd name="T31" fmla="*/ 240 h 463"/>
              <a:gd name="T32" fmla="*/ 71 w 391"/>
              <a:gd name="T33" fmla="*/ 178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1" h="463">
                <a:moveTo>
                  <a:pt x="283" y="178"/>
                </a:moveTo>
                <a:lnTo>
                  <a:pt x="283" y="178"/>
                </a:lnTo>
                <a:cubicBezTo>
                  <a:pt x="283" y="169"/>
                  <a:pt x="373" y="89"/>
                  <a:pt x="319" y="18"/>
                </a:cubicBezTo>
                <a:cubicBezTo>
                  <a:pt x="310" y="0"/>
                  <a:pt x="266" y="98"/>
                  <a:pt x="204" y="134"/>
                </a:cubicBezTo>
                <a:cubicBezTo>
                  <a:pt x="169" y="160"/>
                  <a:pt x="98" y="204"/>
                  <a:pt x="98" y="231"/>
                </a:cubicBezTo>
                <a:cubicBezTo>
                  <a:pt x="98" y="400"/>
                  <a:pt x="98" y="400"/>
                  <a:pt x="98" y="400"/>
                </a:cubicBezTo>
                <a:cubicBezTo>
                  <a:pt x="98" y="435"/>
                  <a:pt x="213" y="462"/>
                  <a:pt x="310" y="462"/>
                </a:cubicBezTo>
                <a:cubicBezTo>
                  <a:pt x="345" y="462"/>
                  <a:pt x="390" y="249"/>
                  <a:pt x="390" y="222"/>
                </a:cubicBezTo>
                <a:cubicBezTo>
                  <a:pt x="390" y="187"/>
                  <a:pt x="292" y="187"/>
                  <a:pt x="283" y="178"/>
                </a:cubicBezTo>
                <a:close/>
                <a:moveTo>
                  <a:pt x="71" y="178"/>
                </a:moveTo>
                <a:lnTo>
                  <a:pt x="71" y="178"/>
                </a:lnTo>
                <a:cubicBezTo>
                  <a:pt x="54" y="178"/>
                  <a:pt x="0" y="187"/>
                  <a:pt x="0" y="257"/>
                </a:cubicBezTo>
                <a:cubicBezTo>
                  <a:pt x="0" y="372"/>
                  <a:pt x="0" y="372"/>
                  <a:pt x="0" y="372"/>
                </a:cubicBezTo>
                <a:cubicBezTo>
                  <a:pt x="0" y="444"/>
                  <a:pt x="54" y="453"/>
                  <a:pt x="71" y="453"/>
                </a:cubicBezTo>
                <a:cubicBezTo>
                  <a:pt x="89" y="453"/>
                  <a:pt x="44" y="435"/>
                  <a:pt x="44" y="400"/>
                </a:cubicBezTo>
                <a:cubicBezTo>
                  <a:pt x="44" y="240"/>
                  <a:pt x="44" y="240"/>
                  <a:pt x="44" y="240"/>
                </a:cubicBezTo>
                <a:cubicBezTo>
                  <a:pt x="44" y="196"/>
                  <a:pt x="89" y="178"/>
                  <a:pt x="71" y="178"/>
                </a:cubicBezTo>
                <a:close/>
              </a:path>
            </a:pathLst>
          </a:custGeom>
          <a:solidFill>
            <a:srgbClr val="FFFFFF"/>
          </a:solidFill>
          <a:ln>
            <a:noFill/>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34670" eaLnBrk="1" fontAlgn="auto" hangingPunct="1">
              <a:spcBef>
                <a:spcPts val="0"/>
              </a:spcBef>
              <a:spcAft>
                <a:spcPts val="0"/>
              </a:spcAft>
            </a:pPr>
            <a:endParaRPr kumimoji="0" lang="en-US" sz="2105">
              <a:solidFill>
                <a:prstClr val="black"/>
              </a:solidFill>
              <a:latin typeface="Calibri"/>
              <a:ea typeface="+mn-ea"/>
            </a:endParaRPr>
          </a:p>
        </p:txBody>
      </p:sp>
      <p:grpSp>
        <p:nvGrpSpPr>
          <p:cNvPr id="123" name="组合 122"/>
          <p:cNvGrpSpPr/>
          <p:nvPr/>
        </p:nvGrpSpPr>
        <p:grpSpPr>
          <a:xfrm>
            <a:off x="765802" y="1025261"/>
            <a:ext cx="11191660" cy="4148514"/>
            <a:chOff x="873130" y="2405456"/>
            <a:chExt cx="10983696" cy="3809406"/>
          </a:xfrm>
        </p:grpSpPr>
        <p:sp>
          <p:nvSpPr>
            <p:cNvPr id="124" name="koppt-矩形"/>
            <p:cNvSpPr/>
            <p:nvPr/>
          </p:nvSpPr>
          <p:spPr>
            <a:xfrm rot="2700000">
              <a:off x="4421445" y="3503686"/>
              <a:ext cx="1840954" cy="1840954"/>
            </a:xfrm>
            <a:prstGeom prst="frame">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60959" tIns="60959" rIns="60959" bIns="60959"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Lantinghei SC Extralight"/>
                <a:ea typeface="Lantinghei SC Extralight"/>
                <a:cs typeface="Lantinghei SC Extralight"/>
                <a:sym typeface="Lantinghei SC Extralight"/>
              </a:endParaRPr>
            </a:p>
          </p:txBody>
        </p:sp>
        <p:sp>
          <p:nvSpPr>
            <p:cNvPr id="125" name="koppt-矩形"/>
            <p:cNvSpPr/>
            <p:nvPr/>
          </p:nvSpPr>
          <p:spPr>
            <a:xfrm rot="2700000">
              <a:off x="5929602" y="3503686"/>
              <a:ext cx="1840954" cy="1840954"/>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60959" tIns="60959" rIns="60959" bIns="60959"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Lantinghei SC Extralight"/>
                <a:ea typeface="Lantinghei SC Extralight"/>
                <a:cs typeface="Lantinghei SC Extralight"/>
                <a:sym typeface="Lantinghei SC Extralight"/>
              </a:endParaRPr>
            </a:p>
          </p:txBody>
        </p:sp>
        <p:sp>
          <p:nvSpPr>
            <p:cNvPr id="126" name="koppt-矩形"/>
            <p:cNvSpPr/>
            <p:nvPr/>
          </p:nvSpPr>
          <p:spPr>
            <a:xfrm>
              <a:off x="5772150" y="2633464"/>
              <a:ext cx="647700" cy="647700"/>
            </a:xfrm>
            <a:prstGeom prst="diamond">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60959" tIns="60959" rIns="60959" bIns="60959"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Lantinghei SC Extralight"/>
                <a:ea typeface="Lantinghei SC Extralight"/>
                <a:cs typeface="Lantinghei SC Extralight"/>
                <a:sym typeface="Lantinghei SC Extralight"/>
              </a:endParaRPr>
            </a:p>
          </p:txBody>
        </p:sp>
        <p:sp>
          <p:nvSpPr>
            <p:cNvPr id="127" name="koppt-矩形"/>
            <p:cNvSpPr/>
            <p:nvPr/>
          </p:nvSpPr>
          <p:spPr>
            <a:xfrm>
              <a:off x="5772150" y="5567162"/>
              <a:ext cx="647700" cy="647700"/>
            </a:xfrm>
            <a:prstGeom prst="diamond">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60959" tIns="60959" rIns="60959" bIns="60959"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Lantinghei SC Extralight"/>
                <a:ea typeface="Lantinghei SC Extralight"/>
                <a:cs typeface="Lantinghei SC Extralight"/>
                <a:sym typeface="Lantinghei SC Extralight"/>
              </a:endParaRPr>
            </a:p>
          </p:txBody>
        </p:sp>
        <p:sp>
          <p:nvSpPr>
            <p:cNvPr id="128" name="koppt-文本框"/>
            <p:cNvSpPr/>
            <p:nvPr/>
          </p:nvSpPr>
          <p:spPr>
            <a:xfrm>
              <a:off x="891069" y="2405456"/>
              <a:ext cx="3025853" cy="396000"/>
            </a:xfrm>
            <a:prstGeom prst="rect">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60959" tIns="60959" rIns="60959" bIns="60959" numCol="1" spcCol="38100" rtlCol="0" anchor="ctr" anchorCtr="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10765" hangingPunct="0"/>
              <a:r>
                <a:rPr lang="zh-CN" altLang="en-US" sz="1400" b="1" dirty="0">
                  <a:solidFill>
                    <a:srgbClr val="FFFFFF"/>
                  </a:solidFill>
                  <a:latin typeface="微软雅黑" panose="020B0503020204020204" pitchFamily="34" charset="-122"/>
                  <a:ea typeface="微软雅黑" panose="020B0503020204020204" pitchFamily="34" charset="-122"/>
                  <a:cs typeface="Lantinghei SC Extralight"/>
                  <a:sym typeface="Lantinghei SC Extralight"/>
                </a:rPr>
                <a:t>所有专业需要提供的</a:t>
              </a:r>
              <a:r>
                <a:rPr lang="zh-CN" altLang="en-US" sz="1400" b="1" dirty="0">
                  <a:solidFill>
                    <a:srgbClr val="F6721F"/>
                  </a:solidFill>
                  <a:latin typeface="微软雅黑" panose="020B0503020204020204" pitchFamily="34" charset="-122"/>
                  <a:ea typeface="微软雅黑" panose="020B0503020204020204" pitchFamily="34" charset="-122"/>
                  <a:cs typeface="Lantinghei SC Extralight"/>
                  <a:sym typeface="Lantinghei SC Extralight"/>
                </a:rPr>
                <a:t>共性材料</a:t>
              </a:r>
              <a:r>
                <a:rPr lang="zh-CN" altLang="en-US" sz="1400" b="1" dirty="0">
                  <a:solidFill>
                    <a:srgbClr val="FFFFFF"/>
                  </a:solidFill>
                  <a:latin typeface="微软雅黑" panose="020B0503020204020204" pitchFamily="34" charset="-122"/>
                  <a:ea typeface="微软雅黑" panose="020B0503020204020204" pitchFamily="34" charset="-122"/>
                  <a:cs typeface="Lantinghei SC Extralight"/>
                  <a:sym typeface="Lantinghei SC Extralight"/>
                </a:rPr>
                <a:t>包括</a:t>
              </a:r>
              <a:endParaRPr kumimoji="0" lang="en-US" sz="1400" b="1" i="0" u="none" strike="noStrike" cap="none" spc="0" normalizeH="0" baseline="0" dirty="0">
                <a:ln>
                  <a:noFill/>
                </a:ln>
                <a:solidFill>
                  <a:srgbClr val="FFFFFF"/>
                </a:solidFill>
                <a:effectLst/>
                <a:uFillTx/>
                <a:latin typeface="微软雅黑" panose="020B0503020204020204" pitchFamily="34" charset="-122"/>
                <a:ea typeface="微软雅黑" panose="020B0503020204020204" pitchFamily="34" charset="-122"/>
                <a:cs typeface="Lantinghei SC Extralight"/>
                <a:sym typeface="Lantinghei SC Extralight"/>
              </a:endParaRPr>
            </a:p>
          </p:txBody>
        </p:sp>
        <p:sp>
          <p:nvSpPr>
            <p:cNvPr id="129" name="koppt-文本框"/>
            <p:cNvSpPr/>
            <p:nvPr/>
          </p:nvSpPr>
          <p:spPr>
            <a:xfrm>
              <a:off x="873130" y="4987614"/>
              <a:ext cx="3092607" cy="61369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altLang="zh-CN" sz="1200" dirty="0">
                  <a:solidFill>
                    <a:schemeClr val="bg2">
                      <a:lumMod val="10000"/>
                    </a:schemeClr>
                  </a:solidFill>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1200" b="1" dirty="0">
                <a:solidFill>
                  <a:srgbClr val="F66F00"/>
                </a:solidFill>
                <a:latin typeface="微软雅黑" pitchFamily="34" charset="-122"/>
                <a:ea typeface="微软雅黑" pitchFamily="34" charset="-122"/>
              </a:endParaRPr>
            </a:p>
            <a:p>
              <a:pPr lvl="0" algn="just">
                <a:lnSpc>
                  <a:spcPct val="150000"/>
                </a:lnSpc>
              </a:pPr>
              <a:endParaRPr lang="en-US" altLang="zh-CN" sz="1200" b="1" dirty="0">
                <a:solidFill>
                  <a:srgbClr val="F66F00"/>
                </a:solidFill>
                <a:latin typeface="微软雅黑" pitchFamily="34" charset="-122"/>
                <a:ea typeface="微软雅黑" pitchFamily="34" charset="-122"/>
              </a:endParaRPr>
            </a:p>
          </p:txBody>
        </p:sp>
        <p:sp>
          <p:nvSpPr>
            <p:cNvPr id="130" name="koppt-文本框"/>
            <p:cNvSpPr/>
            <p:nvPr/>
          </p:nvSpPr>
          <p:spPr>
            <a:xfrm>
              <a:off x="8156593" y="2405456"/>
              <a:ext cx="3700233" cy="396000"/>
            </a:xfrm>
            <a:prstGeom prst="wedgeRectCallou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60959" tIns="60959" rIns="60959" bIns="60959" numCol="1" spcCol="38100" rtlCol="0" anchor="ctr" anchorCtr="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10765" hangingPunct="0"/>
              <a:r>
                <a:rPr kumimoji="0" lang="zh-CN" altLang="en-US" b="1" i="0" u="none" strike="noStrike" cap="none" spc="0" normalizeH="0" baseline="0" dirty="0">
                  <a:ln>
                    <a:noFill/>
                  </a:ln>
                  <a:solidFill>
                    <a:srgbClr val="FFFFFF"/>
                  </a:solidFill>
                  <a:effectLst/>
                  <a:uFillTx/>
                  <a:latin typeface="微软雅黑" panose="020B0503020204020204" pitchFamily="34" charset="-122"/>
                  <a:ea typeface="微软雅黑" panose="020B0503020204020204" pitchFamily="34" charset="-122"/>
                  <a:cs typeface="Lantinghei SC Extralight"/>
                  <a:sym typeface="Lantinghei SC Extralight"/>
                </a:rPr>
                <a:t>工业还需提供</a:t>
              </a:r>
              <a:endParaRPr kumimoji="0" lang="en-US" b="1" i="0" u="none" strike="noStrike" cap="none" spc="0" normalizeH="0" baseline="0" dirty="0">
                <a:ln>
                  <a:noFill/>
                </a:ln>
                <a:solidFill>
                  <a:srgbClr val="FFFFFF"/>
                </a:solidFill>
                <a:effectLst/>
                <a:uFillTx/>
                <a:latin typeface="微软雅黑" panose="020B0503020204020204" pitchFamily="34" charset="-122"/>
                <a:ea typeface="微软雅黑" panose="020B0503020204020204" pitchFamily="34" charset="-122"/>
                <a:cs typeface="Lantinghei SC Extralight"/>
                <a:sym typeface="Lantinghei SC Extralight"/>
              </a:endParaRPr>
            </a:p>
          </p:txBody>
        </p:sp>
        <p:sp>
          <p:nvSpPr>
            <p:cNvPr id="132" name="01"/>
            <p:cNvSpPr/>
            <p:nvPr/>
          </p:nvSpPr>
          <p:spPr>
            <a:xfrm>
              <a:off x="5009840" y="3756854"/>
              <a:ext cx="640653" cy="132343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solidFill>
                    <a:schemeClr val="accent1"/>
                  </a:solidFill>
                  <a:latin typeface="微软雅黑" panose="020B0503020204020204" pitchFamily="34" charset="-122"/>
                  <a:ea typeface="微软雅黑" panose="020B0503020204020204" pitchFamily="34" charset="-122"/>
                </a:rPr>
                <a:t>共性材料</a:t>
              </a:r>
              <a:endParaRPr lang="en-US" altLang="zh-CN" sz="2000" b="1" dirty="0">
                <a:solidFill>
                  <a:schemeClr val="accent1"/>
                </a:solidFill>
                <a:latin typeface="微软雅黑" panose="020B0503020204020204" pitchFamily="34" charset="-122"/>
                <a:ea typeface="微软雅黑" panose="020B0503020204020204" pitchFamily="34" charset="-122"/>
              </a:endParaRPr>
            </a:p>
          </p:txBody>
        </p:sp>
        <p:sp>
          <p:nvSpPr>
            <p:cNvPr id="133" name="02"/>
            <p:cNvSpPr/>
            <p:nvPr/>
          </p:nvSpPr>
          <p:spPr>
            <a:xfrm>
              <a:off x="6615460" y="3615090"/>
              <a:ext cx="640653" cy="163121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solidFill>
                    <a:schemeClr val="accent2"/>
                  </a:solidFill>
                  <a:latin typeface="微软雅黑" panose="020B0503020204020204" pitchFamily="34" charset="-122"/>
                  <a:ea typeface="微软雅黑" panose="020B0503020204020204" pitchFamily="34" charset="-122"/>
                </a:rPr>
                <a:t>分专业材料</a:t>
              </a:r>
              <a:endParaRPr lang="en-US" altLang="zh-CN" sz="2000" b="1" dirty="0">
                <a:solidFill>
                  <a:schemeClr val="accent2"/>
                </a:solidFill>
                <a:latin typeface="微软雅黑" panose="020B0503020204020204" pitchFamily="34" charset="-122"/>
                <a:ea typeface="微软雅黑" panose="020B0503020204020204" pitchFamily="34" charset="-122"/>
              </a:endParaRPr>
            </a:p>
          </p:txBody>
        </p:sp>
      </p:grpSp>
      <p:sp>
        <p:nvSpPr>
          <p:cNvPr id="135" name="koppt-文本框"/>
          <p:cNvSpPr/>
          <p:nvPr/>
        </p:nvSpPr>
        <p:spPr>
          <a:xfrm>
            <a:off x="8187171" y="1435157"/>
            <a:ext cx="3885493" cy="386259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ts val="2800"/>
              </a:lnSpc>
            </a:pPr>
            <a:r>
              <a:rPr lang="zh-CN" altLang="en-US" sz="1200" b="1" dirty="0">
                <a:solidFill>
                  <a:schemeClr val="tx2">
                    <a:lumMod val="50000"/>
                  </a:schemeClr>
                </a:solidFill>
                <a:latin typeface="微软雅黑" pitchFamily="34" charset="-122"/>
                <a:ea typeface="微软雅黑" pitchFamily="34" charset="-122"/>
              </a:rPr>
              <a:t>工业还需提供：</a:t>
            </a:r>
          </a:p>
          <a:p>
            <a:pPr marL="171450" lvl="0" indent="-171450">
              <a:lnSpc>
                <a:spcPts val="2200"/>
              </a:lnSpc>
              <a:buFont typeface="Arial" panose="020B0604020202020204" pitchFamily="34" charset="0"/>
              <a:buChar char="•"/>
            </a:pPr>
            <a:r>
              <a:rPr lang="zh-CN" altLang="en-US" sz="1200" b="1" dirty="0">
                <a:solidFill>
                  <a:srgbClr val="F6721F"/>
                </a:solidFill>
                <a:latin typeface="微软雅黑" pitchFamily="34" charset="-122"/>
                <a:ea typeface="微软雅黑" pitchFamily="34" charset="-122"/>
              </a:rPr>
              <a:t>截止申报期最近</a:t>
            </a:r>
            <a:r>
              <a:rPr lang="en-US" altLang="zh-CN" sz="1200" b="1" dirty="0">
                <a:solidFill>
                  <a:srgbClr val="F6721F"/>
                </a:solidFill>
                <a:latin typeface="微软雅黑" pitchFamily="34" charset="-122"/>
                <a:ea typeface="微软雅黑" pitchFamily="34" charset="-122"/>
              </a:rPr>
              <a:t>1</a:t>
            </a:r>
            <a:r>
              <a:rPr lang="zh-CN" altLang="en-US" sz="1200" b="1" dirty="0">
                <a:solidFill>
                  <a:srgbClr val="F6721F"/>
                </a:solidFill>
                <a:latin typeface="微软雅黑" pitchFamily="34" charset="-122"/>
                <a:ea typeface="微软雅黑" pitchFamily="34" charset="-122"/>
              </a:rPr>
              <a:t>个月</a:t>
            </a:r>
            <a:r>
              <a:rPr lang="zh-CN" altLang="en-US" sz="1200" b="1" dirty="0">
                <a:solidFill>
                  <a:schemeClr val="tx2">
                    <a:lumMod val="50000"/>
                  </a:schemeClr>
                </a:solidFill>
                <a:latin typeface="微软雅黑" pitchFamily="34" charset="-122"/>
                <a:ea typeface="微软雅黑" pitchFamily="34" charset="-122"/>
              </a:rPr>
              <a:t>加盖单位公章的</a:t>
            </a:r>
            <a:r>
              <a:rPr lang="en-US" altLang="zh-CN" sz="1200" b="1" dirty="0">
                <a:solidFill>
                  <a:schemeClr val="tx2">
                    <a:lumMod val="50000"/>
                  </a:schemeClr>
                </a:solidFill>
                <a:latin typeface="微软雅黑" pitchFamily="34" charset="-122"/>
                <a:ea typeface="微软雅黑" pitchFamily="34" charset="-122"/>
              </a:rPr>
              <a:t>《</a:t>
            </a:r>
            <a:r>
              <a:rPr lang="zh-CN" altLang="en-US" sz="1200" b="1" dirty="0">
                <a:solidFill>
                  <a:srgbClr val="F6721F"/>
                </a:solidFill>
                <a:latin typeface="微软雅黑" pitchFamily="34" charset="-122"/>
                <a:ea typeface="微软雅黑" pitchFamily="34" charset="-122"/>
              </a:rPr>
              <a:t>利润表</a:t>
            </a:r>
            <a:r>
              <a:rPr lang="en-US" altLang="zh-CN" sz="1200" b="1" dirty="0">
                <a:solidFill>
                  <a:schemeClr val="tx2">
                    <a:lumMod val="50000"/>
                  </a:schemeClr>
                </a:solidFill>
                <a:latin typeface="微软雅黑" pitchFamily="34" charset="-122"/>
                <a:ea typeface="微软雅黑" pitchFamily="34" charset="-122"/>
              </a:rPr>
              <a:t>》</a:t>
            </a:r>
            <a:r>
              <a:rPr lang="zh-CN" altLang="en-US" sz="1200" b="1" dirty="0">
                <a:solidFill>
                  <a:schemeClr val="tx2">
                    <a:lumMod val="50000"/>
                  </a:schemeClr>
                </a:solidFill>
                <a:latin typeface="微软雅黑" pitchFamily="34" charset="-122"/>
                <a:ea typeface="微软雅黑" pitchFamily="34" charset="-122"/>
              </a:rPr>
              <a:t>；</a:t>
            </a:r>
            <a:endParaRPr lang="en-US" altLang="zh-CN" sz="1200" b="1" dirty="0">
              <a:solidFill>
                <a:schemeClr val="tx2">
                  <a:lumMod val="50000"/>
                </a:schemeClr>
              </a:solidFill>
              <a:latin typeface="微软雅黑" pitchFamily="34" charset="-122"/>
              <a:ea typeface="微软雅黑" pitchFamily="34" charset="-122"/>
            </a:endParaRPr>
          </a:p>
          <a:p>
            <a:pPr marL="171450" lvl="0" indent="-171450">
              <a:lnSpc>
                <a:spcPts val="2000"/>
              </a:lnSpc>
              <a:spcBef>
                <a:spcPts val="200"/>
              </a:spcBef>
              <a:buFont typeface="Arial" panose="020B0604020202020204" pitchFamily="34" charset="0"/>
              <a:buChar char="•"/>
            </a:pPr>
            <a:r>
              <a:rPr lang="zh-CN" altLang="en-US" sz="1200" b="1" dirty="0" smtClean="0">
                <a:solidFill>
                  <a:schemeClr val="tx2">
                    <a:lumMod val="50000"/>
                  </a:schemeClr>
                </a:solidFill>
                <a:latin typeface="微软雅黑" pitchFamily="34" charset="-122"/>
                <a:ea typeface="微软雅黑" pitchFamily="34" charset="-122"/>
              </a:rPr>
              <a:t>打印</a:t>
            </a:r>
            <a:r>
              <a:rPr lang="zh-CN" altLang="en-US" sz="1200" b="1" dirty="0">
                <a:solidFill>
                  <a:schemeClr val="tx2">
                    <a:lumMod val="50000"/>
                  </a:schemeClr>
                </a:solidFill>
                <a:latin typeface="微软雅黑" pitchFamily="34" charset="-122"/>
                <a:ea typeface="微软雅黑" pitchFamily="34" charset="-122"/>
              </a:rPr>
              <a:t>截至申报期最近</a:t>
            </a:r>
            <a:r>
              <a:rPr lang="en-US" altLang="zh-CN" sz="1200" b="1" dirty="0">
                <a:solidFill>
                  <a:schemeClr val="tx2">
                    <a:lumMod val="50000"/>
                  </a:schemeClr>
                </a:solidFill>
                <a:latin typeface="微软雅黑" pitchFamily="34" charset="-122"/>
                <a:ea typeface="微软雅黑" pitchFamily="34" charset="-122"/>
              </a:rPr>
              <a:t>1</a:t>
            </a:r>
            <a:r>
              <a:rPr lang="zh-CN" altLang="en-US" sz="1200" b="1" dirty="0">
                <a:solidFill>
                  <a:schemeClr val="tx2">
                    <a:lumMod val="50000"/>
                  </a:schemeClr>
                </a:solidFill>
                <a:latin typeface="微软雅黑" pitchFamily="34" charset="-122"/>
                <a:ea typeface="微软雅黑" pitchFamily="34" charset="-122"/>
              </a:rPr>
              <a:t>个月的</a:t>
            </a:r>
            <a:r>
              <a:rPr lang="en-US" altLang="zh-CN" sz="1200" b="1" dirty="0">
                <a:solidFill>
                  <a:schemeClr val="tx2">
                    <a:lumMod val="50000"/>
                  </a:schemeClr>
                </a:solidFill>
                <a:latin typeface="微软雅黑" pitchFamily="34" charset="-122"/>
                <a:ea typeface="微软雅黑" pitchFamily="34" charset="-122"/>
              </a:rPr>
              <a:t>《</a:t>
            </a:r>
            <a:r>
              <a:rPr lang="zh-CN" altLang="en-US" sz="1200" b="1" dirty="0">
                <a:solidFill>
                  <a:schemeClr val="tx2">
                    <a:lumMod val="50000"/>
                  </a:schemeClr>
                </a:solidFill>
                <a:latin typeface="微软雅黑" pitchFamily="34" charset="-122"/>
                <a:ea typeface="微软雅黑" pitchFamily="34" charset="-122"/>
              </a:rPr>
              <a:t>增值税纳税申报表</a:t>
            </a:r>
            <a:r>
              <a:rPr lang="en-US" altLang="zh-CN" sz="1200" b="1" dirty="0">
                <a:solidFill>
                  <a:schemeClr val="tx2">
                    <a:lumMod val="50000"/>
                  </a:schemeClr>
                </a:solidFill>
                <a:latin typeface="微软雅黑" pitchFamily="34" charset="-122"/>
                <a:ea typeface="微软雅黑" pitchFamily="34" charset="-122"/>
              </a:rPr>
              <a:t>》</a:t>
            </a:r>
            <a:r>
              <a:rPr lang="zh-CN" altLang="en-US" sz="1200" b="1" dirty="0">
                <a:solidFill>
                  <a:schemeClr val="tx2">
                    <a:lumMod val="50000"/>
                  </a:schemeClr>
                </a:solidFill>
                <a:latin typeface="微软雅黑" pitchFamily="34" charset="-122"/>
                <a:ea typeface="微软雅黑" pitchFamily="34" charset="-122"/>
              </a:rPr>
              <a:t>及附列表</a:t>
            </a:r>
            <a:r>
              <a:rPr lang="en-US" altLang="zh-CN" sz="1200" b="1" dirty="0">
                <a:solidFill>
                  <a:schemeClr val="tx2">
                    <a:lumMod val="50000"/>
                  </a:schemeClr>
                </a:solidFill>
                <a:latin typeface="微软雅黑" pitchFamily="34" charset="-122"/>
                <a:ea typeface="微软雅黑" pitchFamily="34" charset="-122"/>
              </a:rPr>
              <a:t>1</a:t>
            </a:r>
            <a:r>
              <a:rPr lang="zh-CN" altLang="en-US" sz="1200" b="1" dirty="0">
                <a:solidFill>
                  <a:schemeClr val="tx2">
                    <a:lumMod val="50000"/>
                  </a:schemeClr>
                </a:solidFill>
                <a:latin typeface="微软雅黑" pitchFamily="34" charset="-122"/>
                <a:ea typeface="微软雅黑" pitchFamily="34" charset="-122"/>
              </a:rPr>
              <a:t>、</a:t>
            </a:r>
            <a:r>
              <a:rPr lang="en-US" altLang="zh-CN" sz="1200" b="1" dirty="0">
                <a:solidFill>
                  <a:schemeClr val="tx2">
                    <a:lumMod val="50000"/>
                  </a:schemeClr>
                </a:solidFill>
                <a:latin typeface="微软雅黑" pitchFamily="34" charset="-122"/>
                <a:ea typeface="微软雅黑" pitchFamily="34" charset="-122"/>
              </a:rPr>
              <a:t>2</a:t>
            </a:r>
            <a:r>
              <a:rPr lang="zh-CN" altLang="en-US" sz="1200" b="1" dirty="0">
                <a:solidFill>
                  <a:schemeClr val="tx2">
                    <a:lumMod val="50000"/>
                  </a:schemeClr>
                </a:solidFill>
                <a:latin typeface="微软雅黑" pitchFamily="34" charset="-122"/>
                <a:ea typeface="微软雅黑" pitchFamily="34" charset="-122"/>
              </a:rPr>
              <a:t>、</a:t>
            </a:r>
            <a:r>
              <a:rPr lang="en-US" altLang="zh-CN" sz="1200" b="1" dirty="0">
                <a:solidFill>
                  <a:schemeClr val="tx2">
                    <a:lumMod val="50000"/>
                  </a:schemeClr>
                </a:solidFill>
                <a:latin typeface="微软雅黑" pitchFamily="34" charset="-122"/>
                <a:ea typeface="微软雅黑" pitchFamily="34" charset="-122"/>
              </a:rPr>
              <a:t>3</a:t>
            </a:r>
            <a:r>
              <a:rPr lang="zh-CN" altLang="en-US" sz="1200" b="1" dirty="0">
                <a:solidFill>
                  <a:schemeClr val="tx2">
                    <a:lumMod val="50000"/>
                  </a:schemeClr>
                </a:solidFill>
                <a:latin typeface="微软雅黑" pitchFamily="34" charset="-122"/>
                <a:ea typeface="微软雅黑" pitchFamily="34" charset="-122"/>
              </a:rPr>
              <a:t>、</a:t>
            </a:r>
            <a:r>
              <a:rPr lang="en-US" altLang="zh-CN" sz="1200" b="1" dirty="0">
                <a:solidFill>
                  <a:schemeClr val="tx2">
                    <a:lumMod val="50000"/>
                  </a:schemeClr>
                </a:solidFill>
                <a:latin typeface="微软雅黑" pitchFamily="34" charset="-122"/>
                <a:ea typeface="微软雅黑" pitchFamily="34" charset="-122"/>
              </a:rPr>
              <a:t>4</a:t>
            </a:r>
            <a:r>
              <a:rPr lang="zh-CN" altLang="en-US" sz="1200" b="1" dirty="0">
                <a:solidFill>
                  <a:schemeClr val="tx2">
                    <a:lumMod val="50000"/>
                  </a:schemeClr>
                </a:solidFill>
                <a:latin typeface="微软雅黑" pitchFamily="34" charset="-122"/>
                <a:ea typeface="微软雅黑" pitchFamily="34" charset="-122"/>
              </a:rPr>
              <a:t>并加盖</a:t>
            </a:r>
            <a:r>
              <a:rPr lang="zh-CN" altLang="en-US" sz="1200" b="1" dirty="0">
                <a:solidFill>
                  <a:srgbClr val="F6721F"/>
                </a:solidFill>
                <a:latin typeface="微软雅黑" pitchFamily="34" charset="-122"/>
                <a:ea typeface="微软雅黑" pitchFamily="34" charset="-122"/>
              </a:rPr>
              <a:t>单位公章</a:t>
            </a:r>
            <a:r>
              <a:rPr lang="zh-CN" altLang="en-US" sz="1200" b="1" dirty="0">
                <a:solidFill>
                  <a:schemeClr val="tx2">
                    <a:lumMod val="50000"/>
                  </a:schemeClr>
                </a:solidFill>
                <a:latin typeface="微软雅黑" pitchFamily="34" charset="-122"/>
                <a:ea typeface="微软雅黑" pitchFamily="34" charset="-122"/>
              </a:rPr>
              <a:t>。</a:t>
            </a:r>
            <a:endParaRPr lang="en-US" altLang="zh-CN" sz="1200" b="1" dirty="0">
              <a:solidFill>
                <a:schemeClr val="tx2">
                  <a:lumMod val="50000"/>
                </a:schemeClr>
              </a:solidFill>
              <a:latin typeface="微软雅黑" pitchFamily="34" charset="-122"/>
              <a:ea typeface="微软雅黑" pitchFamily="34" charset="-122"/>
            </a:endParaRPr>
          </a:p>
          <a:p>
            <a:pPr marL="171450" lvl="0" indent="-171450">
              <a:lnSpc>
                <a:spcPts val="2000"/>
              </a:lnSpc>
              <a:spcBef>
                <a:spcPts val="200"/>
              </a:spcBef>
              <a:buFont typeface="Arial" panose="020B0604020202020204" pitchFamily="34" charset="0"/>
              <a:buChar char="•"/>
            </a:pPr>
            <a:r>
              <a:rPr lang="zh-CN" altLang="en-US" sz="1200" b="1" dirty="0">
                <a:solidFill>
                  <a:schemeClr val="tx2">
                    <a:lumMod val="50000"/>
                  </a:schemeClr>
                </a:solidFill>
                <a:latin typeface="微软雅黑" pitchFamily="34" charset="-122"/>
                <a:ea typeface="微软雅黑" pitchFamily="34" charset="-122"/>
              </a:rPr>
              <a:t>或税务网上申报系统查询的</a:t>
            </a:r>
            <a:r>
              <a:rPr lang="zh-CN" altLang="en-US" sz="1200" b="1" dirty="0">
                <a:solidFill>
                  <a:srgbClr val="F6721F"/>
                </a:solidFill>
                <a:latin typeface="微软雅黑" pitchFamily="34" charset="-122"/>
                <a:ea typeface="微软雅黑" pitchFamily="34" charset="-122"/>
              </a:rPr>
              <a:t>整屏截图（带查询页面的完整表）并加盖单位公章</a:t>
            </a:r>
          </a:p>
          <a:p>
            <a:pPr marL="171450" lvl="0" indent="-171450">
              <a:lnSpc>
                <a:spcPts val="2000"/>
              </a:lnSpc>
              <a:buFont typeface="Arial" panose="020B0604020202020204" pitchFamily="34" charset="0"/>
              <a:buChar char="•"/>
            </a:pPr>
            <a:r>
              <a:rPr lang="zh-CN" altLang="en-US" sz="1200" b="1" dirty="0" smtClean="0">
                <a:solidFill>
                  <a:schemeClr val="tx2">
                    <a:lumMod val="50000"/>
                  </a:schemeClr>
                </a:solidFill>
                <a:latin typeface="微软雅黑" pitchFamily="34" charset="-122"/>
                <a:ea typeface="微软雅黑" pitchFamily="34" charset="-122"/>
              </a:rPr>
              <a:t>企业</a:t>
            </a:r>
            <a:r>
              <a:rPr lang="zh-CN" altLang="en-US" sz="1200" b="1" dirty="0">
                <a:solidFill>
                  <a:schemeClr val="tx2">
                    <a:lumMod val="50000"/>
                  </a:schemeClr>
                </a:solidFill>
                <a:latin typeface="微软雅黑" pitchFamily="34" charset="-122"/>
                <a:ea typeface="微软雅黑" pitchFamily="34" charset="-122"/>
              </a:rPr>
              <a:t>生产经营场地入口的实地照片（</a:t>
            </a:r>
            <a:r>
              <a:rPr lang="zh-CN" altLang="en-US" sz="1200" b="1" dirty="0">
                <a:solidFill>
                  <a:srgbClr val="F6721F"/>
                </a:solidFill>
                <a:latin typeface="微软雅黑" pitchFamily="34" charset="-122"/>
                <a:ea typeface="微软雅黑" pitchFamily="34" charset="-122"/>
              </a:rPr>
              <a:t>需有企业名称的挂牌</a:t>
            </a:r>
            <a:r>
              <a:rPr lang="zh-CN" altLang="en-US" sz="1200" b="1" dirty="0">
                <a:solidFill>
                  <a:schemeClr val="tx2">
                    <a:lumMod val="50000"/>
                  </a:schemeClr>
                </a:solidFill>
                <a:latin typeface="微软雅黑" pitchFamily="34" charset="-122"/>
                <a:ea typeface="微软雅黑" pitchFamily="34" charset="-122"/>
              </a:rPr>
              <a:t>），生产加工现场的设备照片；</a:t>
            </a:r>
            <a:endParaRPr lang="en-US" altLang="zh-CN" sz="1200" b="1" dirty="0">
              <a:solidFill>
                <a:schemeClr val="tx2">
                  <a:lumMod val="50000"/>
                </a:schemeClr>
              </a:solidFill>
              <a:latin typeface="微软雅黑" pitchFamily="34" charset="-122"/>
              <a:ea typeface="微软雅黑" pitchFamily="34" charset="-122"/>
            </a:endParaRPr>
          </a:p>
          <a:p>
            <a:pPr marL="171450" lvl="0" indent="-171450">
              <a:lnSpc>
                <a:spcPts val="2000"/>
              </a:lnSpc>
              <a:buFont typeface="Arial" panose="020B0604020202020204" pitchFamily="34" charset="0"/>
              <a:buChar char="•"/>
            </a:pPr>
            <a:r>
              <a:rPr lang="zh-CN" altLang="en-US" sz="1200" b="1" dirty="0" smtClean="0">
                <a:solidFill>
                  <a:srgbClr val="F6721F"/>
                </a:solidFill>
                <a:latin typeface="微软雅黑" pitchFamily="34" charset="-122"/>
                <a:ea typeface="微软雅黑" pitchFamily="34" charset="-122"/>
              </a:rPr>
              <a:t>新</a:t>
            </a:r>
            <a:r>
              <a:rPr lang="zh-CN" altLang="en-US" sz="1200" b="1" dirty="0">
                <a:solidFill>
                  <a:srgbClr val="F6721F"/>
                </a:solidFill>
                <a:latin typeface="微软雅黑" pitchFamily="34" charset="-122"/>
                <a:ea typeface="微软雅黑" pitchFamily="34" charset="-122"/>
              </a:rPr>
              <a:t>开业（投产）</a:t>
            </a:r>
            <a:r>
              <a:rPr lang="zh-CN" altLang="en-US" sz="1200" b="1" dirty="0">
                <a:solidFill>
                  <a:schemeClr val="tx2">
                    <a:lumMod val="50000"/>
                  </a:schemeClr>
                </a:solidFill>
                <a:latin typeface="微软雅黑" pitchFamily="34" charset="-122"/>
                <a:ea typeface="微软雅黑" pitchFamily="34" charset="-122"/>
              </a:rPr>
              <a:t>单位还需提供发展改革委（经信委或工信委）对建设项目的批复（或备案）文件复印件</a:t>
            </a:r>
            <a:endParaRPr lang="en-US" altLang="zh-CN" sz="1200" b="1" dirty="0">
              <a:solidFill>
                <a:schemeClr val="tx2">
                  <a:lumMod val="50000"/>
                </a:schemeClr>
              </a:solidFill>
              <a:latin typeface="微软雅黑" pitchFamily="34" charset="-122"/>
              <a:ea typeface="微软雅黑" pitchFamily="34" charset="-122"/>
            </a:endParaRPr>
          </a:p>
          <a:p>
            <a:pPr marL="171450" lvl="0" indent="-171450">
              <a:lnSpc>
                <a:spcPts val="2000"/>
              </a:lnSpc>
              <a:buFont typeface="Arial" panose="020B0604020202020204" pitchFamily="34" charset="0"/>
              <a:buChar char="•"/>
            </a:pPr>
            <a:r>
              <a:rPr lang="zh-CN" altLang="en-US" sz="1200" b="1" dirty="0" smtClean="0">
                <a:solidFill>
                  <a:schemeClr val="tx2">
                    <a:lumMod val="50000"/>
                  </a:schemeClr>
                </a:solidFill>
                <a:latin typeface="微软雅黑" pitchFamily="34" charset="-122"/>
                <a:ea typeface="微软雅黑" pitchFamily="34" charset="-122"/>
              </a:rPr>
              <a:t>若</a:t>
            </a:r>
            <a:r>
              <a:rPr lang="zh-CN" altLang="en-US" sz="1200" b="1" dirty="0">
                <a:solidFill>
                  <a:schemeClr val="tx2">
                    <a:lumMod val="50000"/>
                  </a:schemeClr>
                </a:solidFill>
                <a:latin typeface="微软雅黑" pitchFamily="34" charset="-122"/>
                <a:ea typeface="微软雅黑" pitchFamily="34" charset="-122"/>
              </a:rPr>
              <a:t>为</a:t>
            </a:r>
            <a:r>
              <a:rPr lang="zh-CN" altLang="en-US" sz="1200" b="1" dirty="0">
                <a:solidFill>
                  <a:srgbClr val="F6721F"/>
                </a:solidFill>
                <a:latin typeface="微软雅黑" pitchFamily="34" charset="-122"/>
                <a:ea typeface="微软雅黑" pitchFamily="34" charset="-122"/>
              </a:rPr>
              <a:t>战新企业</a:t>
            </a:r>
            <a:r>
              <a:rPr lang="zh-CN" altLang="en-US" sz="1200" b="1" dirty="0">
                <a:solidFill>
                  <a:schemeClr val="tx2">
                    <a:lumMod val="50000"/>
                  </a:schemeClr>
                </a:solidFill>
                <a:latin typeface="微软雅黑" pitchFamily="34" charset="-122"/>
                <a:ea typeface="微软雅黑" pitchFamily="34" charset="-122"/>
              </a:rPr>
              <a:t>，需提交战新产品照片和产品信息表（如不清楚是否属于战新企业请与专业联系</a:t>
            </a:r>
            <a:r>
              <a:rPr lang="zh-CN" altLang="en-US" sz="1200" b="1" dirty="0" smtClean="0">
                <a:solidFill>
                  <a:schemeClr val="tx2">
                    <a:lumMod val="50000"/>
                  </a:schemeClr>
                </a:solidFill>
                <a:latin typeface="微软雅黑" pitchFamily="34" charset="-122"/>
                <a:ea typeface="微软雅黑" pitchFamily="34" charset="-122"/>
              </a:rPr>
              <a:t>）</a:t>
            </a:r>
            <a:endParaRPr lang="en-US" altLang="zh-CN" sz="1200" b="1" dirty="0" smtClean="0">
              <a:solidFill>
                <a:schemeClr val="tx2">
                  <a:lumMod val="50000"/>
                </a:schemeClr>
              </a:solidFill>
              <a:latin typeface="微软雅黑" pitchFamily="34" charset="-122"/>
              <a:ea typeface="微软雅黑" pitchFamily="34" charset="-122"/>
            </a:endParaRPr>
          </a:p>
          <a:p>
            <a:pPr marL="171450" lvl="0" indent="-171450">
              <a:lnSpc>
                <a:spcPts val="2000"/>
              </a:lnSpc>
              <a:buFont typeface="Arial" panose="020B0604020202020204" pitchFamily="34" charset="0"/>
              <a:buChar char="•"/>
            </a:pPr>
            <a:r>
              <a:rPr lang="zh-CN" altLang="en-US" sz="1200" b="1" dirty="0" smtClean="0">
                <a:solidFill>
                  <a:schemeClr val="tx2">
                    <a:lumMod val="50000"/>
                  </a:schemeClr>
                </a:solidFill>
                <a:latin typeface="微软雅黑" pitchFamily="34" charset="-122"/>
                <a:ea typeface="微软雅黑" pitchFamily="34" charset="-122"/>
              </a:rPr>
              <a:t>若为</a:t>
            </a:r>
            <a:r>
              <a:rPr lang="zh-CN" altLang="en-US" sz="1200" b="1" dirty="0">
                <a:solidFill>
                  <a:srgbClr val="F6721F"/>
                </a:solidFill>
                <a:latin typeface="微软雅黑" pitchFamily="34" charset="-122"/>
                <a:ea typeface="微软雅黑" pitchFamily="34" charset="-122"/>
              </a:rPr>
              <a:t>委外加工</a:t>
            </a:r>
            <a:r>
              <a:rPr lang="zh-CN" altLang="en-US" sz="1200" b="1" dirty="0" smtClean="0">
                <a:solidFill>
                  <a:schemeClr val="tx2">
                    <a:lumMod val="50000"/>
                  </a:schemeClr>
                </a:solidFill>
                <a:latin typeface="微软雅黑" pitchFamily="34" charset="-122"/>
                <a:ea typeface="微软雅黑" pitchFamily="34" charset="-122"/>
              </a:rPr>
              <a:t>，需提供委外加工说明</a:t>
            </a:r>
            <a:endParaRPr lang="zh-CN" altLang="en-US" sz="1200" b="1" dirty="0">
              <a:solidFill>
                <a:schemeClr val="tx2">
                  <a:lumMod val="50000"/>
                </a:schemeClr>
              </a:solidFill>
              <a:latin typeface="微软雅黑" pitchFamily="34" charset="-122"/>
              <a:ea typeface="微软雅黑" pitchFamily="34" charset="-122"/>
            </a:endParaRPr>
          </a:p>
          <a:p>
            <a:pPr marL="171450" lvl="0" indent="-171450">
              <a:lnSpc>
                <a:spcPts val="2000"/>
              </a:lnSpc>
              <a:buFont typeface="Arial" panose="020B0604020202020204" pitchFamily="34" charset="0"/>
              <a:buChar char="•"/>
            </a:pPr>
            <a:endParaRPr lang="zh-CN" altLang="en-US" sz="1200" b="1" dirty="0">
              <a:solidFill>
                <a:schemeClr val="tx2">
                  <a:lumMod val="50000"/>
                </a:schemeClr>
              </a:solidFill>
              <a:latin typeface="微软雅黑" pitchFamily="34" charset="-122"/>
              <a:ea typeface="微软雅黑" pitchFamily="34" charset="-122"/>
            </a:endParaRPr>
          </a:p>
        </p:txBody>
      </p:sp>
      <p:sp>
        <p:nvSpPr>
          <p:cNvPr id="31" name="Freeform 31"/>
          <p:cNvSpPr/>
          <p:nvPr/>
        </p:nvSpPr>
        <p:spPr>
          <a:xfrm rot="10800000">
            <a:off x="841516" y="5747876"/>
            <a:ext cx="3165582" cy="890842"/>
          </a:xfrm>
          <a:prstGeom prst="wedgeRectCallout">
            <a:avLst/>
          </a:prstGeom>
          <a:solidFill>
            <a:srgbClr val="2980B9"/>
          </a:solidFill>
          <a:ln>
            <a:noFill/>
          </a:ln>
          <a:effectLst/>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0091" tIns="150091" rIns="150091" bIns="150091" numCol="1" spcCol="1270" anchor="t" anchorCtr="0">
            <a:noAutofit/>
          </a:bodyPr>
          <a:lstStyle>
            <a:defPPr>
              <a:defRPr lang="zh-CN"/>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defTabSz="1751174">
              <a:lnSpc>
                <a:spcPct val="90000"/>
              </a:lnSpc>
              <a:spcBef>
                <a:spcPct val="0"/>
              </a:spcBef>
              <a:spcAft>
                <a:spcPct val="35000"/>
              </a:spcAft>
            </a:pPr>
            <a:endParaRPr lang="en-US" sz="4000">
              <a:solidFill>
                <a:prstClr val="black">
                  <a:hueOff val="0"/>
                  <a:satOff val="0"/>
                  <a:lumOff val="0"/>
                  <a:alphaOff val="0"/>
                </a:prstClr>
              </a:solidFill>
              <a:latin typeface="Calibri" panose="020F0502020204030204"/>
            </a:endParaRPr>
          </a:p>
        </p:txBody>
      </p:sp>
      <p:pic>
        <p:nvPicPr>
          <p:cNvPr id="26" name="图片 25"/>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8362" y="0"/>
            <a:ext cx="1025261" cy="1025261"/>
          </a:xfrm>
          <a:prstGeom prst="rect">
            <a:avLst/>
          </a:prstGeom>
        </p:spPr>
      </p:pic>
      <p:sp>
        <p:nvSpPr>
          <p:cNvPr id="28" name="koppt-圆形"/>
          <p:cNvSpPr/>
          <p:nvPr/>
        </p:nvSpPr>
        <p:spPr>
          <a:xfrm>
            <a:off x="1200413" y="212446"/>
            <a:ext cx="720079" cy="7111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koppt-矩形"/>
          <p:cNvSpPr/>
          <p:nvPr/>
        </p:nvSpPr>
        <p:spPr>
          <a:xfrm>
            <a:off x="1200412" y="261437"/>
            <a:ext cx="7704856" cy="66214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3" name="图片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7200" y="284760"/>
            <a:ext cx="566503" cy="566503"/>
          </a:xfrm>
          <a:prstGeom prst="rect">
            <a:avLst/>
          </a:prstGeom>
        </p:spPr>
      </p:pic>
      <p:sp>
        <p:nvSpPr>
          <p:cNvPr id="34" name="矩形 33"/>
          <p:cNvSpPr/>
          <p:nvPr/>
        </p:nvSpPr>
        <p:spPr>
          <a:xfrm>
            <a:off x="2225857" y="392504"/>
            <a:ext cx="5301451" cy="400110"/>
          </a:xfrm>
          <a:prstGeom prst="rect">
            <a:avLst/>
          </a:prstGeom>
        </p:spPr>
        <p:txBody>
          <a:bodyPr wrap="none">
            <a:spAutoFit/>
          </a:bodyPr>
          <a:lstStyle/>
          <a:p>
            <a:r>
              <a:rPr lang="zh-CN" altLang="en-US" sz="2000" b="1" dirty="0">
                <a:solidFill>
                  <a:schemeClr val="bg2">
                    <a:lumMod val="10000"/>
                  </a:schemeClr>
                </a:solidFill>
                <a:latin typeface="微软雅黑" panose="020B0503020204020204" pitchFamily="34" charset="-122"/>
                <a:ea typeface="微软雅黑" panose="020B0503020204020204" pitchFamily="34" charset="-122"/>
              </a:rPr>
              <a:t>二、</a:t>
            </a:r>
            <a:r>
              <a:rPr lang="en-US" altLang="zh-CN" sz="2000" b="1" dirty="0" smtClean="0">
                <a:solidFill>
                  <a:schemeClr val="bg2">
                    <a:lumMod val="10000"/>
                  </a:schemeClr>
                </a:solidFill>
                <a:latin typeface="微软雅黑" panose="020B0503020204020204" pitchFamily="34" charset="-122"/>
                <a:ea typeface="微软雅黑" panose="020B0503020204020204" pitchFamily="34" charset="-122"/>
              </a:rPr>
              <a:t>2021</a:t>
            </a:r>
            <a:r>
              <a:rPr lang="zh-CN" altLang="en-US" sz="2000" b="1" dirty="0" smtClean="0">
                <a:solidFill>
                  <a:schemeClr val="bg2">
                    <a:lumMod val="10000"/>
                  </a:schemeClr>
                </a:solidFill>
                <a:latin typeface="微软雅黑" panose="020B0503020204020204" pitchFamily="34" charset="-122"/>
                <a:ea typeface="微软雅黑" panose="020B0503020204020204" pitchFamily="34" charset="-122"/>
              </a:rPr>
              <a:t>年度</a:t>
            </a:r>
            <a:r>
              <a:rPr lang="zh-CN" altLang="en-US" sz="2000" b="1" dirty="0">
                <a:solidFill>
                  <a:schemeClr val="bg2">
                    <a:lumMod val="10000"/>
                  </a:schemeClr>
                </a:solidFill>
                <a:latin typeface="微软雅黑" panose="020B0503020204020204" pitchFamily="34" charset="-122"/>
                <a:ea typeface="微软雅黑" panose="020B0503020204020204" pitchFamily="34" charset="-122"/>
              </a:rPr>
              <a:t>及</a:t>
            </a:r>
            <a:r>
              <a:rPr lang="en-US" altLang="zh-CN" sz="2000" b="1" dirty="0" smtClean="0">
                <a:solidFill>
                  <a:schemeClr val="bg2">
                    <a:lumMod val="10000"/>
                  </a:schemeClr>
                </a:solidFill>
                <a:latin typeface="微软雅黑" panose="020B0503020204020204" pitchFamily="34" charset="-122"/>
                <a:ea typeface="微软雅黑" panose="020B0503020204020204" pitchFamily="34" charset="-122"/>
              </a:rPr>
              <a:t>2022</a:t>
            </a:r>
            <a:r>
              <a:rPr lang="zh-CN" altLang="en-US" sz="2000" b="1" dirty="0" smtClean="0">
                <a:solidFill>
                  <a:schemeClr val="bg2">
                    <a:lumMod val="10000"/>
                  </a:schemeClr>
                </a:solidFill>
                <a:latin typeface="微软雅黑" panose="020B0503020204020204" pitchFamily="34" charset="-122"/>
                <a:ea typeface="微软雅黑" panose="020B0503020204020204" pitchFamily="34" charset="-122"/>
              </a:rPr>
              <a:t>年</a:t>
            </a:r>
            <a:r>
              <a:rPr lang="zh-CN" altLang="en-US" sz="2000" b="1" dirty="0">
                <a:solidFill>
                  <a:schemeClr val="bg2">
                    <a:lumMod val="10000"/>
                  </a:schemeClr>
                </a:solidFill>
                <a:latin typeface="微软雅黑" panose="020B0503020204020204" pitchFamily="34" charset="-122"/>
                <a:ea typeface="微软雅黑" panose="020B0503020204020204" pitchFamily="34" charset="-122"/>
              </a:rPr>
              <a:t>月度申报材料及要求</a:t>
            </a:r>
          </a:p>
        </p:txBody>
      </p:sp>
      <p:sp>
        <p:nvSpPr>
          <p:cNvPr id="35" name="koppt-文本框"/>
          <p:cNvSpPr/>
          <p:nvPr/>
        </p:nvSpPr>
        <p:spPr>
          <a:xfrm>
            <a:off x="895345" y="1628800"/>
            <a:ext cx="3092607" cy="383694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800"/>
              </a:lnSpc>
            </a:pPr>
            <a:r>
              <a:rPr lang="zh-CN" altLang="en-US" sz="1200" b="1" dirty="0">
                <a:solidFill>
                  <a:schemeClr val="tx2">
                    <a:lumMod val="50000"/>
                  </a:schemeClr>
                </a:solidFill>
                <a:latin typeface="微软雅黑" pitchFamily="34" charset="-122"/>
                <a:ea typeface="微软雅黑" pitchFamily="34" charset="-122"/>
              </a:rPr>
              <a:t>共性材料</a:t>
            </a:r>
            <a:endParaRPr lang="en-US" altLang="zh-CN" sz="1200" b="1" dirty="0">
              <a:solidFill>
                <a:schemeClr val="tx2">
                  <a:lumMod val="50000"/>
                </a:schemeClr>
              </a:solidFill>
              <a:latin typeface="微软雅黑" pitchFamily="34" charset="-122"/>
              <a:ea typeface="微软雅黑" pitchFamily="34" charset="-122"/>
            </a:endParaRPr>
          </a:p>
          <a:p>
            <a:pPr marL="171450" lvl="0" indent="-171450">
              <a:lnSpc>
                <a:spcPts val="2200"/>
              </a:lnSpc>
              <a:buFont typeface="Arial" panose="020B0604020202020204" pitchFamily="34" charset="0"/>
              <a:buChar char="•"/>
            </a:pPr>
            <a:r>
              <a:rPr lang="zh-CN" altLang="en-US" sz="1200" b="1" dirty="0">
                <a:solidFill>
                  <a:schemeClr val="tx2">
                    <a:lumMod val="50000"/>
                  </a:schemeClr>
                </a:solidFill>
                <a:latin typeface="微软雅黑" pitchFamily="34" charset="-122"/>
                <a:ea typeface="微软雅黑" pitchFamily="34" charset="-122"/>
              </a:rPr>
              <a:t>法人单位基本情况表</a:t>
            </a:r>
            <a:endParaRPr lang="en-US" altLang="zh-CN" sz="1200" b="1" dirty="0">
              <a:solidFill>
                <a:schemeClr val="tx2">
                  <a:lumMod val="50000"/>
                </a:schemeClr>
              </a:solidFill>
              <a:latin typeface="微软雅黑" pitchFamily="34" charset="-122"/>
              <a:ea typeface="微软雅黑" pitchFamily="34" charset="-122"/>
            </a:endParaRPr>
          </a:p>
          <a:p>
            <a:pPr marL="171450" lvl="0" indent="-171450">
              <a:lnSpc>
                <a:spcPts val="2200"/>
              </a:lnSpc>
              <a:buFont typeface="Arial" panose="020B0604020202020204" pitchFamily="34" charset="0"/>
              <a:buChar char="•"/>
            </a:pPr>
            <a:endParaRPr lang="zh-CN" altLang="en-US" sz="800" b="1" dirty="0">
              <a:solidFill>
                <a:schemeClr val="tx2">
                  <a:lumMod val="50000"/>
                </a:schemeClr>
              </a:solidFill>
              <a:latin typeface="微软雅黑" pitchFamily="34" charset="-122"/>
              <a:ea typeface="微软雅黑" pitchFamily="34" charset="-122"/>
            </a:endParaRPr>
          </a:p>
          <a:p>
            <a:pPr marL="171450" lvl="0" indent="-171450">
              <a:lnSpc>
                <a:spcPts val="2200"/>
              </a:lnSpc>
              <a:buFont typeface="Arial" panose="020B0604020202020204" pitchFamily="34" charset="0"/>
              <a:buChar char="•"/>
            </a:pPr>
            <a:r>
              <a:rPr lang="zh-CN" altLang="en-US" sz="1200" b="1" dirty="0">
                <a:solidFill>
                  <a:schemeClr val="tx2">
                    <a:lumMod val="50000"/>
                  </a:schemeClr>
                </a:solidFill>
                <a:latin typeface="微软雅黑" pitchFamily="34" charset="-122"/>
                <a:ea typeface="微软雅黑" pitchFamily="34" charset="-122"/>
              </a:rPr>
              <a:t>营业执照</a:t>
            </a:r>
            <a:r>
              <a:rPr lang="en-US" altLang="zh-CN" sz="1200" b="1" dirty="0">
                <a:solidFill>
                  <a:schemeClr val="tx2">
                    <a:lumMod val="50000"/>
                  </a:schemeClr>
                </a:solidFill>
                <a:latin typeface="微软雅黑" pitchFamily="34" charset="-122"/>
                <a:ea typeface="微软雅黑" pitchFamily="34" charset="-122"/>
              </a:rPr>
              <a:t>,</a:t>
            </a:r>
            <a:r>
              <a:rPr lang="zh-CN" altLang="en-US" sz="1200" b="1" dirty="0">
                <a:solidFill>
                  <a:schemeClr val="tx2">
                    <a:lumMod val="50000"/>
                  </a:schemeClr>
                </a:solidFill>
                <a:latin typeface="微软雅黑" pitchFamily="34" charset="-122"/>
                <a:ea typeface="微软雅黑" pitchFamily="34" charset="-122"/>
              </a:rPr>
              <a:t>（证书）复印件。</a:t>
            </a:r>
            <a:endParaRPr lang="en-US" altLang="zh-CN" sz="1200" b="1" dirty="0">
              <a:solidFill>
                <a:schemeClr val="tx2">
                  <a:lumMod val="50000"/>
                </a:schemeClr>
              </a:solidFill>
              <a:latin typeface="微软雅黑" pitchFamily="34" charset="-122"/>
              <a:ea typeface="微软雅黑" pitchFamily="34" charset="-122"/>
            </a:endParaRPr>
          </a:p>
          <a:p>
            <a:pPr marL="171450" indent="-171450">
              <a:lnSpc>
                <a:spcPts val="2200"/>
              </a:lnSpc>
              <a:buFont typeface="Arial" panose="020B0604020202020204" pitchFamily="34" charset="0"/>
              <a:buChar char="•"/>
            </a:pPr>
            <a:endParaRPr lang="en-US" altLang="zh-CN" sz="1200" b="1" dirty="0">
              <a:solidFill>
                <a:schemeClr val="tx2">
                  <a:lumMod val="50000"/>
                </a:schemeClr>
              </a:solidFill>
              <a:latin typeface="微软雅黑" pitchFamily="34" charset="-122"/>
              <a:ea typeface="微软雅黑" pitchFamily="34" charset="-122"/>
            </a:endParaRPr>
          </a:p>
          <a:p>
            <a:pPr marL="171450" indent="-171450">
              <a:lnSpc>
                <a:spcPts val="2200"/>
              </a:lnSpc>
              <a:buFont typeface="Arial" panose="020B0604020202020204" pitchFamily="34" charset="0"/>
              <a:buChar char="•"/>
            </a:pPr>
            <a:r>
              <a:rPr lang="zh-CN" altLang="en-US" sz="1200" b="1" dirty="0">
                <a:solidFill>
                  <a:schemeClr val="tx2">
                    <a:lumMod val="50000"/>
                  </a:schemeClr>
                </a:solidFill>
                <a:latin typeface="微软雅黑" pitchFamily="34" charset="-122"/>
                <a:ea typeface="微软雅黑" pitchFamily="34" charset="-122"/>
              </a:rPr>
              <a:t>法人单位</a:t>
            </a:r>
            <a:r>
              <a:rPr lang="zh-CN" altLang="en-US" sz="1200" b="1" dirty="0">
                <a:solidFill>
                  <a:srgbClr val="F6721F"/>
                </a:solidFill>
                <a:latin typeface="微软雅黑" pitchFamily="34" charset="-122"/>
                <a:ea typeface="微软雅黑" pitchFamily="34" charset="-122"/>
              </a:rPr>
              <a:t>照片</a:t>
            </a:r>
            <a:r>
              <a:rPr lang="en-US" altLang="zh-CN" sz="1200" b="1" dirty="0">
                <a:solidFill>
                  <a:srgbClr val="F6721F"/>
                </a:solidFill>
                <a:latin typeface="微软雅黑" pitchFamily="34" charset="-122"/>
                <a:ea typeface="微软雅黑" pitchFamily="34" charset="-122"/>
              </a:rPr>
              <a:t>3</a:t>
            </a:r>
            <a:r>
              <a:rPr lang="zh-CN" altLang="en-US" sz="1200" b="1" dirty="0">
                <a:solidFill>
                  <a:srgbClr val="F6721F"/>
                </a:solidFill>
                <a:latin typeface="微软雅黑" pitchFamily="34" charset="-122"/>
                <a:ea typeface="微软雅黑" pitchFamily="34" charset="-122"/>
              </a:rPr>
              <a:t>张</a:t>
            </a:r>
            <a:r>
              <a:rPr lang="zh-CN" altLang="en-US" sz="1200" b="1" dirty="0">
                <a:solidFill>
                  <a:schemeClr val="tx2">
                    <a:lumMod val="50000"/>
                  </a:schemeClr>
                </a:solidFill>
                <a:latin typeface="微软雅黑" pitchFamily="34" charset="-122"/>
                <a:ea typeface="微软雅黑" pitchFamily="34" charset="-122"/>
              </a:rPr>
              <a:t>                   </a:t>
            </a:r>
          </a:p>
          <a:p>
            <a:pPr>
              <a:lnSpc>
                <a:spcPts val="2200"/>
              </a:lnSpc>
            </a:pPr>
            <a:r>
              <a:rPr lang="zh-CN" altLang="en-US" sz="1200" b="1" dirty="0">
                <a:solidFill>
                  <a:schemeClr val="tx2">
                    <a:lumMod val="50000"/>
                  </a:schemeClr>
                </a:solidFill>
                <a:latin typeface="微软雅黑" pitchFamily="34" charset="-122"/>
                <a:ea typeface="微软雅黑" pitchFamily="34" charset="-122"/>
              </a:rPr>
              <a:t>反映单位</a:t>
            </a:r>
            <a:r>
              <a:rPr lang="zh-CN" altLang="en-US" sz="1200" b="1" dirty="0">
                <a:solidFill>
                  <a:srgbClr val="F6721F"/>
                </a:solidFill>
                <a:latin typeface="微软雅黑" pitchFamily="34" charset="-122"/>
                <a:ea typeface="微软雅黑" pitchFamily="34" charset="-122"/>
              </a:rPr>
              <a:t>规模</a:t>
            </a:r>
            <a:r>
              <a:rPr lang="zh-CN" altLang="en-US" sz="1200" b="1" dirty="0">
                <a:solidFill>
                  <a:schemeClr val="tx2">
                    <a:lumMod val="50000"/>
                  </a:schemeClr>
                </a:solidFill>
                <a:latin typeface="微软雅黑" pitchFamily="34" charset="-122"/>
                <a:ea typeface="微软雅黑" pitchFamily="34" charset="-122"/>
              </a:rPr>
              <a:t>和主</a:t>
            </a:r>
            <a:r>
              <a:rPr lang="zh-CN" altLang="en-US" sz="1200" b="1" dirty="0">
                <a:solidFill>
                  <a:srgbClr val="F6721F"/>
                </a:solidFill>
                <a:latin typeface="微软雅黑" pitchFamily="34" charset="-122"/>
                <a:ea typeface="微软雅黑" pitchFamily="34" charset="-122"/>
              </a:rPr>
              <a:t>营业务活动</a:t>
            </a:r>
            <a:r>
              <a:rPr lang="zh-CN" altLang="en-US" sz="1200" b="1" dirty="0">
                <a:solidFill>
                  <a:schemeClr val="tx2">
                    <a:lumMod val="50000"/>
                  </a:schemeClr>
                </a:solidFill>
                <a:latin typeface="微软雅黑" pitchFamily="34" charset="-122"/>
                <a:ea typeface="微软雅黑" pitchFamily="34" charset="-122"/>
              </a:rPr>
              <a:t>的材料</a:t>
            </a:r>
            <a:endParaRPr lang="en-US" altLang="zh-CN" sz="1200" b="1" dirty="0">
              <a:solidFill>
                <a:schemeClr val="tx2">
                  <a:lumMod val="50000"/>
                </a:schemeClr>
              </a:solidFill>
              <a:latin typeface="微软雅黑" pitchFamily="34" charset="-122"/>
              <a:ea typeface="微软雅黑" pitchFamily="34" charset="-122"/>
            </a:endParaRPr>
          </a:p>
          <a:p>
            <a:pPr>
              <a:lnSpc>
                <a:spcPts val="2200"/>
              </a:lnSpc>
            </a:pPr>
            <a:r>
              <a:rPr lang="en-US" altLang="zh-CN" sz="1200" b="1" dirty="0">
                <a:solidFill>
                  <a:schemeClr val="tx2">
                    <a:lumMod val="50000"/>
                  </a:schemeClr>
                </a:solidFill>
                <a:latin typeface="微软雅黑" pitchFamily="34" charset="-122"/>
                <a:ea typeface="微软雅黑" pitchFamily="34" charset="-122"/>
              </a:rPr>
              <a:t>1</a:t>
            </a:r>
            <a:r>
              <a:rPr lang="zh-CN" altLang="en-US" sz="1200" b="1" dirty="0">
                <a:solidFill>
                  <a:schemeClr val="tx2">
                    <a:lumMod val="50000"/>
                  </a:schemeClr>
                </a:solidFill>
                <a:latin typeface="微软雅黑" pitchFamily="34" charset="-122"/>
                <a:ea typeface="微软雅黑" pitchFamily="34" charset="-122"/>
              </a:rPr>
              <a:t>、企业门头照 （需有企业名称的挂牌）</a:t>
            </a:r>
            <a:endParaRPr lang="en-US" altLang="zh-CN" sz="1200" b="1" dirty="0">
              <a:solidFill>
                <a:schemeClr val="tx2">
                  <a:lumMod val="50000"/>
                </a:schemeClr>
              </a:solidFill>
              <a:latin typeface="微软雅黑" pitchFamily="34" charset="-122"/>
              <a:ea typeface="微软雅黑" pitchFamily="34" charset="-122"/>
            </a:endParaRPr>
          </a:p>
          <a:p>
            <a:pPr>
              <a:lnSpc>
                <a:spcPts val="2200"/>
              </a:lnSpc>
            </a:pPr>
            <a:r>
              <a:rPr lang="en-US" altLang="zh-CN" sz="1200" b="1" dirty="0">
                <a:solidFill>
                  <a:schemeClr val="tx2">
                    <a:lumMod val="50000"/>
                  </a:schemeClr>
                </a:solidFill>
                <a:latin typeface="微软雅黑" pitchFamily="34" charset="-122"/>
                <a:ea typeface="微软雅黑" pitchFamily="34" charset="-122"/>
              </a:rPr>
              <a:t>2</a:t>
            </a:r>
            <a:r>
              <a:rPr lang="zh-CN" altLang="en-US" sz="1200" b="1" dirty="0">
                <a:solidFill>
                  <a:schemeClr val="tx2">
                    <a:lumMod val="50000"/>
                  </a:schemeClr>
                </a:solidFill>
                <a:latin typeface="微软雅黑" pitchFamily="34" charset="-122"/>
                <a:ea typeface="微软雅黑" pitchFamily="34" charset="-122"/>
              </a:rPr>
              <a:t>、反映企业营业场所规模的照片</a:t>
            </a:r>
            <a:endParaRPr lang="en-US" altLang="zh-CN" sz="1200" b="1" dirty="0">
              <a:solidFill>
                <a:schemeClr val="tx2">
                  <a:lumMod val="50000"/>
                </a:schemeClr>
              </a:solidFill>
              <a:latin typeface="微软雅黑" pitchFamily="34" charset="-122"/>
              <a:ea typeface="微软雅黑" pitchFamily="34" charset="-122"/>
            </a:endParaRPr>
          </a:p>
          <a:p>
            <a:pPr>
              <a:lnSpc>
                <a:spcPts val="2200"/>
              </a:lnSpc>
            </a:pPr>
            <a:r>
              <a:rPr lang="en-US" altLang="zh-CN" sz="1200" b="1" dirty="0">
                <a:solidFill>
                  <a:schemeClr val="tx2">
                    <a:lumMod val="50000"/>
                  </a:schemeClr>
                </a:solidFill>
                <a:latin typeface="微软雅黑" pitchFamily="34" charset="-122"/>
                <a:ea typeface="微软雅黑" pitchFamily="34" charset="-122"/>
              </a:rPr>
              <a:t>3</a:t>
            </a:r>
            <a:r>
              <a:rPr lang="zh-CN" altLang="en-US" sz="1200" b="1" dirty="0">
                <a:solidFill>
                  <a:schemeClr val="tx2">
                    <a:lumMod val="50000"/>
                  </a:schemeClr>
                </a:solidFill>
                <a:latin typeface="微软雅黑" pitchFamily="34" charset="-122"/>
                <a:ea typeface="微软雅黑" pitchFamily="34" charset="-122"/>
              </a:rPr>
              <a:t>、反映主营业务活动的照片（行业、产品和原材料）</a:t>
            </a:r>
          </a:p>
          <a:p>
            <a:pPr>
              <a:lnSpc>
                <a:spcPts val="2200"/>
              </a:lnSpc>
            </a:pPr>
            <a:endParaRPr lang="en-US" altLang="zh-CN" sz="800" b="1" dirty="0">
              <a:solidFill>
                <a:schemeClr val="tx2">
                  <a:lumMod val="50000"/>
                </a:schemeClr>
              </a:solidFill>
              <a:latin typeface="微软雅黑" pitchFamily="34" charset="-122"/>
              <a:ea typeface="微软雅黑" pitchFamily="34" charset="-122"/>
            </a:endParaRPr>
          </a:p>
          <a:p>
            <a:pPr marL="171450" indent="-171450">
              <a:lnSpc>
                <a:spcPts val="2200"/>
              </a:lnSpc>
              <a:buFont typeface="Arial" panose="020B0604020202020204" pitchFamily="34" charset="0"/>
              <a:buChar char="•"/>
            </a:pPr>
            <a:r>
              <a:rPr lang="zh-CN" altLang="en-US" sz="1200" b="1" dirty="0">
                <a:solidFill>
                  <a:schemeClr val="tx2">
                    <a:lumMod val="50000"/>
                  </a:schemeClr>
                </a:solidFill>
                <a:latin typeface="微软雅黑" pitchFamily="34" charset="-122"/>
                <a:ea typeface="微软雅黑" pitchFamily="34" charset="-122"/>
              </a:rPr>
              <a:t>法人</a:t>
            </a:r>
            <a:r>
              <a:rPr lang="zh-CN" altLang="en-US" sz="1200" b="1" dirty="0" smtClean="0">
                <a:solidFill>
                  <a:schemeClr val="tx2">
                    <a:lumMod val="50000"/>
                  </a:schemeClr>
                </a:solidFill>
                <a:latin typeface="微软雅黑" pitchFamily="34" charset="-122"/>
                <a:ea typeface="微软雅黑" pitchFamily="34" charset="-122"/>
              </a:rPr>
              <a:t>单位入库申请。</a:t>
            </a:r>
            <a:endParaRPr lang="zh-CN" altLang="en-US" sz="1200" dirty="0">
              <a:solidFill>
                <a:schemeClr val="tx2">
                  <a:lumMod val="50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32339305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31"/>
          <p:cNvSpPr/>
          <p:nvPr/>
        </p:nvSpPr>
        <p:spPr>
          <a:xfrm rot="10800000">
            <a:off x="8390202" y="5445224"/>
            <a:ext cx="3062665" cy="890842"/>
          </a:xfrm>
          <a:prstGeom prst="wedgeRectCallout">
            <a:avLst/>
          </a:prstGeom>
          <a:solidFill>
            <a:srgbClr val="16A085"/>
          </a:solidFill>
          <a:ln>
            <a:noFill/>
          </a:ln>
          <a:effectLst/>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0091" tIns="150091" rIns="150091" bIns="150091" numCol="1" spcCol="1270" anchor="t" anchorCtr="0">
            <a:noAutofit/>
          </a:bodyPr>
          <a:lstStyle>
            <a:defPPr>
              <a:defRPr lang="zh-CN"/>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defTabSz="1751174">
              <a:lnSpc>
                <a:spcPct val="90000"/>
              </a:lnSpc>
              <a:spcBef>
                <a:spcPct val="0"/>
              </a:spcBef>
              <a:spcAft>
                <a:spcPct val="35000"/>
              </a:spcAft>
            </a:pPr>
            <a:endParaRPr lang="en-US" sz="4000">
              <a:solidFill>
                <a:prstClr val="black">
                  <a:hueOff val="0"/>
                  <a:satOff val="0"/>
                  <a:lumOff val="0"/>
                  <a:alphaOff val="0"/>
                </a:prstClr>
              </a:solidFill>
              <a:latin typeface="Calibri" panose="020F0502020204030204"/>
            </a:endParaRPr>
          </a:p>
        </p:txBody>
      </p:sp>
      <p:sp>
        <p:nvSpPr>
          <p:cNvPr id="112" name="koppt-图标"/>
          <p:cNvSpPr>
            <a:spLocks noChangeArrowheads="1"/>
          </p:cNvSpPr>
          <p:nvPr/>
        </p:nvSpPr>
        <p:spPr bwMode="auto">
          <a:xfrm>
            <a:off x="4735047" y="2065071"/>
            <a:ext cx="359708" cy="424376"/>
          </a:xfrm>
          <a:custGeom>
            <a:avLst/>
            <a:gdLst>
              <a:gd name="T0" fmla="*/ 283 w 391"/>
              <a:gd name="T1" fmla="*/ 178 h 463"/>
              <a:gd name="T2" fmla="*/ 283 w 391"/>
              <a:gd name="T3" fmla="*/ 178 h 463"/>
              <a:gd name="T4" fmla="*/ 319 w 391"/>
              <a:gd name="T5" fmla="*/ 18 h 463"/>
              <a:gd name="T6" fmla="*/ 204 w 391"/>
              <a:gd name="T7" fmla="*/ 134 h 463"/>
              <a:gd name="T8" fmla="*/ 98 w 391"/>
              <a:gd name="T9" fmla="*/ 231 h 463"/>
              <a:gd name="T10" fmla="*/ 98 w 391"/>
              <a:gd name="T11" fmla="*/ 400 h 463"/>
              <a:gd name="T12" fmla="*/ 310 w 391"/>
              <a:gd name="T13" fmla="*/ 462 h 463"/>
              <a:gd name="T14" fmla="*/ 390 w 391"/>
              <a:gd name="T15" fmla="*/ 222 h 463"/>
              <a:gd name="T16" fmla="*/ 283 w 391"/>
              <a:gd name="T17" fmla="*/ 178 h 463"/>
              <a:gd name="T18" fmla="*/ 71 w 391"/>
              <a:gd name="T19" fmla="*/ 178 h 463"/>
              <a:gd name="T20" fmla="*/ 71 w 391"/>
              <a:gd name="T21" fmla="*/ 178 h 463"/>
              <a:gd name="T22" fmla="*/ 0 w 391"/>
              <a:gd name="T23" fmla="*/ 257 h 463"/>
              <a:gd name="T24" fmla="*/ 0 w 391"/>
              <a:gd name="T25" fmla="*/ 372 h 463"/>
              <a:gd name="T26" fmla="*/ 71 w 391"/>
              <a:gd name="T27" fmla="*/ 453 h 463"/>
              <a:gd name="T28" fmla="*/ 44 w 391"/>
              <a:gd name="T29" fmla="*/ 400 h 463"/>
              <a:gd name="T30" fmla="*/ 44 w 391"/>
              <a:gd name="T31" fmla="*/ 240 h 463"/>
              <a:gd name="T32" fmla="*/ 71 w 391"/>
              <a:gd name="T33" fmla="*/ 178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1" h="463">
                <a:moveTo>
                  <a:pt x="283" y="178"/>
                </a:moveTo>
                <a:lnTo>
                  <a:pt x="283" y="178"/>
                </a:lnTo>
                <a:cubicBezTo>
                  <a:pt x="283" y="169"/>
                  <a:pt x="373" y="89"/>
                  <a:pt x="319" y="18"/>
                </a:cubicBezTo>
                <a:cubicBezTo>
                  <a:pt x="310" y="0"/>
                  <a:pt x="266" y="98"/>
                  <a:pt x="204" y="134"/>
                </a:cubicBezTo>
                <a:cubicBezTo>
                  <a:pt x="169" y="160"/>
                  <a:pt x="98" y="204"/>
                  <a:pt x="98" y="231"/>
                </a:cubicBezTo>
                <a:cubicBezTo>
                  <a:pt x="98" y="400"/>
                  <a:pt x="98" y="400"/>
                  <a:pt x="98" y="400"/>
                </a:cubicBezTo>
                <a:cubicBezTo>
                  <a:pt x="98" y="435"/>
                  <a:pt x="213" y="462"/>
                  <a:pt x="310" y="462"/>
                </a:cubicBezTo>
                <a:cubicBezTo>
                  <a:pt x="345" y="462"/>
                  <a:pt x="390" y="249"/>
                  <a:pt x="390" y="222"/>
                </a:cubicBezTo>
                <a:cubicBezTo>
                  <a:pt x="390" y="187"/>
                  <a:pt x="292" y="187"/>
                  <a:pt x="283" y="178"/>
                </a:cubicBezTo>
                <a:close/>
                <a:moveTo>
                  <a:pt x="71" y="178"/>
                </a:moveTo>
                <a:lnTo>
                  <a:pt x="71" y="178"/>
                </a:lnTo>
                <a:cubicBezTo>
                  <a:pt x="54" y="178"/>
                  <a:pt x="0" y="187"/>
                  <a:pt x="0" y="257"/>
                </a:cubicBezTo>
                <a:cubicBezTo>
                  <a:pt x="0" y="372"/>
                  <a:pt x="0" y="372"/>
                  <a:pt x="0" y="372"/>
                </a:cubicBezTo>
                <a:cubicBezTo>
                  <a:pt x="0" y="444"/>
                  <a:pt x="54" y="453"/>
                  <a:pt x="71" y="453"/>
                </a:cubicBezTo>
                <a:cubicBezTo>
                  <a:pt x="89" y="453"/>
                  <a:pt x="44" y="435"/>
                  <a:pt x="44" y="400"/>
                </a:cubicBezTo>
                <a:cubicBezTo>
                  <a:pt x="44" y="240"/>
                  <a:pt x="44" y="240"/>
                  <a:pt x="44" y="240"/>
                </a:cubicBezTo>
                <a:cubicBezTo>
                  <a:pt x="44" y="196"/>
                  <a:pt x="89" y="178"/>
                  <a:pt x="71" y="178"/>
                </a:cubicBezTo>
                <a:close/>
              </a:path>
            </a:pathLst>
          </a:custGeom>
          <a:solidFill>
            <a:srgbClr val="FFFFFF"/>
          </a:solidFill>
          <a:ln>
            <a:noFill/>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34670" eaLnBrk="1" fontAlgn="auto" hangingPunct="1">
              <a:spcBef>
                <a:spcPts val="0"/>
              </a:spcBef>
              <a:spcAft>
                <a:spcPts val="0"/>
              </a:spcAft>
            </a:pPr>
            <a:endParaRPr kumimoji="0" lang="en-US" sz="2105">
              <a:solidFill>
                <a:prstClr val="black"/>
              </a:solidFill>
              <a:latin typeface="Calibri"/>
              <a:ea typeface="+mn-ea"/>
            </a:endParaRPr>
          </a:p>
        </p:txBody>
      </p:sp>
      <p:sp>
        <p:nvSpPr>
          <p:cNvPr id="122" name="koppt-图标"/>
          <p:cNvSpPr>
            <a:spLocks noChangeArrowheads="1"/>
          </p:cNvSpPr>
          <p:nvPr/>
        </p:nvSpPr>
        <p:spPr bwMode="auto">
          <a:xfrm>
            <a:off x="7097246" y="2112542"/>
            <a:ext cx="359708" cy="424376"/>
          </a:xfrm>
          <a:custGeom>
            <a:avLst/>
            <a:gdLst>
              <a:gd name="T0" fmla="*/ 283 w 391"/>
              <a:gd name="T1" fmla="*/ 178 h 463"/>
              <a:gd name="T2" fmla="*/ 283 w 391"/>
              <a:gd name="T3" fmla="*/ 178 h 463"/>
              <a:gd name="T4" fmla="*/ 319 w 391"/>
              <a:gd name="T5" fmla="*/ 18 h 463"/>
              <a:gd name="T6" fmla="*/ 204 w 391"/>
              <a:gd name="T7" fmla="*/ 134 h 463"/>
              <a:gd name="T8" fmla="*/ 98 w 391"/>
              <a:gd name="T9" fmla="*/ 231 h 463"/>
              <a:gd name="T10" fmla="*/ 98 w 391"/>
              <a:gd name="T11" fmla="*/ 400 h 463"/>
              <a:gd name="T12" fmla="*/ 310 w 391"/>
              <a:gd name="T13" fmla="*/ 462 h 463"/>
              <a:gd name="T14" fmla="*/ 390 w 391"/>
              <a:gd name="T15" fmla="*/ 222 h 463"/>
              <a:gd name="T16" fmla="*/ 283 w 391"/>
              <a:gd name="T17" fmla="*/ 178 h 463"/>
              <a:gd name="T18" fmla="*/ 71 w 391"/>
              <a:gd name="T19" fmla="*/ 178 h 463"/>
              <a:gd name="T20" fmla="*/ 71 w 391"/>
              <a:gd name="T21" fmla="*/ 178 h 463"/>
              <a:gd name="T22" fmla="*/ 0 w 391"/>
              <a:gd name="T23" fmla="*/ 257 h 463"/>
              <a:gd name="T24" fmla="*/ 0 w 391"/>
              <a:gd name="T25" fmla="*/ 372 h 463"/>
              <a:gd name="T26" fmla="*/ 71 w 391"/>
              <a:gd name="T27" fmla="*/ 453 h 463"/>
              <a:gd name="T28" fmla="*/ 44 w 391"/>
              <a:gd name="T29" fmla="*/ 400 h 463"/>
              <a:gd name="T30" fmla="*/ 44 w 391"/>
              <a:gd name="T31" fmla="*/ 240 h 463"/>
              <a:gd name="T32" fmla="*/ 71 w 391"/>
              <a:gd name="T33" fmla="*/ 178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1" h="463">
                <a:moveTo>
                  <a:pt x="283" y="178"/>
                </a:moveTo>
                <a:lnTo>
                  <a:pt x="283" y="178"/>
                </a:lnTo>
                <a:cubicBezTo>
                  <a:pt x="283" y="169"/>
                  <a:pt x="373" y="89"/>
                  <a:pt x="319" y="18"/>
                </a:cubicBezTo>
                <a:cubicBezTo>
                  <a:pt x="310" y="0"/>
                  <a:pt x="266" y="98"/>
                  <a:pt x="204" y="134"/>
                </a:cubicBezTo>
                <a:cubicBezTo>
                  <a:pt x="169" y="160"/>
                  <a:pt x="98" y="204"/>
                  <a:pt x="98" y="231"/>
                </a:cubicBezTo>
                <a:cubicBezTo>
                  <a:pt x="98" y="400"/>
                  <a:pt x="98" y="400"/>
                  <a:pt x="98" y="400"/>
                </a:cubicBezTo>
                <a:cubicBezTo>
                  <a:pt x="98" y="435"/>
                  <a:pt x="213" y="462"/>
                  <a:pt x="310" y="462"/>
                </a:cubicBezTo>
                <a:cubicBezTo>
                  <a:pt x="345" y="462"/>
                  <a:pt x="390" y="249"/>
                  <a:pt x="390" y="222"/>
                </a:cubicBezTo>
                <a:cubicBezTo>
                  <a:pt x="390" y="187"/>
                  <a:pt x="292" y="187"/>
                  <a:pt x="283" y="178"/>
                </a:cubicBezTo>
                <a:close/>
                <a:moveTo>
                  <a:pt x="71" y="178"/>
                </a:moveTo>
                <a:lnTo>
                  <a:pt x="71" y="178"/>
                </a:lnTo>
                <a:cubicBezTo>
                  <a:pt x="54" y="178"/>
                  <a:pt x="0" y="187"/>
                  <a:pt x="0" y="257"/>
                </a:cubicBezTo>
                <a:cubicBezTo>
                  <a:pt x="0" y="372"/>
                  <a:pt x="0" y="372"/>
                  <a:pt x="0" y="372"/>
                </a:cubicBezTo>
                <a:cubicBezTo>
                  <a:pt x="0" y="444"/>
                  <a:pt x="54" y="453"/>
                  <a:pt x="71" y="453"/>
                </a:cubicBezTo>
                <a:cubicBezTo>
                  <a:pt x="89" y="453"/>
                  <a:pt x="44" y="435"/>
                  <a:pt x="44" y="400"/>
                </a:cubicBezTo>
                <a:cubicBezTo>
                  <a:pt x="44" y="240"/>
                  <a:pt x="44" y="240"/>
                  <a:pt x="44" y="240"/>
                </a:cubicBezTo>
                <a:cubicBezTo>
                  <a:pt x="44" y="196"/>
                  <a:pt x="89" y="178"/>
                  <a:pt x="71" y="178"/>
                </a:cubicBezTo>
                <a:close/>
              </a:path>
            </a:pathLst>
          </a:custGeom>
          <a:solidFill>
            <a:srgbClr val="FFFFFF"/>
          </a:solidFill>
          <a:ln>
            <a:noFill/>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34670" eaLnBrk="1" fontAlgn="auto" hangingPunct="1">
              <a:spcBef>
                <a:spcPts val="0"/>
              </a:spcBef>
              <a:spcAft>
                <a:spcPts val="0"/>
              </a:spcAft>
            </a:pPr>
            <a:endParaRPr kumimoji="0" lang="en-US" sz="2105">
              <a:solidFill>
                <a:prstClr val="black"/>
              </a:solidFill>
              <a:latin typeface="Calibri"/>
              <a:ea typeface="+mn-ea"/>
            </a:endParaRPr>
          </a:p>
        </p:txBody>
      </p:sp>
      <p:grpSp>
        <p:nvGrpSpPr>
          <p:cNvPr id="123" name="组合 122"/>
          <p:cNvGrpSpPr/>
          <p:nvPr/>
        </p:nvGrpSpPr>
        <p:grpSpPr>
          <a:xfrm>
            <a:off x="887589" y="1291042"/>
            <a:ext cx="10609011" cy="4002260"/>
            <a:chOff x="866602" y="2381633"/>
            <a:chExt cx="10609011" cy="4002260"/>
          </a:xfrm>
        </p:grpSpPr>
        <p:sp>
          <p:nvSpPr>
            <p:cNvPr id="124" name="koppt-矩形"/>
            <p:cNvSpPr/>
            <p:nvPr/>
          </p:nvSpPr>
          <p:spPr>
            <a:xfrm rot="2700000">
              <a:off x="4421445" y="3503686"/>
              <a:ext cx="1840954" cy="1840954"/>
            </a:xfrm>
            <a:prstGeom prst="frame">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60959" tIns="60959" rIns="60959" bIns="60959"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Lantinghei SC Extralight"/>
                <a:ea typeface="Lantinghei SC Extralight"/>
                <a:cs typeface="Lantinghei SC Extralight"/>
                <a:sym typeface="Lantinghei SC Extralight"/>
              </a:endParaRPr>
            </a:p>
          </p:txBody>
        </p:sp>
        <p:sp>
          <p:nvSpPr>
            <p:cNvPr id="125" name="koppt-矩形"/>
            <p:cNvSpPr/>
            <p:nvPr/>
          </p:nvSpPr>
          <p:spPr>
            <a:xfrm rot="2700000">
              <a:off x="5929602" y="3503686"/>
              <a:ext cx="1840954" cy="1840954"/>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60959" tIns="60959" rIns="60959" bIns="60959"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Lantinghei SC Extralight"/>
                <a:ea typeface="Lantinghei SC Extralight"/>
                <a:cs typeface="Lantinghei SC Extralight"/>
                <a:sym typeface="Lantinghei SC Extralight"/>
              </a:endParaRPr>
            </a:p>
          </p:txBody>
        </p:sp>
        <p:sp>
          <p:nvSpPr>
            <p:cNvPr id="126" name="koppt-矩形"/>
            <p:cNvSpPr/>
            <p:nvPr/>
          </p:nvSpPr>
          <p:spPr>
            <a:xfrm>
              <a:off x="5772150" y="2633464"/>
              <a:ext cx="647700" cy="647700"/>
            </a:xfrm>
            <a:prstGeom prst="diamond">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60959" tIns="60959" rIns="60959" bIns="60959"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Lantinghei SC Extralight"/>
                <a:ea typeface="Lantinghei SC Extralight"/>
                <a:cs typeface="Lantinghei SC Extralight"/>
                <a:sym typeface="Lantinghei SC Extralight"/>
              </a:endParaRPr>
            </a:p>
          </p:txBody>
        </p:sp>
        <p:sp>
          <p:nvSpPr>
            <p:cNvPr id="127" name="koppt-矩形"/>
            <p:cNvSpPr/>
            <p:nvPr/>
          </p:nvSpPr>
          <p:spPr>
            <a:xfrm>
              <a:off x="5772150" y="5567162"/>
              <a:ext cx="647700" cy="647700"/>
            </a:xfrm>
            <a:prstGeom prst="diamond">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60959" tIns="60959" rIns="60959" bIns="60959"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Lantinghei SC Extralight"/>
                <a:ea typeface="Lantinghei SC Extralight"/>
                <a:cs typeface="Lantinghei SC Extralight"/>
                <a:sym typeface="Lantinghei SC Extralight"/>
              </a:endParaRPr>
            </a:p>
          </p:txBody>
        </p:sp>
        <p:sp>
          <p:nvSpPr>
            <p:cNvPr id="128" name="koppt-文本框"/>
            <p:cNvSpPr/>
            <p:nvPr/>
          </p:nvSpPr>
          <p:spPr>
            <a:xfrm>
              <a:off x="866602" y="2381633"/>
              <a:ext cx="3165582" cy="396000"/>
            </a:xfrm>
            <a:prstGeom prst="rect">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60959" tIns="60959" rIns="60959" bIns="60959" numCol="1" spcCol="38100" rtlCol="0" anchor="ctr" anchorCtr="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10765" hangingPunct="0"/>
              <a:r>
                <a:rPr lang="zh-CN" altLang="en-US" b="1" dirty="0">
                  <a:solidFill>
                    <a:srgbClr val="FFFFFF"/>
                  </a:solidFill>
                  <a:latin typeface="微软雅黑" panose="020B0503020204020204" pitchFamily="34" charset="-122"/>
                  <a:ea typeface="微软雅黑" panose="020B0503020204020204" pitchFamily="34" charset="-122"/>
                  <a:cs typeface="Lantinghei SC Extralight"/>
                  <a:sym typeface="Lantinghei SC Extralight"/>
                </a:rPr>
                <a:t>批发和零售业还需提供</a:t>
              </a:r>
            </a:p>
          </p:txBody>
        </p:sp>
        <p:sp>
          <p:nvSpPr>
            <p:cNvPr id="129" name="koppt-文本框"/>
            <p:cNvSpPr/>
            <p:nvPr/>
          </p:nvSpPr>
          <p:spPr>
            <a:xfrm>
              <a:off x="873130" y="4987614"/>
              <a:ext cx="3092607" cy="61369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altLang="zh-CN" sz="1200" dirty="0">
                  <a:solidFill>
                    <a:schemeClr val="bg2">
                      <a:lumMod val="10000"/>
                    </a:schemeClr>
                  </a:solidFill>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1200" b="1" dirty="0">
                <a:solidFill>
                  <a:srgbClr val="F66F00"/>
                </a:solidFill>
                <a:latin typeface="微软雅黑" pitchFamily="34" charset="-122"/>
                <a:ea typeface="微软雅黑" pitchFamily="34" charset="-122"/>
              </a:endParaRPr>
            </a:p>
            <a:p>
              <a:pPr lvl="0" algn="just">
                <a:lnSpc>
                  <a:spcPct val="150000"/>
                </a:lnSpc>
              </a:pPr>
              <a:endParaRPr lang="en-US" altLang="zh-CN" sz="1200" b="1" dirty="0">
                <a:solidFill>
                  <a:srgbClr val="F66F00"/>
                </a:solidFill>
                <a:latin typeface="微软雅黑" pitchFamily="34" charset="-122"/>
                <a:ea typeface="微软雅黑" pitchFamily="34" charset="-122"/>
              </a:endParaRPr>
            </a:p>
          </p:txBody>
        </p:sp>
        <p:sp>
          <p:nvSpPr>
            <p:cNvPr id="130" name="koppt-文本框"/>
            <p:cNvSpPr/>
            <p:nvPr/>
          </p:nvSpPr>
          <p:spPr>
            <a:xfrm>
              <a:off x="8323245" y="2405456"/>
              <a:ext cx="3152367" cy="396000"/>
            </a:xfrm>
            <a:prstGeom prst="wedgeRectCallou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60959" tIns="60959" rIns="60959" bIns="60959" numCol="1" spcCol="38100" rtlCol="0" anchor="ctr" anchorCtr="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10765" hangingPunct="0"/>
              <a:r>
                <a:rPr lang="zh-CN" altLang="en-US" b="1" dirty="0">
                  <a:solidFill>
                    <a:srgbClr val="FFFFFF"/>
                  </a:solidFill>
                  <a:latin typeface="微软雅黑" panose="020B0503020204020204" pitchFamily="34" charset="-122"/>
                  <a:ea typeface="微软雅黑" panose="020B0503020204020204" pitchFamily="34" charset="-122"/>
                  <a:cs typeface="Lantinghei SC Extralight"/>
                  <a:sym typeface="Lantinghei SC Extralight"/>
                </a:rPr>
                <a:t>住宿和餐饮业还</a:t>
              </a:r>
              <a:r>
                <a:rPr kumimoji="0" lang="zh-CN" altLang="en-US" b="1" i="0" u="none" strike="noStrike" cap="none" spc="0" normalizeH="0" baseline="0" dirty="0">
                  <a:ln>
                    <a:noFill/>
                  </a:ln>
                  <a:solidFill>
                    <a:srgbClr val="FFFFFF"/>
                  </a:solidFill>
                  <a:effectLst/>
                  <a:uFillTx/>
                  <a:latin typeface="微软雅黑" panose="020B0503020204020204" pitchFamily="34" charset="-122"/>
                  <a:ea typeface="微软雅黑" panose="020B0503020204020204" pitchFamily="34" charset="-122"/>
                  <a:cs typeface="Lantinghei SC Extralight"/>
                  <a:sym typeface="Lantinghei SC Extralight"/>
                </a:rPr>
                <a:t>需提供</a:t>
              </a:r>
              <a:endParaRPr kumimoji="0" lang="en-US" b="1" i="0" u="none" strike="noStrike" cap="none" spc="0" normalizeH="0" baseline="0" dirty="0">
                <a:ln>
                  <a:noFill/>
                </a:ln>
                <a:solidFill>
                  <a:srgbClr val="FFFFFF"/>
                </a:solidFill>
                <a:effectLst/>
                <a:uFillTx/>
                <a:latin typeface="微软雅黑" panose="020B0503020204020204" pitchFamily="34" charset="-122"/>
                <a:ea typeface="微软雅黑" panose="020B0503020204020204" pitchFamily="34" charset="-122"/>
                <a:cs typeface="Lantinghei SC Extralight"/>
                <a:sym typeface="Lantinghei SC Extralight"/>
              </a:endParaRPr>
            </a:p>
          </p:txBody>
        </p:sp>
        <p:sp>
          <p:nvSpPr>
            <p:cNvPr id="131" name="koppt-文本框"/>
            <p:cNvSpPr/>
            <p:nvPr/>
          </p:nvSpPr>
          <p:spPr>
            <a:xfrm>
              <a:off x="8323246" y="2957314"/>
              <a:ext cx="3152367" cy="342657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200"/>
                </a:lnSpc>
              </a:pPr>
              <a:r>
                <a:rPr lang="zh-CN" altLang="en-US" sz="1200" b="1" dirty="0">
                  <a:solidFill>
                    <a:schemeClr val="tx2">
                      <a:lumMod val="50000"/>
                    </a:schemeClr>
                  </a:solidFill>
                  <a:latin typeface="微软雅黑" pitchFamily="34" charset="-122"/>
                  <a:ea typeface="微软雅黑" pitchFamily="34" charset="-122"/>
                </a:rPr>
                <a:t>住宿和餐饮业还需提供：</a:t>
              </a:r>
              <a:endParaRPr lang="en-US" altLang="zh-CN" sz="800" b="1" dirty="0">
                <a:solidFill>
                  <a:schemeClr val="tx2">
                    <a:lumMod val="50000"/>
                  </a:schemeClr>
                </a:solidFill>
                <a:latin typeface="微软雅黑" pitchFamily="34" charset="-122"/>
                <a:ea typeface="微软雅黑" pitchFamily="34" charset="-122"/>
              </a:endParaRPr>
            </a:p>
            <a:p>
              <a:pPr>
                <a:lnSpc>
                  <a:spcPts val="2200"/>
                </a:lnSpc>
              </a:pPr>
              <a:endParaRPr lang="en-US" altLang="zh-CN" sz="800" b="1" dirty="0">
                <a:solidFill>
                  <a:schemeClr val="tx2">
                    <a:lumMod val="50000"/>
                  </a:schemeClr>
                </a:solidFill>
                <a:latin typeface="微软雅黑" pitchFamily="34" charset="-122"/>
                <a:ea typeface="微软雅黑" pitchFamily="34" charset="-122"/>
              </a:endParaRPr>
            </a:p>
            <a:p>
              <a:pPr marL="171450" lvl="0" indent="-171450">
                <a:lnSpc>
                  <a:spcPts val="2200"/>
                </a:lnSpc>
                <a:buFont typeface="Arial" panose="020B0604020202020204" pitchFamily="34" charset="0"/>
                <a:buChar char="•"/>
              </a:pPr>
              <a:r>
                <a:rPr lang="zh-CN" altLang="en-US" sz="1200" b="1" dirty="0">
                  <a:solidFill>
                    <a:schemeClr val="tx2">
                      <a:lumMod val="50000"/>
                    </a:schemeClr>
                  </a:solidFill>
                  <a:latin typeface="微软雅黑" pitchFamily="34" charset="-122"/>
                  <a:ea typeface="微软雅黑" pitchFamily="34" charset="-122"/>
                </a:rPr>
                <a:t>截止申报期</a:t>
              </a:r>
              <a:r>
                <a:rPr lang="zh-CN" altLang="en-US" sz="1200" b="1" dirty="0">
                  <a:solidFill>
                    <a:srgbClr val="F6721F"/>
                  </a:solidFill>
                  <a:latin typeface="微软雅黑" pitchFamily="34" charset="-122"/>
                  <a:ea typeface="微软雅黑" pitchFamily="34" charset="-122"/>
                </a:rPr>
                <a:t>最近</a:t>
              </a:r>
              <a:r>
                <a:rPr lang="en-US" altLang="zh-CN" sz="1200" b="1" dirty="0">
                  <a:solidFill>
                    <a:srgbClr val="F6721F"/>
                  </a:solidFill>
                  <a:latin typeface="微软雅黑" pitchFamily="34" charset="-122"/>
                  <a:ea typeface="微软雅黑" pitchFamily="34" charset="-122"/>
                </a:rPr>
                <a:t>1</a:t>
              </a:r>
              <a:r>
                <a:rPr lang="zh-CN" altLang="en-US" sz="1200" b="1" dirty="0">
                  <a:solidFill>
                    <a:srgbClr val="F6721F"/>
                  </a:solidFill>
                  <a:latin typeface="微软雅黑" pitchFamily="34" charset="-122"/>
                  <a:ea typeface="微软雅黑" pitchFamily="34" charset="-122"/>
                </a:rPr>
                <a:t>个月</a:t>
              </a:r>
              <a:r>
                <a:rPr lang="en-US" altLang="zh-CN" sz="1200" b="1" dirty="0">
                  <a:solidFill>
                    <a:srgbClr val="F6721F"/>
                  </a:solidFill>
                  <a:latin typeface="微软雅黑" pitchFamily="34" charset="-122"/>
                  <a:ea typeface="微软雅黑" pitchFamily="34" charset="-122"/>
                </a:rPr>
                <a:t>《</a:t>
              </a:r>
              <a:r>
                <a:rPr lang="zh-CN" altLang="en-US" sz="1200" b="1" dirty="0">
                  <a:solidFill>
                    <a:srgbClr val="F6721F"/>
                  </a:solidFill>
                  <a:latin typeface="微软雅黑" pitchFamily="34" charset="-122"/>
                  <a:ea typeface="微软雅黑" pitchFamily="34" charset="-122"/>
                </a:rPr>
                <a:t>利润表</a:t>
              </a:r>
              <a:r>
                <a:rPr lang="en-US" altLang="zh-CN" sz="1200" b="1" dirty="0">
                  <a:solidFill>
                    <a:srgbClr val="F6721F"/>
                  </a:solidFill>
                  <a:latin typeface="微软雅黑" pitchFamily="34" charset="-122"/>
                  <a:ea typeface="微软雅黑" pitchFamily="34" charset="-122"/>
                </a:rPr>
                <a:t>》</a:t>
              </a:r>
              <a:r>
                <a:rPr lang="zh-CN" altLang="en-US" sz="1200" b="1" dirty="0">
                  <a:solidFill>
                    <a:srgbClr val="F6721F"/>
                  </a:solidFill>
                  <a:latin typeface="微软雅黑" pitchFamily="34" charset="-122"/>
                  <a:ea typeface="微软雅黑" pitchFamily="34" charset="-122"/>
                </a:rPr>
                <a:t>加盖单位公章，若无月度报表则提供最近</a:t>
              </a:r>
              <a:r>
                <a:rPr lang="en-US" altLang="zh-CN" sz="1200" b="1" dirty="0">
                  <a:solidFill>
                    <a:srgbClr val="F6721F"/>
                  </a:solidFill>
                  <a:latin typeface="微软雅黑" pitchFamily="34" charset="-122"/>
                  <a:ea typeface="微软雅黑" pitchFamily="34" charset="-122"/>
                </a:rPr>
                <a:t>1</a:t>
              </a:r>
              <a:r>
                <a:rPr lang="zh-CN" altLang="en-US" sz="1200" b="1" dirty="0">
                  <a:solidFill>
                    <a:srgbClr val="F6721F"/>
                  </a:solidFill>
                  <a:latin typeface="微软雅黑" pitchFamily="34" charset="-122"/>
                  <a:ea typeface="微软雅黑" pitchFamily="34" charset="-122"/>
                </a:rPr>
                <a:t>个季度报表。</a:t>
              </a:r>
              <a:endParaRPr lang="en-US" altLang="zh-CN" sz="1200" b="1" dirty="0">
                <a:solidFill>
                  <a:srgbClr val="F6721F"/>
                </a:solidFill>
                <a:latin typeface="微软雅黑" pitchFamily="34" charset="-122"/>
                <a:ea typeface="微软雅黑" pitchFamily="34" charset="-122"/>
              </a:endParaRPr>
            </a:p>
            <a:p>
              <a:pPr marL="171450" lvl="0" indent="-171450">
                <a:lnSpc>
                  <a:spcPts val="2200"/>
                </a:lnSpc>
                <a:buFont typeface="Arial" panose="020B0604020202020204" pitchFamily="34" charset="0"/>
                <a:buChar char="•"/>
              </a:pPr>
              <a:endParaRPr lang="en-US" altLang="zh-CN" sz="1200" b="1" dirty="0">
                <a:solidFill>
                  <a:schemeClr val="tx2">
                    <a:lumMod val="50000"/>
                  </a:schemeClr>
                </a:solidFill>
                <a:latin typeface="微软雅黑" pitchFamily="34" charset="-122"/>
                <a:ea typeface="微软雅黑" pitchFamily="34" charset="-122"/>
              </a:endParaRPr>
            </a:p>
            <a:p>
              <a:pPr marL="171450" lvl="0" indent="-171450">
                <a:lnSpc>
                  <a:spcPts val="2000"/>
                </a:lnSpc>
                <a:spcBef>
                  <a:spcPts val="200"/>
                </a:spcBef>
                <a:buFont typeface="Arial" panose="020B0604020202020204" pitchFamily="34" charset="0"/>
                <a:buChar char="•"/>
              </a:pPr>
              <a:r>
                <a:rPr lang="zh-CN" altLang="en-US" sz="1200" b="1" dirty="0">
                  <a:solidFill>
                    <a:schemeClr val="tx2">
                      <a:lumMod val="50000"/>
                    </a:schemeClr>
                  </a:solidFill>
                  <a:latin typeface="微软雅黑" pitchFamily="34" charset="-122"/>
                  <a:ea typeface="微软雅黑" pitchFamily="34" charset="-122"/>
                </a:rPr>
                <a:t>打印截至申报期最近</a:t>
              </a:r>
              <a:r>
                <a:rPr lang="en-US" altLang="zh-CN" sz="1200" b="1" dirty="0">
                  <a:solidFill>
                    <a:schemeClr val="tx2">
                      <a:lumMod val="50000"/>
                    </a:schemeClr>
                  </a:solidFill>
                  <a:latin typeface="微软雅黑" pitchFamily="34" charset="-122"/>
                  <a:ea typeface="微软雅黑" pitchFamily="34" charset="-122"/>
                </a:rPr>
                <a:t>1</a:t>
              </a:r>
              <a:r>
                <a:rPr lang="zh-CN" altLang="en-US" sz="1200" b="1" dirty="0">
                  <a:solidFill>
                    <a:schemeClr val="tx2">
                      <a:lumMod val="50000"/>
                    </a:schemeClr>
                  </a:solidFill>
                  <a:latin typeface="微软雅黑" pitchFamily="34" charset="-122"/>
                  <a:ea typeface="微软雅黑" pitchFamily="34" charset="-122"/>
                </a:rPr>
                <a:t>个月的</a:t>
              </a:r>
              <a:r>
                <a:rPr lang="en-US" altLang="zh-CN" sz="1200" b="1" dirty="0">
                  <a:solidFill>
                    <a:schemeClr val="tx2">
                      <a:lumMod val="50000"/>
                    </a:schemeClr>
                  </a:solidFill>
                  <a:latin typeface="微软雅黑" pitchFamily="34" charset="-122"/>
                  <a:ea typeface="微软雅黑" pitchFamily="34" charset="-122"/>
                </a:rPr>
                <a:t>《</a:t>
              </a:r>
              <a:r>
                <a:rPr lang="zh-CN" altLang="en-US" sz="1200" b="1" dirty="0">
                  <a:solidFill>
                    <a:schemeClr val="tx2">
                      <a:lumMod val="50000"/>
                    </a:schemeClr>
                  </a:solidFill>
                  <a:latin typeface="微软雅黑" pitchFamily="34" charset="-122"/>
                  <a:ea typeface="微软雅黑" pitchFamily="34" charset="-122"/>
                </a:rPr>
                <a:t>增值税纳税申报表</a:t>
              </a:r>
              <a:r>
                <a:rPr lang="en-US" altLang="zh-CN" sz="1200" b="1" dirty="0">
                  <a:solidFill>
                    <a:schemeClr val="tx2">
                      <a:lumMod val="50000"/>
                    </a:schemeClr>
                  </a:solidFill>
                  <a:latin typeface="微软雅黑" pitchFamily="34" charset="-122"/>
                  <a:ea typeface="微软雅黑" pitchFamily="34" charset="-122"/>
                </a:rPr>
                <a:t>》</a:t>
              </a:r>
              <a:r>
                <a:rPr lang="zh-CN" altLang="en-US" sz="1200" b="1" dirty="0">
                  <a:solidFill>
                    <a:srgbClr val="F6721F"/>
                  </a:solidFill>
                  <a:latin typeface="微软雅黑" pitchFamily="34" charset="-122"/>
                  <a:ea typeface="微软雅黑" pitchFamily="34" charset="-122"/>
                </a:rPr>
                <a:t>加盖税务部门</a:t>
              </a:r>
              <a:r>
                <a:rPr lang="zh-CN" altLang="en-US" sz="1200" b="1" dirty="0">
                  <a:solidFill>
                    <a:schemeClr val="tx2">
                      <a:lumMod val="50000"/>
                    </a:schemeClr>
                  </a:solidFill>
                  <a:latin typeface="微软雅黑" pitchFamily="34" charset="-122"/>
                  <a:ea typeface="微软雅黑" pitchFamily="34" charset="-122"/>
                </a:rPr>
                <a:t>和</a:t>
              </a:r>
              <a:r>
                <a:rPr lang="zh-CN" altLang="en-US" sz="1200" b="1" dirty="0">
                  <a:solidFill>
                    <a:srgbClr val="F6721F"/>
                  </a:solidFill>
                  <a:latin typeface="微软雅黑" pitchFamily="34" charset="-122"/>
                  <a:ea typeface="微软雅黑" pitchFamily="34" charset="-122"/>
                </a:rPr>
                <a:t>单位公章</a:t>
              </a:r>
              <a:r>
                <a:rPr lang="zh-CN" altLang="en-US" sz="1200" b="1" dirty="0">
                  <a:solidFill>
                    <a:schemeClr val="tx2">
                      <a:lumMod val="50000"/>
                    </a:schemeClr>
                  </a:solidFill>
                  <a:latin typeface="微软雅黑" pitchFamily="34" charset="-122"/>
                  <a:ea typeface="微软雅黑" pitchFamily="34" charset="-122"/>
                </a:rPr>
                <a:t>。</a:t>
              </a:r>
              <a:endParaRPr lang="en-US" altLang="zh-CN" sz="1200" b="1" dirty="0">
                <a:solidFill>
                  <a:schemeClr val="tx2">
                    <a:lumMod val="50000"/>
                  </a:schemeClr>
                </a:solidFill>
                <a:latin typeface="微软雅黑" pitchFamily="34" charset="-122"/>
                <a:ea typeface="微软雅黑" pitchFamily="34" charset="-122"/>
              </a:endParaRPr>
            </a:p>
            <a:p>
              <a:pPr marL="171450" indent="-171450">
                <a:lnSpc>
                  <a:spcPts val="2000"/>
                </a:lnSpc>
                <a:spcBef>
                  <a:spcPts val="200"/>
                </a:spcBef>
                <a:buFont typeface="Arial" panose="020B0604020202020204" pitchFamily="34" charset="0"/>
                <a:buChar char="•"/>
              </a:pPr>
              <a:r>
                <a:rPr lang="zh-CN" altLang="en-US" sz="1200" b="1" dirty="0">
                  <a:solidFill>
                    <a:schemeClr val="tx2">
                      <a:lumMod val="50000"/>
                    </a:schemeClr>
                  </a:solidFill>
                  <a:latin typeface="微软雅黑" pitchFamily="34" charset="-122"/>
                  <a:ea typeface="微软雅黑" pitchFamily="34" charset="-122"/>
                </a:rPr>
                <a:t>或税务网上申报系统查询</a:t>
              </a:r>
              <a:r>
                <a:rPr lang="zh-CN" altLang="en-US" sz="1200" b="1" dirty="0">
                  <a:solidFill>
                    <a:srgbClr val="F6721F"/>
                  </a:solidFill>
                  <a:latin typeface="微软雅黑" pitchFamily="34" charset="-122"/>
                  <a:ea typeface="微软雅黑" pitchFamily="34" charset="-122"/>
                </a:rPr>
                <a:t>的整屏截图（带查询页面的完整表）并加盖单位公章</a:t>
              </a:r>
            </a:p>
            <a:p>
              <a:pPr lvl="0">
                <a:lnSpc>
                  <a:spcPts val="2000"/>
                </a:lnSpc>
                <a:spcBef>
                  <a:spcPts val="200"/>
                </a:spcBef>
              </a:pPr>
              <a:endParaRPr lang="zh-CN" altLang="en-US" sz="1400" b="1" dirty="0">
                <a:solidFill>
                  <a:schemeClr val="tx2">
                    <a:lumMod val="50000"/>
                  </a:schemeClr>
                </a:solidFill>
                <a:latin typeface="微软雅黑" pitchFamily="34" charset="-122"/>
                <a:ea typeface="微软雅黑" pitchFamily="34" charset="-122"/>
              </a:endParaRPr>
            </a:p>
            <a:p>
              <a:pPr lvl="0">
                <a:lnSpc>
                  <a:spcPts val="2200"/>
                </a:lnSpc>
              </a:pPr>
              <a:endParaRPr lang="zh-CN" altLang="en-US" sz="1200" dirty="0">
                <a:solidFill>
                  <a:schemeClr val="tx2">
                    <a:lumMod val="50000"/>
                  </a:schemeClr>
                </a:solidFill>
                <a:latin typeface="微软雅黑" pitchFamily="34" charset="-122"/>
                <a:ea typeface="微软雅黑" pitchFamily="34" charset="-122"/>
              </a:endParaRPr>
            </a:p>
          </p:txBody>
        </p:sp>
        <p:sp>
          <p:nvSpPr>
            <p:cNvPr id="132" name="01"/>
            <p:cNvSpPr/>
            <p:nvPr/>
          </p:nvSpPr>
          <p:spPr>
            <a:xfrm>
              <a:off x="5031853" y="3627509"/>
              <a:ext cx="640653" cy="163121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solidFill>
                    <a:schemeClr val="accent1"/>
                  </a:solidFill>
                  <a:latin typeface="微软雅黑" panose="020B0503020204020204" pitchFamily="34" charset="-122"/>
                  <a:ea typeface="微软雅黑" panose="020B0503020204020204" pitchFamily="34" charset="-122"/>
                </a:rPr>
                <a:t>批发零售业</a:t>
              </a:r>
              <a:endParaRPr lang="en-US" altLang="zh-CN" sz="2000" b="1" dirty="0">
                <a:solidFill>
                  <a:schemeClr val="accent1"/>
                </a:solidFill>
                <a:latin typeface="微软雅黑" panose="020B0503020204020204" pitchFamily="34" charset="-122"/>
                <a:ea typeface="微软雅黑" panose="020B0503020204020204" pitchFamily="34" charset="-122"/>
              </a:endParaRPr>
            </a:p>
          </p:txBody>
        </p:sp>
        <p:sp>
          <p:nvSpPr>
            <p:cNvPr id="133" name="02"/>
            <p:cNvSpPr/>
            <p:nvPr/>
          </p:nvSpPr>
          <p:spPr>
            <a:xfrm>
              <a:off x="6615460" y="3615090"/>
              <a:ext cx="640653" cy="163121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solidFill>
                    <a:schemeClr val="accent2"/>
                  </a:solidFill>
                  <a:latin typeface="微软雅黑" panose="020B0503020204020204" pitchFamily="34" charset="-122"/>
                  <a:ea typeface="微软雅黑" panose="020B0503020204020204" pitchFamily="34" charset="-122"/>
                </a:rPr>
                <a:t>住宿餐饮业</a:t>
              </a:r>
              <a:endParaRPr lang="en-US" altLang="zh-CN" sz="2000" b="1" dirty="0">
                <a:solidFill>
                  <a:schemeClr val="accent2"/>
                </a:solidFill>
                <a:latin typeface="微软雅黑" panose="020B0503020204020204" pitchFamily="34" charset="-122"/>
                <a:ea typeface="微软雅黑" panose="020B0503020204020204" pitchFamily="34" charset="-122"/>
              </a:endParaRPr>
            </a:p>
          </p:txBody>
        </p:sp>
      </p:grpSp>
      <p:sp>
        <p:nvSpPr>
          <p:cNvPr id="31" name="Freeform 31"/>
          <p:cNvSpPr/>
          <p:nvPr/>
        </p:nvSpPr>
        <p:spPr>
          <a:xfrm rot="10800000">
            <a:off x="887588" y="5445224"/>
            <a:ext cx="3165582" cy="890842"/>
          </a:xfrm>
          <a:prstGeom prst="wedgeRectCallout">
            <a:avLst/>
          </a:prstGeom>
          <a:solidFill>
            <a:srgbClr val="2980B9"/>
          </a:solidFill>
          <a:ln>
            <a:noFill/>
          </a:ln>
          <a:effectLst/>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0091" tIns="150091" rIns="150091" bIns="150091" numCol="1" spcCol="1270" anchor="t" anchorCtr="0">
            <a:noAutofit/>
          </a:bodyPr>
          <a:lstStyle>
            <a:defPPr>
              <a:defRPr lang="zh-CN"/>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defTabSz="1751174">
              <a:lnSpc>
                <a:spcPct val="90000"/>
              </a:lnSpc>
              <a:spcBef>
                <a:spcPct val="0"/>
              </a:spcBef>
              <a:spcAft>
                <a:spcPct val="35000"/>
              </a:spcAft>
            </a:pPr>
            <a:endParaRPr lang="en-US" sz="4000">
              <a:solidFill>
                <a:prstClr val="black">
                  <a:hueOff val="0"/>
                  <a:satOff val="0"/>
                  <a:lumOff val="0"/>
                  <a:alphaOff val="0"/>
                </a:prstClr>
              </a:solidFill>
              <a:latin typeface="Calibri" panose="020F0502020204030204"/>
            </a:endParaRPr>
          </a:p>
        </p:txBody>
      </p:sp>
      <p:pic>
        <p:nvPicPr>
          <p:cNvPr id="26" name="图片 25"/>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8362" y="0"/>
            <a:ext cx="1025261" cy="1025261"/>
          </a:xfrm>
          <a:prstGeom prst="rect">
            <a:avLst/>
          </a:prstGeom>
        </p:spPr>
      </p:pic>
      <p:sp>
        <p:nvSpPr>
          <p:cNvPr id="28" name="koppt-圆形"/>
          <p:cNvSpPr/>
          <p:nvPr/>
        </p:nvSpPr>
        <p:spPr>
          <a:xfrm>
            <a:off x="1200413" y="212446"/>
            <a:ext cx="720079" cy="7111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koppt-矩形"/>
          <p:cNvSpPr/>
          <p:nvPr/>
        </p:nvSpPr>
        <p:spPr>
          <a:xfrm>
            <a:off x="1200412" y="261437"/>
            <a:ext cx="7704856" cy="66214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3" name="图片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7200" y="284760"/>
            <a:ext cx="566503" cy="566503"/>
          </a:xfrm>
          <a:prstGeom prst="rect">
            <a:avLst/>
          </a:prstGeom>
        </p:spPr>
      </p:pic>
      <p:sp>
        <p:nvSpPr>
          <p:cNvPr id="34" name="矩形 33"/>
          <p:cNvSpPr/>
          <p:nvPr/>
        </p:nvSpPr>
        <p:spPr>
          <a:xfrm>
            <a:off x="2225857" y="392504"/>
            <a:ext cx="5301451" cy="400110"/>
          </a:xfrm>
          <a:prstGeom prst="rect">
            <a:avLst/>
          </a:prstGeom>
        </p:spPr>
        <p:txBody>
          <a:bodyPr wrap="none">
            <a:spAutoFit/>
          </a:bodyPr>
          <a:lstStyle/>
          <a:p>
            <a:r>
              <a:rPr lang="zh-CN" altLang="en-US" sz="2000" b="1" dirty="0">
                <a:solidFill>
                  <a:schemeClr val="bg2">
                    <a:lumMod val="10000"/>
                  </a:schemeClr>
                </a:solidFill>
                <a:latin typeface="微软雅黑" panose="020B0503020204020204" pitchFamily="34" charset="-122"/>
                <a:ea typeface="微软雅黑" panose="020B0503020204020204" pitchFamily="34" charset="-122"/>
              </a:rPr>
              <a:t>二、</a:t>
            </a:r>
            <a:r>
              <a:rPr lang="en-US" altLang="zh-CN" sz="2000" b="1" dirty="0" smtClean="0">
                <a:solidFill>
                  <a:schemeClr val="bg2">
                    <a:lumMod val="10000"/>
                  </a:schemeClr>
                </a:solidFill>
                <a:latin typeface="微软雅黑" panose="020B0503020204020204" pitchFamily="34" charset="-122"/>
                <a:ea typeface="微软雅黑" panose="020B0503020204020204" pitchFamily="34" charset="-122"/>
              </a:rPr>
              <a:t>2021</a:t>
            </a:r>
            <a:r>
              <a:rPr lang="zh-CN" altLang="en-US" sz="2000" b="1" dirty="0" smtClean="0">
                <a:solidFill>
                  <a:schemeClr val="bg2">
                    <a:lumMod val="10000"/>
                  </a:schemeClr>
                </a:solidFill>
                <a:latin typeface="微软雅黑" panose="020B0503020204020204" pitchFamily="34" charset="-122"/>
                <a:ea typeface="微软雅黑" panose="020B0503020204020204" pitchFamily="34" charset="-122"/>
              </a:rPr>
              <a:t>年度</a:t>
            </a:r>
            <a:r>
              <a:rPr lang="zh-CN" altLang="en-US" sz="2000" b="1" dirty="0">
                <a:solidFill>
                  <a:schemeClr val="bg2">
                    <a:lumMod val="10000"/>
                  </a:schemeClr>
                </a:solidFill>
                <a:latin typeface="微软雅黑" panose="020B0503020204020204" pitchFamily="34" charset="-122"/>
                <a:ea typeface="微软雅黑" panose="020B0503020204020204" pitchFamily="34" charset="-122"/>
              </a:rPr>
              <a:t>及</a:t>
            </a:r>
            <a:r>
              <a:rPr lang="en-US" altLang="zh-CN" sz="2000" b="1" dirty="0" smtClean="0">
                <a:solidFill>
                  <a:schemeClr val="bg2">
                    <a:lumMod val="10000"/>
                  </a:schemeClr>
                </a:solidFill>
                <a:latin typeface="微软雅黑" panose="020B0503020204020204" pitchFamily="34" charset="-122"/>
                <a:ea typeface="微软雅黑" panose="020B0503020204020204" pitchFamily="34" charset="-122"/>
              </a:rPr>
              <a:t>2022</a:t>
            </a:r>
            <a:r>
              <a:rPr lang="zh-CN" altLang="en-US" sz="2000" b="1" dirty="0" smtClean="0">
                <a:solidFill>
                  <a:schemeClr val="bg2">
                    <a:lumMod val="10000"/>
                  </a:schemeClr>
                </a:solidFill>
                <a:latin typeface="微软雅黑" panose="020B0503020204020204" pitchFamily="34" charset="-122"/>
                <a:ea typeface="微软雅黑" panose="020B0503020204020204" pitchFamily="34" charset="-122"/>
              </a:rPr>
              <a:t>年</a:t>
            </a:r>
            <a:r>
              <a:rPr lang="zh-CN" altLang="en-US" sz="2000" b="1" dirty="0">
                <a:solidFill>
                  <a:schemeClr val="bg2">
                    <a:lumMod val="10000"/>
                  </a:schemeClr>
                </a:solidFill>
                <a:latin typeface="微软雅黑" panose="020B0503020204020204" pitchFamily="34" charset="-122"/>
                <a:ea typeface="微软雅黑" panose="020B0503020204020204" pitchFamily="34" charset="-122"/>
              </a:rPr>
              <a:t>月度申报材料及要求</a:t>
            </a:r>
          </a:p>
        </p:txBody>
      </p:sp>
      <p:sp>
        <p:nvSpPr>
          <p:cNvPr id="35" name="koppt-文本框"/>
          <p:cNvSpPr/>
          <p:nvPr/>
        </p:nvSpPr>
        <p:spPr>
          <a:xfrm>
            <a:off x="914274" y="1628800"/>
            <a:ext cx="3138896" cy="488851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800"/>
              </a:lnSpc>
            </a:pPr>
            <a:r>
              <a:rPr lang="zh-CN" altLang="en-US" sz="1200" b="1" dirty="0">
                <a:solidFill>
                  <a:schemeClr val="tx2">
                    <a:lumMod val="50000"/>
                  </a:schemeClr>
                </a:solidFill>
                <a:latin typeface="微软雅黑" pitchFamily="34" charset="-122"/>
                <a:ea typeface="微软雅黑" pitchFamily="34" charset="-122"/>
              </a:rPr>
              <a:t>批发和零售业还需提供：</a:t>
            </a:r>
            <a:endParaRPr lang="en-US" altLang="zh-CN" sz="1200" b="1" dirty="0">
              <a:solidFill>
                <a:schemeClr val="tx2">
                  <a:lumMod val="50000"/>
                </a:schemeClr>
              </a:solidFill>
              <a:latin typeface="微软雅黑" pitchFamily="34" charset="-122"/>
              <a:ea typeface="微软雅黑" pitchFamily="34" charset="-122"/>
            </a:endParaRPr>
          </a:p>
          <a:p>
            <a:pPr marL="171450" lvl="0" indent="-171450">
              <a:lnSpc>
                <a:spcPts val="2200"/>
              </a:lnSpc>
              <a:buFont typeface="Arial" panose="020B0604020202020204" pitchFamily="34" charset="0"/>
              <a:buChar char="•"/>
            </a:pPr>
            <a:r>
              <a:rPr lang="zh-CN" altLang="en-US" sz="1200" b="1" dirty="0">
                <a:solidFill>
                  <a:schemeClr val="tx2">
                    <a:lumMod val="50000"/>
                  </a:schemeClr>
                </a:solidFill>
                <a:latin typeface="微软雅黑" pitchFamily="34" charset="-122"/>
                <a:ea typeface="微软雅黑" pitchFamily="34" charset="-122"/>
              </a:rPr>
              <a:t>截至申报期</a:t>
            </a:r>
            <a:r>
              <a:rPr lang="zh-CN" altLang="en-US" sz="1200" b="1" dirty="0">
                <a:solidFill>
                  <a:srgbClr val="F6721F"/>
                </a:solidFill>
                <a:latin typeface="微软雅黑" pitchFamily="34" charset="-122"/>
                <a:ea typeface="微软雅黑" pitchFamily="34" charset="-122"/>
              </a:rPr>
              <a:t>最近</a:t>
            </a:r>
            <a:r>
              <a:rPr lang="en-US" altLang="zh-CN" sz="1200" b="1" dirty="0">
                <a:solidFill>
                  <a:srgbClr val="F6721F"/>
                </a:solidFill>
                <a:latin typeface="微软雅黑" pitchFamily="34" charset="-122"/>
                <a:ea typeface="微软雅黑" pitchFamily="34" charset="-122"/>
              </a:rPr>
              <a:t>1</a:t>
            </a:r>
            <a:r>
              <a:rPr lang="zh-CN" altLang="en-US" sz="1200" b="1" dirty="0">
                <a:solidFill>
                  <a:srgbClr val="F6721F"/>
                </a:solidFill>
                <a:latin typeface="微软雅黑" pitchFamily="34" charset="-122"/>
                <a:ea typeface="微软雅黑" pitchFamily="34" charset="-122"/>
              </a:rPr>
              <a:t>个月</a:t>
            </a:r>
            <a:r>
              <a:rPr lang="en-US" altLang="zh-CN" sz="1200" b="1" dirty="0">
                <a:solidFill>
                  <a:srgbClr val="F6721F"/>
                </a:solidFill>
                <a:latin typeface="微软雅黑" pitchFamily="34" charset="-122"/>
                <a:ea typeface="微软雅黑" pitchFamily="34" charset="-122"/>
              </a:rPr>
              <a:t>《</a:t>
            </a:r>
            <a:r>
              <a:rPr lang="zh-CN" altLang="en-US" sz="1200" b="1" dirty="0">
                <a:solidFill>
                  <a:srgbClr val="F6721F"/>
                </a:solidFill>
                <a:latin typeface="微软雅黑" pitchFamily="34" charset="-122"/>
                <a:ea typeface="微软雅黑" pitchFamily="34" charset="-122"/>
              </a:rPr>
              <a:t>利润表</a:t>
            </a:r>
            <a:r>
              <a:rPr lang="en-US" altLang="zh-CN" sz="1200" b="1" dirty="0">
                <a:solidFill>
                  <a:srgbClr val="F6721F"/>
                </a:solidFill>
                <a:latin typeface="微软雅黑" pitchFamily="34" charset="-122"/>
                <a:ea typeface="微软雅黑" pitchFamily="34" charset="-122"/>
              </a:rPr>
              <a:t>》</a:t>
            </a:r>
            <a:r>
              <a:rPr lang="zh-CN" altLang="en-US" sz="1200" b="1" dirty="0">
                <a:solidFill>
                  <a:srgbClr val="F6721F"/>
                </a:solidFill>
                <a:latin typeface="微软雅黑" pitchFamily="34" charset="-122"/>
                <a:ea typeface="微软雅黑" pitchFamily="34" charset="-122"/>
              </a:rPr>
              <a:t>加盖单位公章，</a:t>
            </a:r>
            <a:r>
              <a:rPr lang="zh-CN" altLang="en-US" sz="1200" b="1" dirty="0">
                <a:solidFill>
                  <a:schemeClr val="tx2">
                    <a:lumMod val="50000"/>
                  </a:schemeClr>
                </a:solidFill>
                <a:latin typeface="微软雅黑" pitchFamily="34" charset="-122"/>
                <a:ea typeface="微软雅黑" pitchFamily="34" charset="-122"/>
              </a:rPr>
              <a:t>若无月度报表则提供最近</a:t>
            </a:r>
            <a:r>
              <a:rPr lang="en-US" altLang="zh-CN" sz="1200" b="1" dirty="0">
                <a:solidFill>
                  <a:schemeClr val="tx2">
                    <a:lumMod val="50000"/>
                  </a:schemeClr>
                </a:solidFill>
                <a:latin typeface="微软雅黑" pitchFamily="34" charset="-122"/>
                <a:ea typeface="微软雅黑" pitchFamily="34" charset="-122"/>
              </a:rPr>
              <a:t>1</a:t>
            </a:r>
            <a:r>
              <a:rPr lang="zh-CN" altLang="en-US" sz="1200" b="1" dirty="0">
                <a:solidFill>
                  <a:schemeClr val="tx2">
                    <a:lumMod val="50000"/>
                  </a:schemeClr>
                </a:solidFill>
                <a:latin typeface="微软雅黑" pitchFamily="34" charset="-122"/>
                <a:ea typeface="微软雅黑" pitchFamily="34" charset="-122"/>
              </a:rPr>
              <a:t>个季度报表。</a:t>
            </a:r>
          </a:p>
          <a:p>
            <a:pPr lvl="0">
              <a:lnSpc>
                <a:spcPts val="2200"/>
              </a:lnSpc>
            </a:pPr>
            <a:endParaRPr lang="en-US" altLang="zh-CN" sz="1200" b="1" dirty="0">
              <a:solidFill>
                <a:schemeClr val="tx2">
                  <a:lumMod val="50000"/>
                </a:schemeClr>
              </a:solidFill>
              <a:latin typeface="微软雅黑" pitchFamily="34" charset="-122"/>
              <a:ea typeface="微软雅黑" pitchFamily="34" charset="-122"/>
            </a:endParaRPr>
          </a:p>
          <a:p>
            <a:pPr marL="171450" lvl="0" indent="-171450">
              <a:lnSpc>
                <a:spcPts val="2000"/>
              </a:lnSpc>
              <a:spcBef>
                <a:spcPts val="200"/>
              </a:spcBef>
              <a:buFont typeface="Arial" panose="020B0604020202020204" pitchFamily="34" charset="0"/>
              <a:buChar char="•"/>
            </a:pPr>
            <a:r>
              <a:rPr lang="zh-CN" altLang="en-US" sz="1200" b="1" dirty="0">
                <a:solidFill>
                  <a:schemeClr val="tx2">
                    <a:lumMod val="50000"/>
                  </a:schemeClr>
                </a:solidFill>
                <a:latin typeface="微软雅黑" pitchFamily="34" charset="-122"/>
                <a:ea typeface="微软雅黑" pitchFamily="34" charset="-122"/>
              </a:rPr>
              <a:t>打印截至申报期最近</a:t>
            </a:r>
            <a:r>
              <a:rPr lang="en-US" altLang="zh-CN" sz="1200" b="1" dirty="0">
                <a:solidFill>
                  <a:schemeClr val="tx2">
                    <a:lumMod val="50000"/>
                  </a:schemeClr>
                </a:solidFill>
                <a:latin typeface="微软雅黑" pitchFamily="34" charset="-122"/>
                <a:ea typeface="微软雅黑" pitchFamily="34" charset="-122"/>
              </a:rPr>
              <a:t>1</a:t>
            </a:r>
            <a:r>
              <a:rPr lang="zh-CN" altLang="en-US" sz="1200" b="1" dirty="0">
                <a:solidFill>
                  <a:schemeClr val="tx2">
                    <a:lumMod val="50000"/>
                  </a:schemeClr>
                </a:solidFill>
                <a:latin typeface="微软雅黑" pitchFamily="34" charset="-122"/>
                <a:ea typeface="微软雅黑" pitchFamily="34" charset="-122"/>
              </a:rPr>
              <a:t>个月的</a:t>
            </a:r>
            <a:r>
              <a:rPr lang="en-US" altLang="zh-CN" sz="1200" b="1" dirty="0">
                <a:solidFill>
                  <a:schemeClr val="tx2">
                    <a:lumMod val="50000"/>
                  </a:schemeClr>
                </a:solidFill>
                <a:latin typeface="微软雅黑" pitchFamily="34" charset="-122"/>
                <a:ea typeface="微软雅黑" pitchFamily="34" charset="-122"/>
              </a:rPr>
              <a:t>《</a:t>
            </a:r>
            <a:r>
              <a:rPr lang="zh-CN" altLang="en-US" sz="1200" b="1" dirty="0">
                <a:solidFill>
                  <a:schemeClr val="tx2">
                    <a:lumMod val="50000"/>
                  </a:schemeClr>
                </a:solidFill>
                <a:latin typeface="微软雅黑" pitchFamily="34" charset="-122"/>
                <a:ea typeface="微软雅黑" pitchFamily="34" charset="-122"/>
              </a:rPr>
              <a:t>增值税纳税申报表</a:t>
            </a:r>
            <a:r>
              <a:rPr lang="en-US" altLang="zh-CN" sz="1200" b="1" dirty="0">
                <a:solidFill>
                  <a:schemeClr val="tx2">
                    <a:lumMod val="50000"/>
                  </a:schemeClr>
                </a:solidFill>
                <a:latin typeface="微软雅黑" pitchFamily="34" charset="-122"/>
                <a:ea typeface="微软雅黑" pitchFamily="34" charset="-122"/>
              </a:rPr>
              <a:t>》</a:t>
            </a:r>
            <a:r>
              <a:rPr lang="zh-CN" altLang="en-US" sz="1200" b="1" dirty="0">
                <a:solidFill>
                  <a:srgbClr val="F6721F"/>
                </a:solidFill>
                <a:latin typeface="微软雅黑" pitchFamily="34" charset="-122"/>
                <a:ea typeface="微软雅黑" pitchFamily="34" charset="-122"/>
              </a:rPr>
              <a:t>加盖税务部门</a:t>
            </a:r>
            <a:r>
              <a:rPr lang="zh-CN" altLang="en-US" sz="1200" b="1" dirty="0">
                <a:solidFill>
                  <a:schemeClr val="tx2">
                    <a:lumMod val="50000"/>
                  </a:schemeClr>
                </a:solidFill>
                <a:latin typeface="微软雅黑" pitchFamily="34" charset="-122"/>
                <a:ea typeface="微软雅黑" pitchFamily="34" charset="-122"/>
              </a:rPr>
              <a:t>和</a:t>
            </a:r>
            <a:r>
              <a:rPr lang="zh-CN" altLang="en-US" sz="1200" b="1" dirty="0">
                <a:solidFill>
                  <a:srgbClr val="F6721F"/>
                </a:solidFill>
                <a:latin typeface="微软雅黑" pitchFamily="34" charset="-122"/>
                <a:ea typeface="微软雅黑" pitchFamily="34" charset="-122"/>
              </a:rPr>
              <a:t>单位公章</a:t>
            </a:r>
            <a:r>
              <a:rPr lang="zh-CN" altLang="en-US" sz="1200" b="1" dirty="0">
                <a:solidFill>
                  <a:schemeClr val="tx2">
                    <a:lumMod val="50000"/>
                  </a:schemeClr>
                </a:solidFill>
                <a:latin typeface="微软雅黑" pitchFamily="34" charset="-122"/>
                <a:ea typeface="微软雅黑" pitchFamily="34" charset="-122"/>
              </a:rPr>
              <a:t>。</a:t>
            </a:r>
            <a:endParaRPr lang="en-US" altLang="zh-CN" sz="1200" b="1" dirty="0">
              <a:solidFill>
                <a:schemeClr val="tx2">
                  <a:lumMod val="50000"/>
                </a:schemeClr>
              </a:solidFill>
              <a:latin typeface="微软雅黑" pitchFamily="34" charset="-122"/>
              <a:ea typeface="微软雅黑" pitchFamily="34" charset="-122"/>
            </a:endParaRPr>
          </a:p>
          <a:p>
            <a:pPr marL="171450" indent="-171450">
              <a:lnSpc>
                <a:spcPts val="2000"/>
              </a:lnSpc>
              <a:spcBef>
                <a:spcPts val="200"/>
              </a:spcBef>
              <a:buFont typeface="Arial" panose="020B0604020202020204" pitchFamily="34" charset="0"/>
              <a:buChar char="•"/>
            </a:pPr>
            <a:r>
              <a:rPr lang="zh-CN" altLang="en-US" sz="1200" b="1" dirty="0">
                <a:solidFill>
                  <a:schemeClr val="tx2">
                    <a:lumMod val="50000"/>
                  </a:schemeClr>
                </a:solidFill>
                <a:latin typeface="微软雅黑" pitchFamily="34" charset="-122"/>
                <a:ea typeface="微软雅黑" pitchFamily="34" charset="-122"/>
              </a:rPr>
              <a:t>或税务网上申报系统查询</a:t>
            </a:r>
            <a:r>
              <a:rPr lang="zh-CN" altLang="en-US" sz="1200" b="1" dirty="0">
                <a:solidFill>
                  <a:srgbClr val="F6721F"/>
                </a:solidFill>
                <a:latin typeface="微软雅黑" pitchFamily="34" charset="-122"/>
                <a:ea typeface="微软雅黑" pitchFamily="34" charset="-122"/>
              </a:rPr>
              <a:t>的整屏截图（带查询页面的完整表）并加盖单位公章</a:t>
            </a:r>
          </a:p>
          <a:p>
            <a:pPr lvl="0">
              <a:lnSpc>
                <a:spcPts val="2000"/>
              </a:lnSpc>
              <a:spcBef>
                <a:spcPts val="200"/>
              </a:spcBef>
            </a:pPr>
            <a:endParaRPr lang="en-US" altLang="zh-CN" sz="1200" b="1" dirty="0">
              <a:solidFill>
                <a:schemeClr val="tx2">
                  <a:lumMod val="50000"/>
                </a:schemeClr>
              </a:solidFill>
              <a:latin typeface="微软雅黑" pitchFamily="34" charset="-122"/>
              <a:ea typeface="微软雅黑" pitchFamily="34" charset="-122"/>
            </a:endParaRPr>
          </a:p>
          <a:p>
            <a:pPr marL="171450" lvl="0" indent="-171450">
              <a:lnSpc>
                <a:spcPts val="2000"/>
              </a:lnSpc>
              <a:spcBef>
                <a:spcPts val="200"/>
              </a:spcBef>
              <a:buFont typeface="Arial" panose="020B0604020202020204" pitchFamily="34" charset="0"/>
              <a:buChar char="•"/>
            </a:pPr>
            <a:r>
              <a:rPr lang="zh-CN" altLang="en-US" sz="1200" b="1" dirty="0">
                <a:solidFill>
                  <a:schemeClr val="tx2">
                    <a:lumMod val="50000"/>
                  </a:schemeClr>
                </a:solidFill>
                <a:latin typeface="微软雅黑" pitchFamily="34" charset="-122"/>
                <a:ea typeface="微软雅黑" pitchFamily="34" charset="-122"/>
              </a:rPr>
              <a:t>批发企业还需提供企业的</a:t>
            </a:r>
            <a:r>
              <a:rPr lang="zh-CN" altLang="en-US" sz="1200" b="1" dirty="0">
                <a:solidFill>
                  <a:srgbClr val="F6721F"/>
                </a:solidFill>
                <a:latin typeface="微软雅黑" pitchFamily="34" charset="-122"/>
                <a:ea typeface="微软雅黑" pitchFamily="34" charset="-122"/>
              </a:rPr>
              <a:t>购销发票</a:t>
            </a:r>
            <a:r>
              <a:rPr lang="zh-CN" altLang="en-US" sz="1200" b="1" dirty="0">
                <a:solidFill>
                  <a:schemeClr val="tx2">
                    <a:lumMod val="50000"/>
                  </a:schemeClr>
                </a:solidFill>
                <a:latin typeface="微软雅黑" pitchFamily="34" charset="-122"/>
                <a:ea typeface="微软雅黑" pitchFamily="34" charset="-122"/>
              </a:rPr>
              <a:t>，</a:t>
            </a:r>
            <a:r>
              <a:rPr lang="en-US" altLang="zh-CN" sz="1200" b="1" dirty="0">
                <a:solidFill>
                  <a:schemeClr val="tx2">
                    <a:lumMod val="50000"/>
                  </a:schemeClr>
                </a:solidFill>
                <a:latin typeface="微软雅黑" pitchFamily="34" charset="-122"/>
                <a:ea typeface="微软雅黑" pitchFamily="34" charset="-122"/>
              </a:rPr>
              <a:t>3</a:t>
            </a:r>
            <a:r>
              <a:rPr lang="zh-CN" altLang="en-US" sz="1200" b="1" dirty="0">
                <a:solidFill>
                  <a:schemeClr val="tx2">
                    <a:lumMod val="50000"/>
                  </a:schemeClr>
                </a:solidFill>
                <a:latin typeface="微软雅黑" pitchFamily="34" charset="-122"/>
                <a:ea typeface="微软雅黑" pitchFamily="34" charset="-122"/>
              </a:rPr>
              <a:t>张一组铺满</a:t>
            </a:r>
            <a:r>
              <a:rPr lang="en-US" altLang="zh-CN" sz="1200" b="1" dirty="0">
                <a:solidFill>
                  <a:schemeClr val="tx2">
                    <a:lumMod val="50000"/>
                  </a:schemeClr>
                </a:solidFill>
                <a:latin typeface="微软雅黑" pitchFamily="34" charset="-122"/>
                <a:ea typeface="微软雅黑" pitchFamily="34" charset="-122"/>
              </a:rPr>
              <a:t>A4</a:t>
            </a:r>
            <a:r>
              <a:rPr lang="zh-CN" altLang="en-US" sz="1200" b="1" dirty="0">
                <a:solidFill>
                  <a:schemeClr val="tx2">
                    <a:lumMod val="50000"/>
                  </a:schemeClr>
                </a:solidFill>
                <a:latin typeface="微软雅黑" pitchFamily="34" charset="-122"/>
                <a:ea typeface="微软雅黑" pitchFamily="34" charset="-122"/>
              </a:rPr>
              <a:t>纸，准备两页。</a:t>
            </a:r>
            <a:endParaRPr lang="en-US" altLang="zh-CN" sz="1200" b="1" dirty="0">
              <a:solidFill>
                <a:schemeClr val="tx2">
                  <a:lumMod val="50000"/>
                </a:schemeClr>
              </a:solidFill>
              <a:latin typeface="微软雅黑" pitchFamily="34" charset="-122"/>
              <a:ea typeface="微软雅黑" pitchFamily="34" charset="-122"/>
            </a:endParaRPr>
          </a:p>
          <a:p>
            <a:pPr lvl="0">
              <a:lnSpc>
                <a:spcPts val="2000"/>
              </a:lnSpc>
              <a:spcBef>
                <a:spcPts val="200"/>
              </a:spcBef>
            </a:pPr>
            <a:endParaRPr lang="zh-CN" altLang="en-US" sz="1200" b="1" dirty="0">
              <a:solidFill>
                <a:schemeClr val="tx2">
                  <a:lumMod val="50000"/>
                </a:schemeClr>
              </a:solidFill>
              <a:latin typeface="微软雅黑" pitchFamily="34" charset="-122"/>
              <a:ea typeface="微软雅黑" pitchFamily="34" charset="-122"/>
            </a:endParaRPr>
          </a:p>
          <a:p>
            <a:pPr>
              <a:lnSpc>
                <a:spcPts val="2200"/>
              </a:lnSpc>
            </a:pPr>
            <a:endParaRPr lang="en-US" altLang="zh-CN" sz="1200" dirty="0">
              <a:solidFill>
                <a:schemeClr val="tx2">
                  <a:lumMod val="50000"/>
                </a:schemeClr>
              </a:solidFill>
              <a:latin typeface="微软雅黑" pitchFamily="34" charset="-122"/>
              <a:ea typeface="微软雅黑" pitchFamily="34" charset="-122"/>
            </a:endParaRPr>
          </a:p>
          <a:p>
            <a:pPr>
              <a:lnSpc>
                <a:spcPts val="2200"/>
              </a:lnSpc>
            </a:pPr>
            <a:endParaRPr lang="zh-CN" altLang="en-US" sz="1200" dirty="0">
              <a:solidFill>
                <a:schemeClr val="tx2">
                  <a:lumMod val="50000"/>
                </a:schemeClr>
              </a:solidFill>
              <a:latin typeface="微软雅黑" pitchFamily="34" charset="-122"/>
              <a:ea typeface="微软雅黑" pitchFamily="34" charset="-122"/>
            </a:endParaRPr>
          </a:p>
          <a:p>
            <a:pPr marL="171450" indent="-171450">
              <a:lnSpc>
                <a:spcPts val="2200"/>
              </a:lnSpc>
              <a:buFont typeface="Arial" panose="020B0604020202020204" pitchFamily="34" charset="0"/>
              <a:buChar char="•"/>
            </a:pPr>
            <a:endParaRPr lang="en-US" altLang="zh-CN" sz="1200" dirty="0">
              <a:solidFill>
                <a:schemeClr val="tx2">
                  <a:lumMod val="50000"/>
                </a:schemeClr>
              </a:solidFill>
              <a:latin typeface="微软雅黑" pitchFamily="34" charset="-122"/>
              <a:ea typeface="微软雅黑" pitchFamily="34" charset="-122"/>
            </a:endParaRPr>
          </a:p>
          <a:p>
            <a:pPr marL="171450" lvl="0" indent="-171450">
              <a:lnSpc>
                <a:spcPts val="2200"/>
              </a:lnSpc>
              <a:buFont typeface="Arial" panose="020B0604020202020204" pitchFamily="34" charset="0"/>
              <a:buChar char="•"/>
            </a:pPr>
            <a:endParaRPr lang="zh-CN" altLang="en-US" sz="1200" dirty="0">
              <a:solidFill>
                <a:schemeClr val="tx2">
                  <a:lumMod val="50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2866315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31"/>
          <p:cNvSpPr/>
          <p:nvPr/>
        </p:nvSpPr>
        <p:spPr>
          <a:xfrm rot="10800000">
            <a:off x="8287286" y="5445224"/>
            <a:ext cx="3165582" cy="890842"/>
          </a:xfrm>
          <a:prstGeom prst="wedgeRectCallout">
            <a:avLst/>
          </a:prstGeom>
          <a:solidFill>
            <a:srgbClr val="16A085"/>
          </a:solidFill>
          <a:ln>
            <a:noFill/>
          </a:ln>
          <a:effectLst/>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0091" tIns="150091" rIns="150091" bIns="150091" numCol="1" spcCol="1270" anchor="t" anchorCtr="0">
            <a:noAutofit/>
          </a:bodyPr>
          <a:lstStyle>
            <a:defPPr>
              <a:defRPr lang="zh-CN"/>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defTabSz="1751174">
              <a:lnSpc>
                <a:spcPct val="90000"/>
              </a:lnSpc>
              <a:spcBef>
                <a:spcPct val="0"/>
              </a:spcBef>
              <a:spcAft>
                <a:spcPct val="35000"/>
              </a:spcAft>
            </a:pPr>
            <a:endParaRPr lang="en-US" sz="4000">
              <a:solidFill>
                <a:prstClr val="black">
                  <a:hueOff val="0"/>
                  <a:satOff val="0"/>
                  <a:lumOff val="0"/>
                  <a:alphaOff val="0"/>
                </a:prstClr>
              </a:solidFill>
              <a:latin typeface="Calibri" panose="020F0502020204030204"/>
            </a:endParaRPr>
          </a:p>
        </p:txBody>
      </p:sp>
      <p:sp>
        <p:nvSpPr>
          <p:cNvPr id="112" name="koppt-图标"/>
          <p:cNvSpPr>
            <a:spLocks noChangeArrowheads="1"/>
          </p:cNvSpPr>
          <p:nvPr/>
        </p:nvSpPr>
        <p:spPr bwMode="auto">
          <a:xfrm>
            <a:off x="4735047" y="2065071"/>
            <a:ext cx="359708" cy="424376"/>
          </a:xfrm>
          <a:custGeom>
            <a:avLst/>
            <a:gdLst>
              <a:gd name="T0" fmla="*/ 283 w 391"/>
              <a:gd name="T1" fmla="*/ 178 h 463"/>
              <a:gd name="T2" fmla="*/ 283 w 391"/>
              <a:gd name="T3" fmla="*/ 178 h 463"/>
              <a:gd name="T4" fmla="*/ 319 w 391"/>
              <a:gd name="T5" fmla="*/ 18 h 463"/>
              <a:gd name="T6" fmla="*/ 204 w 391"/>
              <a:gd name="T7" fmla="*/ 134 h 463"/>
              <a:gd name="T8" fmla="*/ 98 w 391"/>
              <a:gd name="T9" fmla="*/ 231 h 463"/>
              <a:gd name="T10" fmla="*/ 98 w 391"/>
              <a:gd name="T11" fmla="*/ 400 h 463"/>
              <a:gd name="T12" fmla="*/ 310 w 391"/>
              <a:gd name="T13" fmla="*/ 462 h 463"/>
              <a:gd name="T14" fmla="*/ 390 w 391"/>
              <a:gd name="T15" fmla="*/ 222 h 463"/>
              <a:gd name="T16" fmla="*/ 283 w 391"/>
              <a:gd name="T17" fmla="*/ 178 h 463"/>
              <a:gd name="T18" fmla="*/ 71 w 391"/>
              <a:gd name="T19" fmla="*/ 178 h 463"/>
              <a:gd name="T20" fmla="*/ 71 w 391"/>
              <a:gd name="T21" fmla="*/ 178 h 463"/>
              <a:gd name="T22" fmla="*/ 0 w 391"/>
              <a:gd name="T23" fmla="*/ 257 h 463"/>
              <a:gd name="T24" fmla="*/ 0 w 391"/>
              <a:gd name="T25" fmla="*/ 372 h 463"/>
              <a:gd name="T26" fmla="*/ 71 w 391"/>
              <a:gd name="T27" fmla="*/ 453 h 463"/>
              <a:gd name="T28" fmla="*/ 44 w 391"/>
              <a:gd name="T29" fmla="*/ 400 h 463"/>
              <a:gd name="T30" fmla="*/ 44 w 391"/>
              <a:gd name="T31" fmla="*/ 240 h 463"/>
              <a:gd name="T32" fmla="*/ 71 w 391"/>
              <a:gd name="T33" fmla="*/ 178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1" h="463">
                <a:moveTo>
                  <a:pt x="283" y="178"/>
                </a:moveTo>
                <a:lnTo>
                  <a:pt x="283" y="178"/>
                </a:lnTo>
                <a:cubicBezTo>
                  <a:pt x="283" y="169"/>
                  <a:pt x="373" y="89"/>
                  <a:pt x="319" y="18"/>
                </a:cubicBezTo>
                <a:cubicBezTo>
                  <a:pt x="310" y="0"/>
                  <a:pt x="266" y="98"/>
                  <a:pt x="204" y="134"/>
                </a:cubicBezTo>
                <a:cubicBezTo>
                  <a:pt x="169" y="160"/>
                  <a:pt x="98" y="204"/>
                  <a:pt x="98" y="231"/>
                </a:cubicBezTo>
                <a:cubicBezTo>
                  <a:pt x="98" y="400"/>
                  <a:pt x="98" y="400"/>
                  <a:pt x="98" y="400"/>
                </a:cubicBezTo>
                <a:cubicBezTo>
                  <a:pt x="98" y="435"/>
                  <a:pt x="213" y="462"/>
                  <a:pt x="310" y="462"/>
                </a:cubicBezTo>
                <a:cubicBezTo>
                  <a:pt x="345" y="462"/>
                  <a:pt x="390" y="249"/>
                  <a:pt x="390" y="222"/>
                </a:cubicBezTo>
                <a:cubicBezTo>
                  <a:pt x="390" y="187"/>
                  <a:pt x="292" y="187"/>
                  <a:pt x="283" y="178"/>
                </a:cubicBezTo>
                <a:close/>
                <a:moveTo>
                  <a:pt x="71" y="178"/>
                </a:moveTo>
                <a:lnTo>
                  <a:pt x="71" y="178"/>
                </a:lnTo>
                <a:cubicBezTo>
                  <a:pt x="54" y="178"/>
                  <a:pt x="0" y="187"/>
                  <a:pt x="0" y="257"/>
                </a:cubicBezTo>
                <a:cubicBezTo>
                  <a:pt x="0" y="372"/>
                  <a:pt x="0" y="372"/>
                  <a:pt x="0" y="372"/>
                </a:cubicBezTo>
                <a:cubicBezTo>
                  <a:pt x="0" y="444"/>
                  <a:pt x="54" y="453"/>
                  <a:pt x="71" y="453"/>
                </a:cubicBezTo>
                <a:cubicBezTo>
                  <a:pt x="89" y="453"/>
                  <a:pt x="44" y="435"/>
                  <a:pt x="44" y="400"/>
                </a:cubicBezTo>
                <a:cubicBezTo>
                  <a:pt x="44" y="240"/>
                  <a:pt x="44" y="240"/>
                  <a:pt x="44" y="240"/>
                </a:cubicBezTo>
                <a:cubicBezTo>
                  <a:pt x="44" y="196"/>
                  <a:pt x="89" y="178"/>
                  <a:pt x="71" y="178"/>
                </a:cubicBezTo>
                <a:close/>
              </a:path>
            </a:pathLst>
          </a:custGeom>
          <a:solidFill>
            <a:srgbClr val="FFFFFF"/>
          </a:solidFill>
          <a:ln>
            <a:noFill/>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34670" eaLnBrk="1" fontAlgn="auto" hangingPunct="1">
              <a:spcBef>
                <a:spcPts val="0"/>
              </a:spcBef>
              <a:spcAft>
                <a:spcPts val="0"/>
              </a:spcAft>
            </a:pPr>
            <a:endParaRPr kumimoji="0" lang="en-US" sz="2105">
              <a:solidFill>
                <a:prstClr val="black"/>
              </a:solidFill>
              <a:latin typeface="Calibri"/>
              <a:ea typeface="+mn-ea"/>
            </a:endParaRPr>
          </a:p>
        </p:txBody>
      </p:sp>
      <p:sp>
        <p:nvSpPr>
          <p:cNvPr id="122" name="koppt-图标"/>
          <p:cNvSpPr>
            <a:spLocks noChangeArrowheads="1"/>
          </p:cNvSpPr>
          <p:nvPr/>
        </p:nvSpPr>
        <p:spPr bwMode="auto">
          <a:xfrm>
            <a:off x="7097246" y="2112542"/>
            <a:ext cx="359708" cy="424376"/>
          </a:xfrm>
          <a:custGeom>
            <a:avLst/>
            <a:gdLst>
              <a:gd name="T0" fmla="*/ 283 w 391"/>
              <a:gd name="T1" fmla="*/ 178 h 463"/>
              <a:gd name="T2" fmla="*/ 283 w 391"/>
              <a:gd name="T3" fmla="*/ 178 h 463"/>
              <a:gd name="T4" fmla="*/ 319 w 391"/>
              <a:gd name="T5" fmla="*/ 18 h 463"/>
              <a:gd name="T6" fmla="*/ 204 w 391"/>
              <a:gd name="T7" fmla="*/ 134 h 463"/>
              <a:gd name="T8" fmla="*/ 98 w 391"/>
              <a:gd name="T9" fmla="*/ 231 h 463"/>
              <a:gd name="T10" fmla="*/ 98 w 391"/>
              <a:gd name="T11" fmla="*/ 400 h 463"/>
              <a:gd name="T12" fmla="*/ 310 w 391"/>
              <a:gd name="T13" fmla="*/ 462 h 463"/>
              <a:gd name="T14" fmla="*/ 390 w 391"/>
              <a:gd name="T15" fmla="*/ 222 h 463"/>
              <a:gd name="T16" fmla="*/ 283 w 391"/>
              <a:gd name="T17" fmla="*/ 178 h 463"/>
              <a:gd name="T18" fmla="*/ 71 w 391"/>
              <a:gd name="T19" fmla="*/ 178 h 463"/>
              <a:gd name="T20" fmla="*/ 71 w 391"/>
              <a:gd name="T21" fmla="*/ 178 h 463"/>
              <a:gd name="T22" fmla="*/ 0 w 391"/>
              <a:gd name="T23" fmla="*/ 257 h 463"/>
              <a:gd name="T24" fmla="*/ 0 w 391"/>
              <a:gd name="T25" fmla="*/ 372 h 463"/>
              <a:gd name="T26" fmla="*/ 71 w 391"/>
              <a:gd name="T27" fmla="*/ 453 h 463"/>
              <a:gd name="T28" fmla="*/ 44 w 391"/>
              <a:gd name="T29" fmla="*/ 400 h 463"/>
              <a:gd name="T30" fmla="*/ 44 w 391"/>
              <a:gd name="T31" fmla="*/ 240 h 463"/>
              <a:gd name="T32" fmla="*/ 71 w 391"/>
              <a:gd name="T33" fmla="*/ 178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1" h="463">
                <a:moveTo>
                  <a:pt x="283" y="178"/>
                </a:moveTo>
                <a:lnTo>
                  <a:pt x="283" y="178"/>
                </a:lnTo>
                <a:cubicBezTo>
                  <a:pt x="283" y="169"/>
                  <a:pt x="373" y="89"/>
                  <a:pt x="319" y="18"/>
                </a:cubicBezTo>
                <a:cubicBezTo>
                  <a:pt x="310" y="0"/>
                  <a:pt x="266" y="98"/>
                  <a:pt x="204" y="134"/>
                </a:cubicBezTo>
                <a:cubicBezTo>
                  <a:pt x="169" y="160"/>
                  <a:pt x="98" y="204"/>
                  <a:pt x="98" y="231"/>
                </a:cubicBezTo>
                <a:cubicBezTo>
                  <a:pt x="98" y="400"/>
                  <a:pt x="98" y="400"/>
                  <a:pt x="98" y="400"/>
                </a:cubicBezTo>
                <a:cubicBezTo>
                  <a:pt x="98" y="435"/>
                  <a:pt x="213" y="462"/>
                  <a:pt x="310" y="462"/>
                </a:cubicBezTo>
                <a:cubicBezTo>
                  <a:pt x="345" y="462"/>
                  <a:pt x="390" y="249"/>
                  <a:pt x="390" y="222"/>
                </a:cubicBezTo>
                <a:cubicBezTo>
                  <a:pt x="390" y="187"/>
                  <a:pt x="292" y="187"/>
                  <a:pt x="283" y="178"/>
                </a:cubicBezTo>
                <a:close/>
                <a:moveTo>
                  <a:pt x="71" y="178"/>
                </a:moveTo>
                <a:lnTo>
                  <a:pt x="71" y="178"/>
                </a:lnTo>
                <a:cubicBezTo>
                  <a:pt x="54" y="178"/>
                  <a:pt x="0" y="187"/>
                  <a:pt x="0" y="257"/>
                </a:cubicBezTo>
                <a:cubicBezTo>
                  <a:pt x="0" y="372"/>
                  <a:pt x="0" y="372"/>
                  <a:pt x="0" y="372"/>
                </a:cubicBezTo>
                <a:cubicBezTo>
                  <a:pt x="0" y="444"/>
                  <a:pt x="54" y="453"/>
                  <a:pt x="71" y="453"/>
                </a:cubicBezTo>
                <a:cubicBezTo>
                  <a:pt x="89" y="453"/>
                  <a:pt x="44" y="435"/>
                  <a:pt x="44" y="400"/>
                </a:cubicBezTo>
                <a:cubicBezTo>
                  <a:pt x="44" y="240"/>
                  <a:pt x="44" y="240"/>
                  <a:pt x="44" y="240"/>
                </a:cubicBezTo>
                <a:cubicBezTo>
                  <a:pt x="44" y="196"/>
                  <a:pt x="89" y="178"/>
                  <a:pt x="71" y="178"/>
                </a:cubicBezTo>
                <a:close/>
              </a:path>
            </a:pathLst>
          </a:custGeom>
          <a:solidFill>
            <a:srgbClr val="FFFFFF"/>
          </a:solidFill>
          <a:ln>
            <a:noFill/>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34670" eaLnBrk="1" fontAlgn="auto" hangingPunct="1">
              <a:spcBef>
                <a:spcPts val="0"/>
              </a:spcBef>
              <a:spcAft>
                <a:spcPts val="0"/>
              </a:spcAft>
            </a:pPr>
            <a:endParaRPr kumimoji="0" lang="en-US" sz="2105">
              <a:solidFill>
                <a:prstClr val="black"/>
              </a:solidFill>
              <a:latin typeface="Calibri"/>
              <a:ea typeface="+mn-ea"/>
            </a:endParaRPr>
          </a:p>
        </p:txBody>
      </p:sp>
      <p:grpSp>
        <p:nvGrpSpPr>
          <p:cNvPr id="123" name="组合 122"/>
          <p:cNvGrpSpPr/>
          <p:nvPr/>
        </p:nvGrpSpPr>
        <p:grpSpPr>
          <a:xfrm>
            <a:off x="887589" y="1291042"/>
            <a:ext cx="10565278" cy="4314619"/>
            <a:chOff x="866602" y="2381633"/>
            <a:chExt cx="10565278" cy="4314619"/>
          </a:xfrm>
        </p:grpSpPr>
        <p:sp>
          <p:nvSpPr>
            <p:cNvPr id="124" name="koppt-矩形"/>
            <p:cNvSpPr/>
            <p:nvPr/>
          </p:nvSpPr>
          <p:spPr>
            <a:xfrm rot="2700000">
              <a:off x="4421445" y="3503686"/>
              <a:ext cx="1840954" cy="1840954"/>
            </a:xfrm>
            <a:prstGeom prst="frame">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60959" tIns="60959" rIns="60959" bIns="60959"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Lantinghei SC Extralight"/>
                <a:ea typeface="Lantinghei SC Extralight"/>
                <a:cs typeface="Lantinghei SC Extralight"/>
                <a:sym typeface="Lantinghei SC Extralight"/>
              </a:endParaRPr>
            </a:p>
          </p:txBody>
        </p:sp>
        <p:sp>
          <p:nvSpPr>
            <p:cNvPr id="125" name="koppt-矩形"/>
            <p:cNvSpPr/>
            <p:nvPr/>
          </p:nvSpPr>
          <p:spPr>
            <a:xfrm rot="2700000">
              <a:off x="5929602" y="3503686"/>
              <a:ext cx="1840954" cy="1840954"/>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60959" tIns="60959" rIns="60959" bIns="60959"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Lantinghei SC Extralight"/>
                <a:ea typeface="Lantinghei SC Extralight"/>
                <a:cs typeface="Lantinghei SC Extralight"/>
                <a:sym typeface="Lantinghei SC Extralight"/>
              </a:endParaRPr>
            </a:p>
          </p:txBody>
        </p:sp>
        <p:sp>
          <p:nvSpPr>
            <p:cNvPr id="126" name="koppt-矩形"/>
            <p:cNvSpPr/>
            <p:nvPr/>
          </p:nvSpPr>
          <p:spPr>
            <a:xfrm>
              <a:off x="5772150" y="2633464"/>
              <a:ext cx="647700" cy="647700"/>
            </a:xfrm>
            <a:prstGeom prst="diamond">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60959" tIns="60959" rIns="60959" bIns="60959"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Lantinghei SC Extralight"/>
                <a:ea typeface="Lantinghei SC Extralight"/>
                <a:cs typeface="Lantinghei SC Extralight"/>
                <a:sym typeface="Lantinghei SC Extralight"/>
              </a:endParaRPr>
            </a:p>
          </p:txBody>
        </p:sp>
        <p:sp>
          <p:nvSpPr>
            <p:cNvPr id="127" name="koppt-矩形"/>
            <p:cNvSpPr/>
            <p:nvPr/>
          </p:nvSpPr>
          <p:spPr>
            <a:xfrm>
              <a:off x="5772150" y="5567162"/>
              <a:ext cx="647700" cy="647700"/>
            </a:xfrm>
            <a:prstGeom prst="diamond">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60959" tIns="60959" rIns="60959" bIns="60959"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Lantinghei SC Extralight"/>
                <a:ea typeface="Lantinghei SC Extralight"/>
                <a:cs typeface="Lantinghei SC Extralight"/>
                <a:sym typeface="Lantinghei SC Extralight"/>
              </a:endParaRPr>
            </a:p>
          </p:txBody>
        </p:sp>
        <p:sp>
          <p:nvSpPr>
            <p:cNvPr id="128" name="koppt-文本框"/>
            <p:cNvSpPr/>
            <p:nvPr/>
          </p:nvSpPr>
          <p:spPr>
            <a:xfrm>
              <a:off x="866602" y="2381633"/>
              <a:ext cx="3119292" cy="396000"/>
            </a:xfrm>
            <a:prstGeom prst="rect">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60959" tIns="60959" rIns="60959" bIns="60959" numCol="1" spcCol="38100" rtlCol="0" anchor="ctr" anchorCtr="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10765" hangingPunct="0"/>
              <a:r>
                <a:rPr lang="zh-CN" altLang="en-US" b="1" dirty="0">
                  <a:solidFill>
                    <a:srgbClr val="FFFFFF"/>
                  </a:solidFill>
                  <a:latin typeface="微软雅黑" panose="020B0503020204020204" pitchFamily="34" charset="-122"/>
                  <a:ea typeface="微软雅黑" panose="020B0503020204020204" pitchFamily="34" charset="-122"/>
                  <a:cs typeface="Lantinghei SC Extralight"/>
                  <a:sym typeface="Lantinghei SC Extralight"/>
                </a:rPr>
                <a:t>服务业法人单位还需提供</a:t>
              </a:r>
            </a:p>
          </p:txBody>
        </p:sp>
        <p:sp>
          <p:nvSpPr>
            <p:cNvPr id="129" name="koppt-文本框"/>
            <p:cNvSpPr/>
            <p:nvPr/>
          </p:nvSpPr>
          <p:spPr>
            <a:xfrm>
              <a:off x="873130" y="4987614"/>
              <a:ext cx="3092607" cy="61369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altLang="zh-CN" sz="1200" dirty="0">
                  <a:solidFill>
                    <a:schemeClr val="bg2">
                      <a:lumMod val="10000"/>
                    </a:schemeClr>
                  </a:solidFill>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1200" b="1" dirty="0">
                <a:solidFill>
                  <a:srgbClr val="F66F00"/>
                </a:solidFill>
                <a:latin typeface="微软雅黑" pitchFamily="34" charset="-122"/>
                <a:ea typeface="微软雅黑" pitchFamily="34" charset="-122"/>
              </a:endParaRPr>
            </a:p>
            <a:p>
              <a:pPr lvl="0" algn="just">
                <a:lnSpc>
                  <a:spcPct val="150000"/>
                </a:lnSpc>
              </a:pPr>
              <a:endParaRPr lang="en-US" altLang="zh-CN" sz="1200" b="1" dirty="0">
                <a:solidFill>
                  <a:srgbClr val="F66F00"/>
                </a:solidFill>
                <a:latin typeface="微软雅黑" pitchFamily="34" charset="-122"/>
                <a:ea typeface="微软雅黑" pitchFamily="34" charset="-122"/>
              </a:endParaRPr>
            </a:p>
          </p:txBody>
        </p:sp>
        <p:sp>
          <p:nvSpPr>
            <p:cNvPr id="130" name="koppt-文本框"/>
            <p:cNvSpPr/>
            <p:nvPr/>
          </p:nvSpPr>
          <p:spPr>
            <a:xfrm>
              <a:off x="8266299" y="2405456"/>
              <a:ext cx="3165581" cy="396000"/>
            </a:xfrm>
            <a:prstGeom prst="wedgeRectCallou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60959" tIns="60959" rIns="60959" bIns="60959" numCol="1" spcCol="38100" rtlCol="0" anchor="ctr" anchorCtr="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10765" hangingPunct="0"/>
              <a:r>
                <a:rPr lang="zh-CN" altLang="en-US" b="1" dirty="0">
                  <a:solidFill>
                    <a:srgbClr val="FFFFFF"/>
                  </a:solidFill>
                  <a:latin typeface="微软雅黑" panose="020B0503020204020204" pitchFamily="34" charset="-122"/>
                  <a:ea typeface="微软雅黑" panose="020B0503020204020204" pitchFamily="34" charset="-122"/>
                  <a:cs typeface="Lantinghei SC Extralight"/>
                  <a:sym typeface="Lantinghei SC Extralight"/>
                </a:rPr>
                <a:t>建筑业及房地产企业还</a:t>
              </a:r>
              <a:r>
                <a:rPr kumimoji="0" lang="zh-CN" altLang="en-US" b="1" i="0" u="none" strike="noStrike" cap="none" spc="0" normalizeH="0" baseline="0" dirty="0">
                  <a:ln>
                    <a:noFill/>
                  </a:ln>
                  <a:solidFill>
                    <a:srgbClr val="FFFFFF"/>
                  </a:solidFill>
                  <a:effectLst/>
                  <a:uFillTx/>
                  <a:latin typeface="微软雅黑" panose="020B0503020204020204" pitchFamily="34" charset="-122"/>
                  <a:ea typeface="微软雅黑" panose="020B0503020204020204" pitchFamily="34" charset="-122"/>
                  <a:cs typeface="Lantinghei SC Extralight"/>
                  <a:sym typeface="Lantinghei SC Extralight"/>
                </a:rPr>
                <a:t>需提供</a:t>
              </a:r>
              <a:endParaRPr kumimoji="0" lang="en-US" b="1" i="0" u="none" strike="noStrike" cap="none" spc="0" normalizeH="0" baseline="0" dirty="0">
                <a:ln>
                  <a:noFill/>
                </a:ln>
                <a:solidFill>
                  <a:srgbClr val="FFFFFF"/>
                </a:solidFill>
                <a:effectLst/>
                <a:uFillTx/>
                <a:latin typeface="微软雅黑" panose="020B0503020204020204" pitchFamily="34" charset="-122"/>
                <a:ea typeface="微软雅黑" panose="020B0503020204020204" pitchFamily="34" charset="-122"/>
                <a:cs typeface="Lantinghei SC Extralight"/>
                <a:sym typeface="Lantinghei SC Extralight"/>
              </a:endParaRPr>
            </a:p>
          </p:txBody>
        </p:sp>
        <p:sp>
          <p:nvSpPr>
            <p:cNvPr id="131" name="koppt-文本框"/>
            <p:cNvSpPr/>
            <p:nvPr/>
          </p:nvSpPr>
          <p:spPr>
            <a:xfrm>
              <a:off x="8257366" y="2782360"/>
              <a:ext cx="3092607" cy="391389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800"/>
                </a:lnSpc>
              </a:pPr>
              <a:endParaRPr lang="en-US" altLang="zh-CN" sz="1400" b="1" dirty="0">
                <a:solidFill>
                  <a:schemeClr val="tx2">
                    <a:lumMod val="50000"/>
                  </a:schemeClr>
                </a:solidFill>
                <a:latin typeface="微软雅黑" pitchFamily="34" charset="-122"/>
                <a:ea typeface="微软雅黑" pitchFamily="34" charset="-122"/>
              </a:endParaRPr>
            </a:p>
            <a:p>
              <a:pPr>
                <a:lnSpc>
                  <a:spcPts val="2800"/>
                </a:lnSpc>
              </a:pPr>
              <a:r>
                <a:rPr lang="zh-CN" altLang="en-US" sz="1400" b="1" dirty="0">
                  <a:solidFill>
                    <a:schemeClr val="tx2">
                      <a:lumMod val="50000"/>
                    </a:schemeClr>
                  </a:solidFill>
                  <a:latin typeface="微软雅黑" pitchFamily="34" charset="-122"/>
                  <a:ea typeface="微软雅黑" pitchFamily="34" charset="-122"/>
                </a:rPr>
                <a:t>建筑业法人单位还需提供：</a:t>
              </a:r>
              <a:endParaRPr lang="en-US" altLang="zh-CN" sz="1400" b="1" dirty="0">
                <a:solidFill>
                  <a:schemeClr val="tx2">
                    <a:lumMod val="50000"/>
                  </a:schemeClr>
                </a:solidFill>
                <a:latin typeface="微软雅黑" pitchFamily="34" charset="-122"/>
                <a:ea typeface="微软雅黑" pitchFamily="34" charset="-122"/>
              </a:endParaRPr>
            </a:p>
            <a:p>
              <a:pPr marL="171450" lvl="0" indent="-171450">
                <a:lnSpc>
                  <a:spcPts val="2200"/>
                </a:lnSpc>
                <a:buFont typeface="Arial" panose="020B0604020202020204" pitchFamily="34" charset="0"/>
                <a:buChar char="•"/>
              </a:pPr>
              <a:r>
                <a:rPr lang="zh-CN" altLang="en-US" sz="1400" b="1" dirty="0">
                  <a:solidFill>
                    <a:schemeClr val="tx2">
                      <a:lumMod val="50000"/>
                    </a:schemeClr>
                  </a:solidFill>
                  <a:latin typeface="微软雅黑" pitchFamily="34" charset="-122"/>
                  <a:ea typeface="微软雅黑" pitchFamily="34" charset="-122"/>
                </a:rPr>
                <a:t>带有“</a:t>
              </a:r>
              <a:r>
                <a:rPr lang="zh-CN" altLang="en-US" sz="1400" b="1" dirty="0">
                  <a:solidFill>
                    <a:srgbClr val="F6721F"/>
                  </a:solidFill>
                  <a:latin typeface="微软雅黑" pitchFamily="34" charset="-122"/>
                  <a:ea typeface="微软雅黑" pitchFamily="34" charset="-122"/>
                </a:rPr>
                <a:t>建筑业企业资质证书</a:t>
              </a:r>
              <a:r>
                <a:rPr lang="zh-CN" altLang="en-US" sz="1400" b="1" dirty="0">
                  <a:solidFill>
                    <a:schemeClr val="tx2">
                      <a:lumMod val="50000"/>
                    </a:schemeClr>
                  </a:solidFill>
                  <a:latin typeface="微软雅黑" pitchFamily="34" charset="-122"/>
                  <a:ea typeface="微软雅黑" pitchFamily="34" charset="-122"/>
                </a:rPr>
                <a:t>”字样和住建部门公章页面的资质证书复印件并加盖单位公章。</a:t>
              </a:r>
              <a:endParaRPr lang="en-US" altLang="zh-CN" sz="1400" b="1" dirty="0">
                <a:solidFill>
                  <a:schemeClr val="tx2">
                    <a:lumMod val="50000"/>
                  </a:schemeClr>
                </a:solidFill>
                <a:latin typeface="微软雅黑" pitchFamily="34" charset="-122"/>
                <a:ea typeface="微软雅黑" pitchFamily="34" charset="-122"/>
              </a:endParaRPr>
            </a:p>
            <a:p>
              <a:pPr lvl="0">
                <a:lnSpc>
                  <a:spcPts val="2200"/>
                </a:lnSpc>
              </a:pPr>
              <a:endParaRPr lang="en-US" altLang="zh-CN" sz="1400" b="1" dirty="0">
                <a:solidFill>
                  <a:schemeClr val="tx2">
                    <a:lumMod val="50000"/>
                  </a:schemeClr>
                </a:solidFill>
                <a:latin typeface="微软雅黑" pitchFamily="34" charset="-122"/>
                <a:ea typeface="微软雅黑" pitchFamily="34" charset="-122"/>
              </a:endParaRPr>
            </a:p>
            <a:p>
              <a:pPr marL="171450" indent="-171450">
                <a:lnSpc>
                  <a:spcPts val="2200"/>
                </a:lnSpc>
                <a:buFont typeface="Arial" panose="020B0604020202020204" pitchFamily="34" charset="0"/>
                <a:buChar char="•"/>
              </a:pPr>
              <a:r>
                <a:rPr lang="zh-CN" altLang="en-US" sz="1400" b="1" dirty="0">
                  <a:solidFill>
                    <a:schemeClr val="tx2">
                      <a:lumMod val="50000"/>
                    </a:schemeClr>
                  </a:solidFill>
                  <a:latin typeface="微软雅黑" pitchFamily="34" charset="-122"/>
                  <a:ea typeface="微软雅黑" pitchFamily="34" charset="-122"/>
                </a:rPr>
                <a:t>房地产法人单位还需提供</a:t>
              </a:r>
              <a:endParaRPr lang="en-US" altLang="zh-CN" sz="1400" b="1" dirty="0">
                <a:solidFill>
                  <a:schemeClr val="tx2">
                    <a:lumMod val="50000"/>
                  </a:schemeClr>
                </a:solidFill>
                <a:latin typeface="微软雅黑" pitchFamily="34" charset="-122"/>
                <a:ea typeface="微软雅黑" pitchFamily="34" charset="-122"/>
              </a:endParaRPr>
            </a:p>
            <a:p>
              <a:pPr marL="171450" indent="-171450">
                <a:lnSpc>
                  <a:spcPts val="2200"/>
                </a:lnSpc>
                <a:buFont typeface="Arial" panose="020B0604020202020204" pitchFamily="34" charset="0"/>
                <a:buChar char="•"/>
              </a:pPr>
              <a:r>
                <a:rPr lang="zh-CN" altLang="en-US" sz="1400" b="1" dirty="0">
                  <a:solidFill>
                    <a:schemeClr val="tx2">
                      <a:lumMod val="50000"/>
                    </a:schemeClr>
                  </a:solidFill>
                  <a:latin typeface="微软雅黑" pitchFamily="34" charset="-122"/>
                  <a:ea typeface="微软雅黑" pitchFamily="34" charset="-122"/>
                </a:rPr>
                <a:t>带有“</a:t>
              </a:r>
              <a:r>
                <a:rPr lang="zh-CN" altLang="en-US" sz="1400" b="1" dirty="0">
                  <a:solidFill>
                    <a:srgbClr val="F6721F"/>
                  </a:solidFill>
                  <a:latin typeface="微软雅黑" pitchFamily="34" charset="-122"/>
                  <a:ea typeface="微软雅黑" pitchFamily="34" charset="-122"/>
                </a:rPr>
                <a:t>房地产开发经营企业资质证书</a:t>
              </a:r>
              <a:r>
                <a:rPr lang="zh-CN" altLang="en-US" sz="1400" b="1" dirty="0">
                  <a:solidFill>
                    <a:schemeClr val="tx2">
                      <a:lumMod val="50000"/>
                    </a:schemeClr>
                  </a:solidFill>
                  <a:latin typeface="微软雅黑" pitchFamily="34" charset="-122"/>
                  <a:ea typeface="微软雅黑" pitchFamily="34" charset="-122"/>
                </a:rPr>
                <a:t>”字样的资质证书复印件并加盖单位公章。</a:t>
              </a:r>
              <a:endParaRPr lang="en-US" altLang="zh-CN" sz="1400" b="1" dirty="0">
                <a:solidFill>
                  <a:schemeClr val="tx2">
                    <a:lumMod val="50000"/>
                  </a:schemeClr>
                </a:solidFill>
                <a:latin typeface="微软雅黑" pitchFamily="34" charset="-122"/>
                <a:ea typeface="微软雅黑" pitchFamily="34" charset="-122"/>
              </a:endParaRPr>
            </a:p>
            <a:p>
              <a:pPr marL="171450" indent="-171450">
                <a:lnSpc>
                  <a:spcPts val="2200"/>
                </a:lnSpc>
                <a:buFont typeface="Arial" panose="020B0604020202020204" pitchFamily="34" charset="0"/>
                <a:buChar char="•"/>
              </a:pPr>
              <a:endParaRPr lang="en-US" altLang="zh-CN" sz="1400" b="1" dirty="0">
                <a:solidFill>
                  <a:schemeClr val="tx2">
                    <a:lumMod val="50000"/>
                  </a:schemeClr>
                </a:solidFill>
                <a:latin typeface="微软雅黑" pitchFamily="34" charset="-122"/>
                <a:ea typeface="微软雅黑" pitchFamily="34" charset="-122"/>
              </a:endParaRPr>
            </a:p>
            <a:p>
              <a:pPr lvl="0">
                <a:lnSpc>
                  <a:spcPts val="2200"/>
                </a:lnSpc>
              </a:pPr>
              <a:endParaRPr lang="zh-CN" altLang="en-US" sz="1200" b="1" dirty="0">
                <a:solidFill>
                  <a:schemeClr val="tx2">
                    <a:lumMod val="50000"/>
                  </a:schemeClr>
                </a:solidFill>
                <a:latin typeface="微软雅黑" pitchFamily="34" charset="-122"/>
                <a:ea typeface="微软雅黑" pitchFamily="34" charset="-122"/>
              </a:endParaRPr>
            </a:p>
            <a:p>
              <a:pPr marL="171450" lvl="0" indent="-171450">
                <a:lnSpc>
                  <a:spcPts val="2200"/>
                </a:lnSpc>
                <a:buFont typeface="Arial" panose="020B0604020202020204" pitchFamily="34" charset="0"/>
                <a:buChar char="•"/>
              </a:pPr>
              <a:endParaRPr lang="zh-CN" altLang="en-US" sz="1200" b="1" dirty="0">
                <a:solidFill>
                  <a:schemeClr val="tx2">
                    <a:lumMod val="50000"/>
                  </a:schemeClr>
                </a:solidFill>
                <a:latin typeface="微软雅黑" pitchFamily="34" charset="-122"/>
                <a:ea typeface="微软雅黑" pitchFamily="34" charset="-122"/>
              </a:endParaRPr>
            </a:p>
          </p:txBody>
        </p:sp>
        <p:sp>
          <p:nvSpPr>
            <p:cNvPr id="132" name="01"/>
            <p:cNvSpPr/>
            <p:nvPr/>
          </p:nvSpPr>
          <p:spPr>
            <a:xfrm>
              <a:off x="5009840" y="3756854"/>
              <a:ext cx="640653" cy="101566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solidFill>
                    <a:schemeClr val="accent1"/>
                  </a:solidFill>
                  <a:latin typeface="微软雅黑" panose="020B0503020204020204" pitchFamily="34" charset="-122"/>
                  <a:ea typeface="微软雅黑" panose="020B0503020204020204" pitchFamily="34" charset="-122"/>
                </a:rPr>
                <a:t>服务业</a:t>
              </a:r>
              <a:endParaRPr lang="en-US" altLang="zh-CN" sz="2000" b="1" dirty="0">
                <a:solidFill>
                  <a:schemeClr val="accent1"/>
                </a:solidFill>
                <a:latin typeface="微软雅黑" panose="020B0503020204020204" pitchFamily="34" charset="-122"/>
                <a:ea typeface="微软雅黑" panose="020B0503020204020204" pitchFamily="34" charset="-122"/>
              </a:endParaRPr>
            </a:p>
          </p:txBody>
        </p:sp>
        <p:sp>
          <p:nvSpPr>
            <p:cNvPr id="133" name="02"/>
            <p:cNvSpPr/>
            <p:nvPr/>
          </p:nvSpPr>
          <p:spPr>
            <a:xfrm>
              <a:off x="6562342" y="3681081"/>
              <a:ext cx="513918" cy="160043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400" b="1" dirty="0">
                  <a:solidFill>
                    <a:schemeClr val="accent2"/>
                  </a:solidFill>
                  <a:latin typeface="微软雅黑" panose="020B0503020204020204" pitchFamily="34" charset="-122"/>
                  <a:ea typeface="微软雅黑" panose="020B0503020204020204" pitchFamily="34" charset="-122"/>
                </a:rPr>
                <a:t>建筑业及</a:t>
              </a:r>
              <a:endParaRPr lang="en-US" altLang="zh-CN" sz="1400" b="1" dirty="0">
                <a:solidFill>
                  <a:schemeClr val="accent2"/>
                </a:solidFill>
                <a:latin typeface="微软雅黑" panose="020B0503020204020204" pitchFamily="34" charset="-122"/>
                <a:ea typeface="微软雅黑" panose="020B0503020204020204" pitchFamily="34" charset="-122"/>
              </a:endParaRPr>
            </a:p>
            <a:p>
              <a:pPr algn="ctr"/>
              <a:r>
                <a:rPr lang="zh-CN" altLang="en-US" sz="1400" b="1" dirty="0">
                  <a:solidFill>
                    <a:schemeClr val="accent2"/>
                  </a:solidFill>
                  <a:latin typeface="微软雅黑" panose="020B0503020204020204" pitchFamily="34" charset="-122"/>
                  <a:ea typeface="微软雅黑" panose="020B0503020204020204" pitchFamily="34" charset="-122"/>
                </a:rPr>
                <a:t>房地产</a:t>
              </a:r>
              <a:endParaRPr lang="en-US" altLang="zh-CN" sz="1400" b="1" dirty="0">
                <a:solidFill>
                  <a:schemeClr val="accent2"/>
                </a:solidFill>
                <a:latin typeface="微软雅黑" panose="020B0503020204020204" pitchFamily="34" charset="-122"/>
                <a:ea typeface="微软雅黑" panose="020B0503020204020204" pitchFamily="34" charset="-122"/>
              </a:endParaRPr>
            </a:p>
          </p:txBody>
        </p:sp>
      </p:grpSp>
      <p:sp>
        <p:nvSpPr>
          <p:cNvPr id="31" name="Freeform 31"/>
          <p:cNvSpPr/>
          <p:nvPr/>
        </p:nvSpPr>
        <p:spPr>
          <a:xfrm rot="10800000">
            <a:off x="887588" y="5445224"/>
            <a:ext cx="3165582" cy="890842"/>
          </a:xfrm>
          <a:prstGeom prst="wedgeRectCallout">
            <a:avLst/>
          </a:prstGeom>
          <a:solidFill>
            <a:srgbClr val="2980B9"/>
          </a:solidFill>
          <a:ln>
            <a:noFill/>
          </a:ln>
          <a:effectLst/>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0091" tIns="150091" rIns="150091" bIns="150091" numCol="1" spcCol="1270" anchor="t" anchorCtr="0">
            <a:noAutofit/>
          </a:bodyPr>
          <a:lstStyle>
            <a:defPPr>
              <a:defRPr lang="zh-CN"/>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defTabSz="1751174">
              <a:lnSpc>
                <a:spcPct val="90000"/>
              </a:lnSpc>
              <a:spcBef>
                <a:spcPct val="0"/>
              </a:spcBef>
              <a:spcAft>
                <a:spcPct val="35000"/>
              </a:spcAft>
            </a:pPr>
            <a:endParaRPr lang="en-US" sz="4000">
              <a:solidFill>
                <a:prstClr val="black">
                  <a:hueOff val="0"/>
                  <a:satOff val="0"/>
                  <a:lumOff val="0"/>
                  <a:alphaOff val="0"/>
                </a:prstClr>
              </a:solidFill>
              <a:latin typeface="Calibri" panose="020F0502020204030204"/>
            </a:endParaRPr>
          </a:p>
        </p:txBody>
      </p:sp>
      <p:pic>
        <p:nvPicPr>
          <p:cNvPr id="26" name="图片 25"/>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8362" y="0"/>
            <a:ext cx="1025261" cy="1025261"/>
          </a:xfrm>
          <a:prstGeom prst="rect">
            <a:avLst/>
          </a:prstGeom>
        </p:spPr>
      </p:pic>
      <p:sp>
        <p:nvSpPr>
          <p:cNvPr id="28" name="koppt-圆形"/>
          <p:cNvSpPr/>
          <p:nvPr/>
        </p:nvSpPr>
        <p:spPr>
          <a:xfrm>
            <a:off x="1200413" y="212446"/>
            <a:ext cx="720079" cy="7111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koppt-矩形"/>
          <p:cNvSpPr/>
          <p:nvPr/>
        </p:nvSpPr>
        <p:spPr>
          <a:xfrm>
            <a:off x="1200412" y="261437"/>
            <a:ext cx="7704856" cy="66214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3" name="图片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7200" y="284760"/>
            <a:ext cx="566503" cy="566503"/>
          </a:xfrm>
          <a:prstGeom prst="rect">
            <a:avLst/>
          </a:prstGeom>
        </p:spPr>
      </p:pic>
      <p:sp>
        <p:nvSpPr>
          <p:cNvPr id="34" name="矩形 33"/>
          <p:cNvSpPr/>
          <p:nvPr/>
        </p:nvSpPr>
        <p:spPr>
          <a:xfrm>
            <a:off x="2225857" y="392504"/>
            <a:ext cx="5301451" cy="400110"/>
          </a:xfrm>
          <a:prstGeom prst="rect">
            <a:avLst/>
          </a:prstGeom>
        </p:spPr>
        <p:txBody>
          <a:bodyPr wrap="none">
            <a:spAutoFit/>
          </a:bodyPr>
          <a:lstStyle/>
          <a:p>
            <a:r>
              <a:rPr lang="zh-CN" altLang="en-US" sz="2000" b="1" dirty="0">
                <a:solidFill>
                  <a:schemeClr val="bg2">
                    <a:lumMod val="10000"/>
                  </a:schemeClr>
                </a:solidFill>
                <a:latin typeface="微软雅黑" panose="020B0503020204020204" pitchFamily="34" charset="-122"/>
                <a:ea typeface="微软雅黑" panose="020B0503020204020204" pitchFamily="34" charset="-122"/>
              </a:rPr>
              <a:t>二、</a:t>
            </a:r>
            <a:r>
              <a:rPr lang="en-US" altLang="zh-CN" sz="2000" b="1" dirty="0" smtClean="0">
                <a:solidFill>
                  <a:schemeClr val="bg2">
                    <a:lumMod val="10000"/>
                  </a:schemeClr>
                </a:solidFill>
                <a:latin typeface="微软雅黑" panose="020B0503020204020204" pitchFamily="34" charset="-122"/>
                <a:ea typeface="微软雅黑" panose="020B0503020204020204" pitchFamily="34" charset="-122"/>
              </a:rPr>
              <a:t>2021</a:t>
            </a:r>
            <a:r>
              <a:rPr lang="zh-CN" altLang="en-US" sz="2000" b="1" dirty="0" smtClean="0">
                <a:solidFill>
                  <a:schemeClr val="bg2">
                    <a:lumMod val="10000"/>
                  </a:schemeClr>
                </a:solidFill>
                <a:latin typeface="微软雅黑" panose="020B0503020204020204" pitchFamily="34" charset="-122"/>
                <a:ea typeface="微软雅黑" panose="020B0503020204020204" pitchFamily="34" charset="-122"/>
              </a:rPr>
              <a:t>年度</a:t>
            </a:r>
            <a:r>
              <a:rPr lang="zh-CN" altLang="en-US" sz="2000" b="1" dirty="0">
                <a:solidFill>
                  <a:schemeClr val="bg2">
                    <a:lumMod val="10000"/>
                  </a:schemeClr>
                </a:solidFill>
                <a:latin typeface="微软雅黑" panose="020B0503020204020204" pitchFamily="34" charset="-122"/>
                <a:ea typeface="微软雅黑" panose="020B0503020204020204" pitchFamily="34" charset="-122"/>
              </a:rPr>
              <a:t>及</a:t>
            </a:r>
            <a:r>
              <a:rPr lang="en-US" altLang="zh-CN" sz="2000" b="1" dirty="0" smtClean="0">
                <a:solidFill>
                  <a:schemeClr val="bg2">
                    <a:lumMod val="10000"/>
                  </a:schemeClr>
                </a:solidFill>
                <a:latin typeface="微软雅黑" panose="020B0503020204020204" pitchFamily="34" charset="-122"/>
                <a:ea typeface="微软雅黑" panose="020B0503020204020204" pitchFamily="34" charset="-122"/>
              </a:rPr>
              <a:t>2022</a:t>
            </a:r>
            <a:r>
              <a:rPr lang="zh-CN" altLang="en-US" sz="2000" b="1" dirty="0" smtClean="0">
                <a:solidFill>
                  <a:schemeClr val="bg2">
                    <a:lumMod val="10000"/>
                  </a:schemeClr>
                </a:solidFill>
                <a:latin typeface="微软雅黑" panose="020B0503020204020204" pitchFamily="34" charset="-122"/>
                <a:ea typeface="微软雅黑" panose="020B0503020204020204" pitchFamily="34" charset="-122"/>
              </a:rPr>
              <a:t>年</a:t>
            </a:r>
            <a:r>
              <a:rPr lang="zh-CN" altLang="en-US" sz="2000" b="1" dirty="0">
                <a:solidFill>
                  <a:schemeClr val="bg2">
                    <a:lumMod val="10000"/>
                  </a:schemeClr>
                </a:solidFill>
                <a:latin typeface="微软雅黑" panose="020B0503020204020204" pitchFamily="34" charset="-122"/>
                <a:ea typeface="微软雅黑" panose="020B0503020204020204" pitchFamily="34" charset="-122"/>
              </a:rPr>
              <a:t>月度申报材料及要求</a:t>
            </a:r>
          </a:p>
        </p:txBody>
      </p:sp>
      <p:sp>
        <p:nvSpPr>
          <p:cNvPr id="35" name="koppt-文本框"/>
          <p:cNvSpPr/>
          <p:nvPr/>
        </p:nvSpPr>
        <p:spPr>
          <a:xfrm>
            <a:off x="914273" y="1628800"/>
            <a:ext cx="3032415" cy="522194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800"/>
              </a:lnSpc>
            </a:pPr>
            <a:endParaRPr lang="en-US" altLang="zh-CN" sz="1200" b="1" dirty="0">
              <a:solidFill>
                <a:schemeClr val="tx2">
                  <a:lumMod val="50000"/>
                </a:schemeClr>
              </a:solidFill>
              <a:latin typeface="微软雅黑" pitchFamily="34" charset="-122"/>
              <a:ea typeface="微软雅黑" pitchFamily="34" charset="-122"/>
            </a:endParaRPr>
          </a:p>
          <a:p>
            <a:pPr>
              <a:lnSpc>
                <a:spcPts val="2800"/>
              </a:lnSpc>
            </a:pPr>
            <a:r>
              <a:rPr lang="zh-CN" altLang="en-US" sz="1200" b="1" dirty="0">
                <a:solidFill>
                  <a:schemeClr val="tx2">
                    <a:lumMod val="50000"/>
                  </a:schemeClr>
                </a:solidFill>
                <a:latin typeface="微软雅黑" pitchFamily="34" charset="-122"/>
                <a:ea typeface="微软雅黑" pitchFamily="34" charset="-122"/>
              </a:rPr>
              <a:t>服务业法人单位还需提供：</a:t>
            </a:r>
            <a:endParaRPr lang="en-US" altLang="zh-CN" sz="1200" b="1" dirty="0">
              <a:solidFill>
                <a:schemeClr val="tx2">
                  <a:lumMod val="50000"/>
                </a:schemeClr>
              </a:solidFill>
              <a:latin typeface="微软雅黑" pitchFamily="34" charset="-122"/>
              <a:ea typeface="微软雅黑" pitchFamily="34" charset="-122"/>
            </a:endParaRPr>
          </a:p>
          <a:p>
            <a:pPr marL="171450" lvl="0" indent="-171450">
              <a:lnSpc>
                <a:spcPts val="2200"/>
              </a:lnSpc>
              <a:buFont typeface="Arial" panose="020B0604020202020204" pitchFamily="34" charset="0"/>
              <a:buChar char="•"/>
            </a:pPr>
            <a:r>
              <a:rPr lang="zh-CN" altLang="en-US" sz="1200" b="1" dirty="0">
                <a:solidFill>
                  <a:srgbClr val="F6721F"/>
                </a:solidFill>
                <a:latin typeface="微软雅黑" pitchFamily="34" charset="-122"/>
                <a:ea typeface="微软雅黑" pitchFamily="34" charset="-122"/>
              </a:rPr>
              <a:t>截止申报期最近</a:t>
            </a:r>
            <a:r>
              <a:rPr lang="en-US" altLang="zh-CN" sz="1200" b="1" dirty="0">
                <a:solidFill>
                  <a:srgbClr val="F6721F"/>
                </a:solidFill>
                <a:latin typeface="微软雅黑" pitchFamily="34" charset="-122"/>
                <a:ea typeface="微软雅黑" pitchFamily="34" charset="-122"/>
              </a:rPr>
              <a:t>1</a:t>
            </a:r>
            <a:r>
              <a:rPr lang="zh-CN" altLang="en-US" sz="1200" b="1" dirty="0">
                <a:solidFill>
                  <a:srgbClr val="F6721F"/>
                </a:solidFill>
                <a:latin typeface="微软雅黑" pitchFamily="34" charset="-122"/>
                <a:ea typeface="微软雅黑" pitchFamily="34" charset="-122"/>
              </a:rPr>
              <a:t>个月</a:t>
            </a:r>
            <a:r>
              <a:rPr lang="zh-CN" altLang="en-US" sz="1200" b="1" dirty="0">
                <a:solidFill>
                  <a:schemeClr val="tx2">
                    <a:lumMod val="50000"/>
                  </a:schemeClr>
                </a:solidFill>
                <a:latin typeface="微软雅黑" pitchFamily="34" charset="-122"/>
                <a:ea typeface="微软雅黑" pitchFamily="34" charset="-122"/>
              </a:rPr>
              <a:t>加盖单位公章的</a:t>
            </a:r>
            <a:r>
              <a:rPr lang="en-US" altLang="zh-CN" sz="1200" b="1" dirty="0">
                <a:solidFill>
                  <a:schemeClr val="tx2">
                    <a:lumMod val="50000"/>
                  </a:schemeClr>
                </a:solidFill>
                <a:latin typeface="微软雅黑" pitchFamily="34" charset="-122"/>
                <a:ea typeface="微软雅黑" pitchFamily="34" charset="-122"/>
              </a:rPr>
              <a:t>《</a:t>
            </a:r>
            <a:r>
              <a:rPr lang="zh-CN" altLang="en-US" sz="1200" b="1" dirty="0">
                <a:solidFill>
                  <a:srgbClr val="F6721F"/>
                </a:solidFill>
                <a:latin typeface="微软雅黑" pitchFamily="34" charset="-122"/>
                <a:ea typeface="微软雅黑" pitchFamily="34" charset="-122"/>
              </a:rPr>
              <a:t>利润表</a:t>
            </a:r>
            <a:r>
              <a:rPr lang="en-US" altLang="zh-CN" sz="1200" b="1" dirty="0">
                <a:solidFill>
                  <a:schemeClr val="tx2">
                    <a:lumMod val="50000"/>
                  </a:schemeClr>
                </a:solidFill>
                <a:latin typeface="微软雅黑" pitchFamily="34" charset="-122"/>
                <a:ea typeface="微软雅黑" pitchFamily="34" charset="-122"/>
              </a:rPr>
              <a:t>》</a:t>
            </a:r>
            <a:r>
              <a:rPr lang="zh-CN" altLang="en-US" sz="1200" b="1" dirty="0">
                <a:solidFill>
                  <a:schemeClr val="tx2">
                    <a:lumMod val="50000"/>
                  </a:schemeClr>
                </a:solidFill>
                <a:latin typeface="微软雅黑" pitchFamily="34" charset="-122"/>
                <a:ea typeface="微软雅黑" pitchFamily="34" charset="-122"/>
              </a:rPr>
              <a:t>；</a:t>
            </a:r>
            <a:endParaRPr lang="en-US" altLang="zh-CN" sz="1200" b="1" dirty="0">
              <a:solidFill>
                <a:schemeClr val="tx2">
                  <a:lumMod val="50000"/>
                </a:schemeClr>
              </a:solidFill>
              <a:latin typeface="微软雅黑" pitchFamily="34" charset="-122"/>
              <a:ea typeface="微软雅黑" pitchFamily="34" charset="-122"/>
            </a:endParaRPr>
          </a:p>
          <a:p>
            <a:pPr marL="171450" lvl="0" indent="-171450">
              <a:lnSpc>
                <a:spcPts val="2000"/>
              </a:lnSpc>
              <a:spcBef>
                <a:spcPts val="200"/>
              </a:spcBef>
              <a:buFont typeface="Arial" panose="020B0604020202020204" pitchFamily="34" charset="0"/>
              <a:buChar char="•"/>
            </a:pPr>
            <a:r>
              <a:rPr lang="zh-CN" altLang="en-US" sz="1200" b="1" dirty="0" smtClean="0">
                <a:solidFill>
                  <a:schemeClr val="tx2">
                    <a:lumMod val="50000"/>
                  </a:schemeClr>
                </a:solidFill>
                <a:latin typeface="微软雅黑" pitchFamily="34" charset="-122"/>
                <a:ea typeface="微软雅黑" pitchFamily="34" charset="-122"/>
              </a:rPr>
              <a:t>打印</a:t>
            </a:r>
            <a:r>
              <a:rPr lang="zh-CN" altLang="en-US" sz="1200" b="1" dirty="0">
                <a:solidFill>
                  <a:schemeClr val="tx2">
                    <a:lumMod val="50000"/>
                  </a:schemeClr>
                </a:solidFill>
                <a:latin typeface="微软雅黑" pitchFamily="34" charset="-122"/>
                <a:ea typeface="微软雅黑" pitchFamily="34" charset="-122"/>
              </a:rPr>
              <a:t>截至申报期最近</a:t>
            </a:r>
            <a:r>
              <a:rPr lang="en-US" altLang="zh-CN" sz="1200" b="1" dirty="0">
                <a:solidFill>
                  <a:schemeClr val="tx2">
                    <a:lumMod val="50000"/>
                  </a:schemeClr>
                </a:solidFill>
                <a:latin typeface="微软雅黑" pitchFamily="34" charset="-122"/>
                <a:ea typeface="微软雅黑" pitchFamily="34" charset="-122"/>
              </a:rPr>
              <a:t>1</a:t>
            </a:r>
            <a:r>
              <a:rPr lang="zh-CN" altLang="en-US" sz="1200" b="1" dirty="0">
                <a:solidFill>
                  <a:schemeClr val="tx2">
                    <a:lumMod val="50000"/>
                  </a:schemeClr>
                </a:solidFill>
                <a:latin typeface="微软雅黑" pitchFamily="34" charset="-122"/>
                <a:ea typeface="微软雅黑" pitchFamily="34" charset="-122"/>
              </a:rPr>
              <a:t>个月的</a:t>
            </a:r>
            <a:r>
              <a:rPr lang="en-US" altLang="zh-CN" sz="1200" b="1" dirty="0">
                <a:solidFill>
                  <a:schemeClr val="tx2">
                    <a:lumMod val="50000"/>
                  </a:schemeClr>
                </a:solidFill>
                <a:latin typeface="微软雅黑" pitchFamily="34" charset="-122"/>
                <a:ea typeface="微软雅黑" pitchFamily="34" charset="-122"/>
              </a:rPr>
              <a:t>《</a:t>
            </a:r>
            <a:r>
              <a:rPr lang="zh-CN" altLang="en-US" sz="1200" b="1" dirty="0">
                <a:solidFill>
                  <a:schemeClr val="tx2">
                    <a:lumMod val="50000"/>
                  </a:schemeClr>
                </a:solidFill>
                <a:latin typeface="微软雅黑" pitchFamily="34" charset="-122"/>
                <a:ea typeface="微软雅黑" pitchFamily="34" charset="-122"/>
              </a:rPr>
              <a:t>增值税纳税申报表</a:t>
            </a:r>
            <a:r>
              <a:rPr lang="en-US" altLang="zh-CN" sz="1200" b="1" dirty="0">
                <a:solidFill>
                  <a:schemeClr val="tx2">
                    <a:lumMod val="50000"/>
                  </a:schemeClr>
                </a:solidFill>
                <a:latin typeface="微软雅黑" pitchFamily="34" charset="-122"/>
                <a:ea typeface="微软雅黑" pitchFamily="34" charset="-122"/>
              </a:rPr>
              <a:t>》</a:t>
            </a:r>
            <a:r>
              <a:rPr lang="zh-CN" altLang="en-US" sz="1200" b="1" dirty="0">
                <a:solidFill>
                  <a:srgbClr val="F6721F"/>
                </a:solidFill>
                <a:latin typeface="微软雅黑" pitchFamily="34" charset="-122"/>
                <a:ea typeface="微软雅黑" pitchFamily="34" charset="-122"/>
              </a:rPr>
              <a:t>加盖税务部门</a:t>
            </a:r>
            <a:r>
              <a:rPr lang="zh-CN" altLang="en-US" sz="1200" b="1" dirty="0">
                <a:solidFill>
                  <a:schemeClr val="tx2">
                    <a:lumMod val="50000"/>
                  </a:schemeClr>
                </a:solidFill>
                <a:latin typeface="微软雅黑" pitchFamily="34" charset="-122"/>
                <a:ea typeface="微软雅黑" pitchFamily="34" charset="-122"/>
              </a:rPr>
              <a:t>和</a:t>
            </a:r>
            <a:r>
              <a:rPr lang="zh-CN" altLang="en-US" sz="1200" b="1" dirty="0">
                <a:solidFill>
                  <a:srgbClr val="F6721F"/>
                </a:solidFill>
                <a:latin typeface="微软雅黑" pitchFamily="34" charset="-122"/>
                <a:ea typeface="微软雅黑" pitchFamily="34" charset="-122"/>
              </a:rPr>
              <a:t>单位公章</a:t>
            </a:r>
            <a:r>
              <a:rPr lang="zh-CN" altLang="en-US" sz="1200" b="1" dirty="0">
                <a:solidFill>
                  <a:schemeClr val="tx2">
                    <a:lumMod val="50000"/>
                  </a:schemeClr>
                </a:solidFill>
                <a:latin typeface="微软雅黑" pitchFamily="34" charset="-122"/>
                <a:ea typeface="微软雅黑" pitchFamily="34" charset="-122"/>
              </a:rPr>
              <a:t>。</a:t>
            </a:r>
            <a:endParaRPr lang="en-US" altLang="zh-CN" sz="1200" b="1" dirty="0">
              <a:solidFill>
                <a:schemeClr val="tx2">
                  <a:lumMod val="50000"/>
                </a:schemeClr>
              </a:solidFill>
              <a:latin typeface="微软雅黑" pitchFamily="34" charset="-122"/>
              <a:ea typeface="微软雅黑" pitchFamily="34" charset="-122"/>
            </a:endParaRPr>
          </a:p>
          <a:p>
            <a:pPr marL="171450" indent="-171450">
              <a:lnSpc>
                <a:spcPts val="2000"/>
              </a:lnSpc>
              <a:spcBef>
                <a:spcPts val="200"/>
              </a:spcBef>
              <a:buFont typeface="Arial" panose="020B0604020202020204" pitchFamily="34" charset="0"/>
              <a:buChar char="•"/>
            </a:pPr>
            <a:r>
              <a:rPr lang="zh-CN" altLang="en-US" sz="1200" b="1" dirty="0">
                <a:solidFill>
                  <a:schemeClr val="tx2">
                    <a:lumMod val="50000"/>
                  </a:schemeClr>
                </a:solidFill>
                <a:latin typeface="微软雅黑" pitchFamily="34" charset="-122"/>
                <a:ea typeface="微软雅黑" pitchFamily="34" charset="-122"/>
              </a:rPr>
              <a:t>或税务网上申报系统查询</a:t>
            </a:r>
            <a:r>
              <a:rPr lang="zh-CN" altLang="en-US" sz="1200" b="1" dirty="0">
                <a:solidFill>
                  <a:srgbClr val="F6721F"/>
                </a:solidFill>
                <a:latin typeface="微软雅黑" pitchFamily="34" charset="-122"/>
                <a:ea typeface="微软雅黑" pitchFamily="34" charset="-122"/>
              </a:rPr>
              <a:t>的整屏截图（带查询页面的完整表）并加盖单位公章</a:t>
            </a:r>
            <a:endParaRPr lang="en-US" altLang="zh-CN" sz="1200" b="1" dirty="0">
              <a:solidFill>
                <a:srgbClr val="F6721F"/>
              </a:solidFill>
              <a:latin typeface="微软雅黑" pitchFamily="34" charset="-122"/>
              <a:ea typeface="微软雅黑" pitchFamily="34" charset="-122"/>
            </a:endParaRPr>
          </a:p>
          <a:p>
            <a:pPr marL="171450" indent="-171450">
              <a:lnSpc>
                <a:spcPts val="2000"/>
              </a:lnSpc>
              <a:spcBef>
                <a:spcPts val="200"/>
              </a:spcBef>
              <a:buFont typeface="Arial" panose="020B0604020202020204" pitchFamily="34" charset="0"/>
              <a:buChar char="•"/>
            </a:pPr>
            <a:r>
              <a:rPr lang="en-US" altLang="zh-CN" sz="1200" b="1" dirty="0" smtClean="0">
                <a:solidFill>
                  <a:schemeClr val="tx2">
                    <a:lumMod val="50000"/>
                  </a:schemeClr>
                </a:solidFill>
                <a:latin typeface="微软雅黑" pitchFamily="34" charset="-122"/>
                <a:ea typeface="微软雅黑" pitchFamily="34" charset="-122"/>
              </a:rPr>
              <a:t>《</a:t>
            </a:r>
            <a:r>
              <a:rPr lang="zh-CN" altLang="en-US" sz="1200" b="1" dirty="0">
                <a:solidFill>
                  <a:schemeClr val="tx2">
                    <a:lumMod val="50000"/>
                  </a:schemeClr>
                </a:solidFill>
                <a:latin typeface="微软雅黑" pitchFamily="34" charset="-122"/>
                <a:ea typeface="微软雅黑" pitchFamily="34" charset="-122"/>
              </a:rPr>
              <a:t>增值税纳税申报表附列资料（表</a:t>
            </a:r>
            <a:r>
              <a:rPr lang="en-US" altLang="zh-CN" sz="1200" b="1" dirty="0">
                <a:solidFill>
                  <a:schemeClr val="tx2">
                    <a:lumMod val="50000"/>
                  </a:schemeClr>
                </a:solidFill>
                <a:latin typeface="微软雅黑" pitchFamily="34" charset="-122"/>
                <a:ea typeface="微软雅黑" pitchFamily="34" charset="-122"/>
              </a:rPr>
              <a:t>1</a:t>
            </a:r>
            <a:r>
              <a:rPr lang="zh-CN" altLang="en-US" sz="1200" b="1" dirty="0">
                <a:solidFill>
                  <a:schemeClr val="tx2">
                    <a:lumMod val="50000"/>
                  </a:schemeClr>
                </a:solidFill>
                <a:latin typeface="微软雅黑" pitchFamily="34" charset="-122"/>
                <a:ea typeface="微软雅黑" pitchFamily="34" charset="-122"/>
              </a:rPr>
              <a:t>）</a:t>
            </a:r>
            <a:r>
              <a:rPr lang="en-US" altLang="zh-CN" sz="1200" b="1" dirty="0">
                <a:solidFill>
                  <a:schemeClr val="tx2">
                    <a:lumMod val="50000"/>
                  </a:schemeClr>
                </a:solidFill>
                <a:latin typeface="微软雅黑" pitchFamily="34" charset="-122"/>
                <a:ea typeface="微软雅黑" pitchFamily="34" charset="-122"/>
              </a:rPr>
              <a:t>》</a:t>
            </a:r>
            <a:r>
              <a:rPr lang="zh-CN" altLang="en-US" sz="1200" b="1" dirty="0">
                <a:solidFill>
                  <a:schemeClr val="tx2">
                    <a:lumMod val="50000"/>
                  </a:schemeClr>
                </a:solidFill>
                <a:latin typeface="微软雅黑" pitchFamily="34" charset="-122"/>
                <a:ea typeface="微软雅黑" pitchFamily="34" charset="-122"/>
              </a:rPr>
              <a:t>加盖单位</a:t>
            </a:r>
            <a:r>
              <a:rPr lang="zh-CN" altLang="en-US" sz="1200" b="1" dirty="0" smtClean="0">
                <a:solidFill>
                  <a:schemeClr val="tx2">
                    <a:lumMod val="50000"/>
                  </a:schemeClr>
                </a:solidFill>
                <a:latin typeface="微软雅黑" pitchFamily="34" charset="-122"/>
                <a:ea typeface="微软雅黑" pitchFamily="34" charset="-122"/>
              </a:rPr>
              <a:t>公章</a:t>
            </a:r>
            <a:endParaRPr lang="en-US" altLang="zh-CN" sz="1200" b="1" dirty="0" smtClean="0">
              <a:solidFill>
                <a:schemeClr val="tx2">
                  <a:lumMod val="50000"/>
                </a:schemeClr>
              </a:solidFill>
              <a:latin typeface="微软雅黑" pitchFamily="34" charset="-122"/>
              <a:ea typeface="微软雅黑" pitchFamily="34" charset="-122"/>
            </a:endParaRPr>
          </a:p>
          <a:p>
            <a:pPr>
              <a:lnSpc>
                <a:spcPts val="2000"/>
              </a:lnSpc>
              <a:spcBef>
                <a:spcPts val="200"/>
              </a:spcBef>
            </a:pPr>
            <a:endParaRPr lang="zh-CN" altLang="en-US" sz="1200" b="1" dirty="0">
              <a:solidFill>
                <a:schemeClr val="tx2">
                  <a:lumMod val="50000"/>
                </a:schemeClr>
              </a:solidFill>
              <a:latin typeface="微软雅黑" pitchFamily="34" charset="-122"/>
              <a:ea typeface="微软雅黑" pitchFamily="34" charset="-122"/>
            </a:endParaRPr>
          </a:p>
          <a:p>
            <a:pPr marL="171450" lvl="0" indent="-171450">
              <a:lnSpc>
                <a:spcPts val="2000"/>
              </a:lnSpc>
              <a:spcBef>
                <a:spcPts val="200"/>
              </a:spcBef>
              <a:buFont typeface="Arial" panose="020B0604020202020204" pitchFamily="34" charset="0"/>
              <a:buChar char="•"/>
            </a:pPr>
            <a:endParaRPr lang="en-US" altLang="zh-CN" sz="1200" b="1" dirty="0">
              <a:solidFill>
                <a:schemeClr val="tx2">
                  <a:lumMod val="50000"/>
                </a:schemeClr>
              </a:solidFill>
              <a:latin typeface="微软雅黑" pitchFamily="34" charset="-122"/>
              <a:ea typeface="微软雅黑" pitchFamily="34" charset="-122"/>
            </a:endParaRPr>
          </a:p>
          <a:p>
            <a:pPr marL="171450" lvl="0" indent="-171450">
              <a:lnSpc>
                <a:spcPts val="2000"/>
              </a:lnSpc>
              <a:spcBef>
                <a:spcPts val="200"/>
              </a:spcBef>
              <a:buFont typeface="Arial" panose="020B0604020202020204" pitchFamily="34" charset="0"/>
              <a:buChar char="•"/>
            </a:pPr>
            <a:endParaRPr lang="zh-CN" altLang="en-US" sz="1200" b="1" dirty="0">
              <a:solidFill>
                <a:schemeClr val="tx2">
                  <a:lumMod val="50000"/>
                </a:schemeClr>
              </a:solidFill>
              <a:latin typeface="微软雅黑" pitchFamily="34" charset="-122"/>
              <a:ea typeface="微软雅黑" pitchFamily="34" charset="-122"/>
            </a:endParaRPr>
          </a:p>
          <a:p>
            <a:pPr>
              <a:lnSpc>
                <a:spcPts val="2200"/>
              </a:lnSpc>
            </a:pPr>
            <a:endParaRPr lang="en-US" altLang="zh-CN" sz="1200" dirty="0">
              <a:solidFill>
                <a:schemeClr val="tx2">
                  <a:lumMod val="50000"/>
                </a:schemeClr>
              </a:solidFill>
              <a:latin typeface="微软雅黑" pitchFamily="34" charset="-122"/>
              <a:ea typeface="微软雅黑" pitchFamily="34" charset="-122"/>
            </a:endParaRPr>
          </a:p>
          <a:p>
            <a:pPr>
              <a:lnSpc>
                <a:spcPts val="2200"/>
              </a:lnSpc>
            </a:pPr>
            <a:endParaRPr lang="zh-CN" altLang="en-US" sz="1200" dirty="0">
              <a:solidFill>
                <a:schemeClr val="tx2">
                  <a:lumMod val="50000"/>
                </a:schemeClr>
              </a:solidFill>
              <a:latin typeface="微软雅黑" pitchFamily="34" charset="-122"/>
              <a:ea typeface="微软雅黑" pitchFamily="34" charset="-122"/>
            </a:endParaRPr>
          </a:p>
          <a:p>
            <a:pPr marL="171450" indent="-171450">
              <a:lnSpc>
                <a:spcPts val="2200"/>
              </a:lnSpc>
              <a:buFont typeface="Arial" panose="020B0604020202020204" pitchFamily="34" charset="0"/>
              <a:buChar char="•"/>
            </a:pPr>
            <a:endParaRPr lang="en-US" altLang="zh-CN" sz="1200" dirty="0">
              <a:solidFill>
                <a:schemeClr val="tx2">
                  <a:lumMod val="50000"/>
                </a:schemeClr>
              </a:solidFill>
              <a:latin typeface="微软雅黑" pitchFamily="34" charset="-122"/>
              <a:ea typeface="微软雅黑" pitchFamily="34" charset="-122"/>
            </a:endParaRPr>
          </a:p>
          <a:p>
            <a:pPr marL="171450" lvl="0" indent="-171450">
              <a:lnSpc>
                <a:spcPts val="2200"/>
              </a:lnSpc>
              <a:buFont typeface="Arial" panose="020B0604020202020204" pitchFamily="34" charset="0"/>
              <a:buChar char="•"/>
            </a:pPr>
            <a:endParaRPr lang="zh-CN" altLang="en-US" sz="1200" dirty="0">
              <a:solidFill>
                <a:schemeClr val="tx2">
                  <a:lumMod val="50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4201028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31"/>
          <p:cNvSpPr/>
          <p:nvPr/>
        </p:nvSpPr>
        <p:spPr>
          <a:xfrm rot="10800000">
            <a:off x="8287286" y="5445224"/>
            <a:ext cx="3165582" cy="890842"/>
          </a:xfrm>
          <a:prstGeom prst="wedgeRectCallout">
            <a:avLst/>
          </a:prstGeom>
          <a:solidFill>
            <a:srgbClr val="16A085"/>
          </a:solidFill>
          <a:ln>
            <a:noFill/>
          </a:ln>
          <a:effectLst/>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0091" tIns="150091" rIns="150091" bIns="150091" numCol="1" spcCol="1270" anchor="t" anchorCtr="0">
            <a:noAutofit/>
          </a:bodyPr>
          <a:lstStyle>
            <a:defPPr>
              <a:defRPr lang="zh-CN"/>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defTabSz="1751174">
              <a:lnSpc>
                <a:spcPct val="90000"/>
              </a:lnSpc>
              <a:spcBef>
                <a:spcPct val="0"/>
              </a:spcBef>
              <a:spcAft>
                <a:spcPct val="35000"/>
              </a:spcAft>
            </a:pPr>
            <a:endParaRPr lang="en-US" sz="4000">
              <a:solidFill>
                <a:prstClr val="black">
                  <a:hueOff val="0"/>
                  <a:satOff val="0"/>
                  <a:lumOff val="0"/>
                  <a:alphaOff val="0"/>
                </a:prstClr>
              </a:solidFill>
              <a:latin typeface="Calibri" panose="020F0502020204030204"/>
            </a:endParaRPr>
          </a:p>
        </p:txBody>
      </p:sp>
      <p:sp>
        <p:nvSpPr>
          <p:cNvPr id="112" name="koppt-图标"/>
          <p:cNvSpPr>
            <a:spLocks noChangeArrowheads="1"/>
          </p:cNvSpPr>
          <p:nvPr/>
        </p:nvSpPr>
        <p:spPr bwMode="auto">
          <a:xfrm>
            <a:off x="4735047" y="2065071"/>
            <a:ext cx="359708" cy="424376"/>
          </a:xfrm>
          <a:custGeom>
            <a:avLst/>
            <a:gdLst>
              <a:gd name="T0" fmla="*/ 283 w 391"/>
              <a:gd name="T1" fmla="*/ 178 h 463"/>
              <a:gd name="T2" fmla="*/ 283 w 391"/>
              <a:gd name="T3" fmla="*/ 178 h 463"/>
              <a:gd name="T4" fmla="*/ 319 w 391"/>
              <a:gd name="T5" fmla="*/ 18 h 463"/>
              <a:gd name="T6" fmla="*/ 204 w 391"/>
              <a:gd name="T7" fmla="*/ 134 h 463"/>
              <a:gd name="T8" fmla="*/ 98 w 391"/>
              <a:gd name="T9" fmla="*/ 231 h 463"/>
              <a:gd name="T10" fmla="*/ 98 w 391"/>
              <a:gd name="T11" fmla="*/ 400 h 463"/>
              <a:gd name="T12" fmla="*/ 310 w 391"/>
              <a:gd name="T13" fmla="*/ 462 h 463"/>
              <a:gd name="T14" fmla="*/ 390 w 391"/>
              <a:gd name="T15" fmla="*/ 222 h 463"/>
              <a:gd name="T16" fmla="*/ 283 w 391"/>
              <a:gd name="T17" fmla="*/ 178 h 463"/>
              <a:gd name="T18" fmla="*/ 71 w 391"/>
              <a:gd name="T19" fmla="*/ 178 h 463"/>
              <a:gd name="T20" fmla="*/ 71 w 391"/>
              <a:gd name="T21" fmla="*/ 178 h 463"/>
              <a:gd name="T22" fmla="*/ 0 w 391"/>
              <a:gd name="T23" fmla="*/ 257 h 463"/>
              <a:gd name="T24" fmla="*/ 0 w 391"/>
              <a:gd name="T25" fmla="*/ 372 h 463"/>
              <a:gd name="T26" fmla="*/ 71 w 391"/>
              <a:gd name="T27" fmla="*/ 453 h 463"/>
              <a:gd name="T28" fmla="*/ 44 w 391"/>
              <a:gd name="T29" fmla="*/ 400 h 463"/>
              <a:gd name="T30" fmla="*/ 44 w 391"/>
              <a:gd name="T31" fmla="*/ 240 h 463"/>
              <a:gd name="T32" fmla="*/ 71 w 391"/>
              <a:gd name="T33" fmla="*/ 178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1" h="463">
                <a:moveTo>
                  <a:pt x="283" y="178"/>
                </a:moveTo>
                <a:lnTo>
                  <a:pt x="283" y="178"/>
                </a:lnTo>
                <a:cubicBezTo>
                  <a:pt x="283" y="169"/>
                  <a:pt x="373" y="89"/>
                  <a:pt x="319" y="18"/>
                </a:cubicBezTo>
                <a:cubicBezTo>
                  <a:pt x="310" y="0"/>
                  <a:pt x="266" y="98"/>
                  <a:pt x="204" y="134"/>
                </a:cubicBezTo>
                <a:cubicBezTo>
                  <a:pt x="169" y="160"/>
                  <a:pt x="98" y="204"/>
                  <a:pt x="98" y="231"/>
                </a:cubicBezTo>
                <a:cubicBezTo>
                  <a:pt x="98" y="400"/>
                  <a:pt x="98" y="400"/>
                  <a:pt x="98" y="400"/>
                </a:cubicBezTo>
                <a:cubicBezTo>
                  <a:pt x="98" y="435"/>
                  <a:pt x="213" y="462"/>
                  <a:pt x="310" y="462"/>
                </a:cubicBezTo>
                <a:cubicBezTo>
                  <a:pt x="345" y="462"/>
                  <a:pt x="390" y="249"/>
                  <a:pt x="390" y="222"/>
                </a:cubicBezTo>
                <a:cubicBezTo>
                  <a:pt x="390" y="187"/>
                  <a:pt x="292" y="187"/>
                  <a:pt x="283" y="178"/>
                </a:cubicBezTo>
                <a:close/>
                <a:moveTo>
                  <a:pt x="71" y="178"/>
                </a:moveTo>
                <a:lnTo>
                  <a:pt x="71" y="178"/>
                </a:lnTo>
                <a:cubicBezTo>
                  <a:pt x="54" y="178"/>
                  <a:pt x="0" y="187"/>
                  <a:pt x="0" y="257"/>
                </a:cubicBezTo>
                <a:cubicBezTo>
                  <a:pt x="0" y="372"/>
                  <a:pt x="0" y="372"/>
                  <a:pt x="0" y="372"/>
                </a:cubicBezTo>
                <a:cubicBezTo>
                  <a:pt x="0" y="444"/>
                  <a:pt x="54" y="453"/>
                  <a:pt x="71" y="453"/>
                </a:cubicBezTo>
                <a:cubicBezTo>
                  <a:pt x="89" y="453"/>
                  <a:pt x="44" y="435"/>
                  <a:pt x="44" y="400"/>
                </a:cubicBezTo>
                <a:cubicBezTo>
                  <a:pt x="44" y="240"/>
                  <a:pt x="44" y="240"/>
                  <a:pt x="44" y="240"/>
                </a:cubicBezTo>
                <a:cubicBezTo>
                  <a:pt x="44" y="196"/>
                  <a:pt x="89" y="178"/>
                  <a:pt x="71" y="178"/>
                </a:cubicBezTo>
                <a:close/>
              </a:path>
            </a:pathLst>
          </a:custGeom>
          <a:solidFill>
            <a:srgbClr val="FFFFFF"/>
          </a:solidFill>
          <a:ln>
            <a:noFill/>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34670" eaLnBrk="1" fontAlgn="auto" hangingPunct="1">
              <a:spcBef>
                <a:spcPts val="0"/>
              </a:spcBef>
              <a:spcAft>
                <a:spcPts val="0"/>
              </a:spcAft>
            </a:pPr>
            <a:endParaRPr kumimoji="0" lang="en-US" sz="2105">
              <a:solidFill>
                <a:prstClr val="black"/>
              </a:solidFill>
              <a:latin typeface="Calibri"/>
              <a:ea typeface="+mn-ea"/>
            </a:endParaRPr>
          </a:p>
        </p:txBody>
      </p:sp>
      <p:sp>
        <p:nvSpPr>
          <p:cNvPr id="122" name="koppt-图标"/>
          <p:cNvSpPr>
            <a:spLocks noChangeArrowheads="1"/>
          </p:cNvSpPr>
          <p:nvPr/>
        </p:nvSpPr>
        <p:spPr bwMode="auto">
          <a:xfrm>
            <a:off x="7097246" y="2112542"/>
            <a:ext cx="359708" cy="424376"/>
          </a:xfrm>
          <a:custGeom>
            <a:avLst/>
            <a:gdLst>
              <a:gd name="T0" fmla="*/ 283 w 391"/>
              <a:gd name="T1" fmla="*/ 178 h 463"/>
              <a:gd name="T2" fmla="*/ 283 w 391"/>
              <a:gd name="T3" fmla="*/ 178 h 463"/>
              <a:gd name="T4" fmla="*/ 319 w 391"/>
              <a:gd name="T5" fmla="*/ 18 h 463"/>
              <a:gd name="T6" fmla="*/ 204 w 391"/>
              <a:gd name="T7" fmla="*/ 134 h 463"/>
              <a:gd name="T8" fmla="*/ 98 w 391"/>
              <a:gd name="T9" fmla="*/ 231 h 463"/>
              <a:gd name="T10" fmla="*/ 98 w 391"/>
              <a:gd name="T11" fmla="*/ 400 h 463"/>
              <a:gd name="T12" fmla="*/ 310 w 391"/>
              <a:gd name="T13" fmla="*/ 462 h 463"/>
              <a:gd name="T14" fmla="*/ 390 w 391"/>
              <a:gd name="T15" fmla="*/ 222 h 463"/>
              <a:gd name="T16" fmla="*/ 283 w 391"/>
              <a:gd name="T17" fmla="*/ 178 h 463"/>
              <a:gd name="T18" fmla="*/ 71 w 391"/>
              <a:gd name="T19" fmla="*/ 178 h 463"/>
              <a:gd name="T20" fmla="*/ 71 w 391"/>
              <a:gd name="T21" fmla="*/ 178 h 463"/>
              <a:gd name="T22" fmla="*/ 0 w 391"/>
              <a:gd name="T23" fmla="*/ 257 h 463"/>
              <a:gd name="T24" fmla="*/ 0 w 391"/>
              <a:gd name="T25" fmla="*/ 372 h 463"/>
              <a:gd name="T26" fmla="*/ 71 w 391"/>
              <a:gd name="T27" fmla="*/ 453 h 463"/>
              <a:gd name="T28" fmla="*/ 44 w 391"/>
              <a:gd name="T29" fmla="*/ 400 h 463"/>
              <a:gd name="T30" fmla="*/ 44 w 391"/>
              <a:gd name="T31" fmla="*/ 240 h 463"/>
              <a:gd name="T32" fmla="*/ 71 w 391"/>
              <a:gd name="T33" fmla="*/ 178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1" h="463">
                <a:moveTo>
                  <a:pt x="283" y="178"/>
                </a:moveTo>
                <a:lnTo>
                  <a:pt x="283" y="178"/>
                </a:lnTo>
                <a:cubicBezTo>
                  <a:pt x="283" y="169"/>
                  <a:pt x="373" y="89"/>
                  <a:pt x="319" y="18"/>
                </a:cubicBezTo>
                <a:cubicBezTo>
                  <a:pt x="310" y="0"/>
                  <a:pt x="266" y="98"/>
                  <a:pt x="204" y="134"/>
                </a:cubicBezTo>
                <a:cubicBezTo>
                  <a:pt x="169" y="160"/>
                  <a:pt x="98" y="204"/>
                  <a:pt x="98" y="231"/>
                </a:cubicBezTo>
                <a:cubicBezTo>
                  <a:pt x="98" y="400"/>
                  <a:pt x="98" y="400"/>
                  <a:pt x="98" y="400"/>
                </a:cubicBezTo>
                <a:cubicBezTo>
                  <a:pt x="98" y="435"/>
                  <a:pt x="213" y="462"/>
                  <a:pt x="310" y="462"/>
                </a:cubicBezTo>
                <a:cubicBezTo>
                  <a:pt x="345" y="462"/>
                  <a:pt x="390" y="249"/>
                  <a:pt x="390" y="222"/>
                </a:cubicBezTo>
                <a:cubicBezTo>
                  <a:pt x="390" y="187"/>
                  <a:pt x="292" y="187"/>
                  <a:pt x="283" y="178"/>
                </a:cubicBezTo>
                <a:close/>
                <a:moveTo>
                  <a:pt x="71" y="178"/>
                </a:moveTo>
                <a:lnTo>
                  <a:pt x="71" y="178"/>
                </a:lnTo>
                <a:cubicBezTo>
                  <a:pt x="54" y="178"/>
                  <a:pt x="0" y="187"/>
                  <a:pt x="0" y="257"/>
                </a:cubicBezTo>
                <a:cubicBezTo>
                  <a:pt x="0" y="372"/>
                  <a:pt x="0" y="372"/>
                  <a:pt x="0" y="372"/>
                </a:cubicBezTo>
                <a:cubicBezTo>
                  <a:pt x="0" y="444"/>
                  <a:pt x="54" y="453"/>
                  <a:pt x="71" y="453"/>
                </a:cubicBezTo>
                <a:cubicBezTo>
                  <a:pt x="89" y="453"/>
                  <a:pt x="44" y="435"/>
                  <a:pt x="44" y="400"/>
                </a:cubicBezTo>
                <a:cubicBezTo>
                  <a:pt x="44" y="240"/>
                  <a:pt x="44" y="240"/>
                  <a:pt x="44" y="240"/>
                </a:cubicBezTo>
                <a:cubicBezTo>
                  <a:pt x="44" y="196"/>
                  <a:pt x="89" y="178"/>
                  <a:pt x="71" y="178"/>
                </a:cubicBezTo>
                <a:close/>
              </a:path>
            </a:pathLst>
          </a:custGeom>
          <a:solidFill>
            <a:srgbClr val="FFFFFF"/>
          </a:solidFill>
          <a:ln>
            <a:noFill/>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34670" eaLnBrk="1" fontAlgn="auto" hangingPunct="1">
              <a:spcBef>
                <a:spcPts val="0"/>
              </a:spcBef>
              <a:spcAft>
                <a:spcPts val="0"/>
              </a:spcAft>
            </a:pPr>
            <a:endParaRPr kumimoji="0" lang="en-US" sz="2105">
              <a:solidFill>
                <a:prstClr val="black"/>
              </a:solidFill>
              <a:latin typeface="Calibri"/>
              <a:ea typeface="+mn-ea"/>
            </a:endParaRPr>
          </a:p>
        </p:txBody>
      </p:sp>
      <p:grpSp>
        <p:nvGrpSpPr>
          <p:cNvPr id="123" name="组合 122"/>
          <p:cNvGrpSpPr/>
          <p:nvPr/>
        </p:nvGrpSpPr>
        <p:grpSpPr>
          <a:xfrm>
            <a:off x="887589" y="1291042"/>
            <a:ext cx="10565278" cy="3833229"/>
            <a:chOff x="866602" y="2381633"/>
            <a:chExt cx="10565278" cy="3833229"/>
          </a:xfrm>
        </p:grpSpPr>
        <p:sp>
          <p:nvSpPr>
            <p:cNvPr id="124" name="koppt-矩形"/>
            <p:cNvSpPr/>
            <p:nvPr/>
          </p:nvSpPr>
          <p:spPr>
            <a:xfrm rot="2700000">
              <a:off x="4421445" y="3503686"/>
              <a:ext cx="1840954" cy="1840954"/>
            </a:xfrm>
            <a:prstGeom prst="frame">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60959" tIns="60959" rIns="60959" bIns="60959"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Lantinghei SC Extralight"/>
                <a:ea typeface="Lantinghei SC Extralight"/>
                <a:cs typeface="Lantinghei SC Extralight"/>
                <a:sym typeface="Lantinghei SC Extralight"/>
              </a:endParaRPr>
            </a:p>
          </p:txBody>
        </p:sp>
        <p:sp>
          <p:nvSpPr>
            <p:cNvPr id="125" name="koppt-矩形"/>
            <p:cNvSpPr/>
            <p:nvPr/>
          </p:nvSpPr>
          <p:spPr>
            <a:xfrm rot="2700000">
              <a:off x="5929602" y="3503686"/>
              <a:ext cx="1840954" cy="1840954"/>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60959" tIns="60959" rIns="60959" bIns="60959"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Lantinghei SC Extralight"/>
                <a:ea typeface="Lantinghei SC Extralight"/>
                <a:cs typeface="Lantinghei SC Extralight"/>
                <a:sym typeface="Lantinghei SC Extralight"/>
              </a:endParaRPr>
            </a:p>
          </p:txBody>
        </p:sp>
        <p:sp>
          <p:nvSpPr>
            <p:cNvPr id="126" name="koppt-矩形"/>
            <p:cNvSpPr/>
            <p:nvPr/>
          </p:nvSpPr>
          <p:spPr>
            <a:xfrm>
              <a:off x="5772150" y="2633464"/>
              <a:ext cx="647700" cy="647700"/>
            </a:xfrm>
            <a:prstGeom prst="diamond">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60959" tIns="60959" rIns="60959" bIns="60959"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Lantinghei SC Extralight"/>
                <a:ea typeface="Lantinghei SC Extralight"/>
                <a:cs typeface="Lantinghei SC Extralight"/>
                <a:sym typeface="Lantinghei SC Extralight"/>
              </a:endParaRPr>
            </a:p>
          </p:txBody>
        </p:sp>
        <p:sp>
          <p:nvSpPr>
            <p:cNvPr id="127" name="koppt-矩形"/>
            <p:cNvSpPr/>
            <p:nvPr/>
          </p:nvSpPr>
          <p:spPr>
            <a:xfrm>
              <a:off x="5772150" y="5567162"/>
              <a:ext cx="647700" cy="647700"/>
            </a:xfrm>
            <a:prstGeom prst="diamond">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60959" tIns="60959" rIns="60959" bIns="60959"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Lantinghei SC Extralight"/>
                <a:ea typeface="Lantinghei SC Extralight"/>
                <a:cs typeface="Lantinghei SC Extralight"/>
                <a:sym typeface="Lantinghei SC Extralight"/>
              </a:endParaRPr>
            </a:p>
          </p:txBody>
        </p:sp>
        <p:sp>
          <p:nvSpPr>
            <p:cNvPr id="128" name="koppt-文本框"/>
            <p:cNvSpPr/>
            <p:nvPr/>
          </p:nvSpPr>
          <p:spPr>
            <a:xfrm>
              <a:off x="866602" y="2381633"/>
              <a:ext cx="3119292" cy="396000"/>
            </a:xfrm>
            <a:prstGeom prst="rect">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60959" tIns="60959" rIns="60959" bIns="60959" numCol="1" spcCol="38100" rtlCol="0" anchor="ctr" anchorCtr="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10765" hangingPunct="0"/>
              <a:r>
                <a:rPr lang="zh-CN" altLang="en-US" b="1" dirty="0">
                  <a:solidFill>
                    <a:srgbClr val="FFFFFF"/>
                  </a:solidFill>
                  <a:latin typeface="微软雅黑" panose="020B0503020204020204" pitchFamily="34" charset="-122"/>
                  <a:ea typeface="微软雅黑" panose="020B0503020204020204" pitchFamily="34" charset="-122"/>
                  <a:cs typeface="Lantinghei SC Extralight"/>
                  <a:sym typeface="Lantinghei SC Extralight"/>
                </a:rPr>
                <a:t>投资法人单位还需提供</a:t>
              </a:r>
            </a:p>
          </p:txBody>
        </p:sp>
        <p:sp>
          <p:nvSpPr>
            <p:cNvPr id="129" name="koppt-文本框"/>
            <p:cNvSpPr/>
            <p:nvPr/>
          </p:nvSpPr>
          <p:spPr>
            <a:xfrm>
              <a:off x="873130" y="4987614"/>
              <a:ext cx="3092607" cy="61369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altLang="zh-CN" sz="1200" dirty="0">
                  <a:solidFill>
                    <a:schemeClr val="bg2">
                      <a:lumMod val="10000"/>
                    </a:schemeClr>
                  </a:solidFill>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1200" b="1" dirty="0">
                <a:solidFill>
                  <a:srgbClr val="F66F00"/>
                </a:solidFill>
                <a:latin typeface="微软雅黑" pitchFamily="34" charset="-122"/>
                <a:ea typeface="微软雅黑" pitchFamily="34" charset="-122"/>
              </a:endParaRPr>
            </a:p>
            <a:p>
              <a:pPr lvl="0" algn="just">
                <a:lnSpc>
                  <a:spcPct val="150000"/>
                </a:lnSpc>
              </a:pPr>
              <a:endParaRPr lang="en-US" altLang="zh-CN" sz="1200" b="1" dirty="0">
                <a:solidFill>
                  <a:srgbClr val="F66F00"/>
                </a:solidFill>
                <a:latin typeface="微软雅黑" pitchFamily="34" charset="-122"/>
                <a:ea typeface="微软雅黑" pitchFamily="34" charset="-122"/>
              </a:endParaRPr>
            </a:p>
          </p:txBody>
        </p:sp>
        <p:sp>
          <p:nvSpPr>
            <p:cNvPr id="130" name="koppt-文本框"/>
            <p:cNvSpPr/>
            <p:nvPr/>
          </p:nvSpPr>
          <p:spPr>
            <a:xfrm>
              <a:off x="8266299" y="2405456"/>
              <a:ext cx="3165581" cy="396000"/>
            </a:xfrm>
            <a:prstGeom prst="wedgeRectCallou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60959" tIns="60959" rIns="60959" bIns="60959" numCol="1" spcCol="38100" rtlCol="0" anchor="ctr" anchorCtr="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10765" hangingPunct="0"/>
              <a:r>
                <a:rPr lang="zh-CN" altLang="en-US" b="1" dirty="0">
                  <a:solidFill>
                    <a:srgbClr val="FFFFFF"/>
                  </a:solidFill>
                  <a:latin typeface="微软雅黑" panose="020B0503020204020204" pitchFamily="34" charset="-122"/>
                  <a:ea typeface="微软雅黑" panose="020B0503020204020204" pitchFamily="34" charset="-122"/>
                  <a:cs typeface="Lantinghei SC Extralight"/>
                  <a:sym typeface="Lantinghei SC Extralight"/>
                </a:rPr>
                <a:t>设备购置项目还</a:t>
              </a:r>
              <a:r>
                <a:rPr kumimoji="0" lang="zh-CN" altLang="en-US" b="1" i="0" u="none" strike="noStrike" cap="none" spc="0" normalizeH="0" baseline="0" dirty="0">
                  <a:ln>
                    <a:noFill/>
                  </a:ln>
                  <a:solidFill>
                    <a:srgbClr val="FFFFFF"/>
                  </a:solidFill>
                  <a:effectLst/>
                  <a:uFillTx/>
                  <a:latin typeface="微软雅黑" panose="020B0503020204020204" pitchFamily="34" charset="-122"/>
                  <a:ea typeface="微软雅黑" panose="020B0503020204020204" pitchFamily="34" charset="-122"/>
                  <a:cs typeface="Lantinghei SC Extralight"/>
                  <a:sym typeface="Lantinghei SC Extralight"/>
                </a:rPr>
                <a:t>需提供</a:t>
              </a:r>
              <a:endParaRPr kumimoji="0" lang="en-US" b="1" i="0" u="none" strike="noStrike" cap="none" spc="0" normalizeH="0" baseline="0" dirty="0">
                <a:ln>
                  <a:noFill/>
                </a:ln>
                <a:solidFill>
                  <a:srgbClr val="FFFFFF"/>
                </a:solidFill>
                <a:effectLst/>
                <a:uFillTx/>
                <a:latin typeface="微软雅黑" panose="020B0503020204020204" pitchFamily="34" charset="-122"/>
                <a:ea typeface="微软雅黑" panose="020B0503020204020204" pitchFamily="34" charset="-122"/>
                <a:cs typeface="Lantinghei SC Extralight"/>
                <a:sym typeface="Lantinghei SC Extralight"/>
              </a:endParaRPr>
            </a:p>
          </p:txBody>
        </p:sp>
        <p:sp>
          <p:nvSpPr>
            <p:cNvPr id="131" name="koppt-文本框"/>
            <p:cNvSpPr/>
            <p:nvPr/>
          </p:nvSpPr>
          <p:spPr>
            <a:xfrm>
              <a:off x="8257366" y="2782360"/>
              <a:ext cx="3092607" cy="286232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800"/>
                </a:lnSpc>
              </a:pPr>
              <a:endParaRPr lang="en-US" altLang="zh-CN" sz="1200" b="1" dirty="0">
                <a:solidFill>
                  <a:schemeClr val="tx2">
                    <a:lumMod val="50000"/>
                  </a:schemeClr>
                </a:solidFill>
                <a:latin typeface="微软雅黑" pitchFamily="34" charset="-122"/>
                <a:ea typeface="微软雅黑" pitchFamily="34" charset="-122"/>
              </a:endParaRPr>
            </a:p>
            <a:p>
              <a:pPr>
                <a:lnSpc>
                  <a:spcPts val="2800"/>
                </a:lnSpc>
              </a:pPr>
              <a:r>
                <a:rPr lang="zh-CN" altLang="en-US" sz="1400" b="1" dirty="0">
                  <a:solidFill>
                    <a:schemeClr val="tx2">
                      <a:lumMod val="50000"/>
                    </a:schemeClr>
                  </a:solidFill>
                  <a:latin typeface="微软雅黑" pitchFamily="34" charset="-122"/>
                  <a:ea typeface="微软雅黑" pitchFamily="34" charset="-122"/>
                </a:rPr>
                <a:t>单纯性</a:t>
              </a:r>
              <a:r>
                <a:rPr lang="zh-CN" altLang="en-US" sz="1400" b="1" dirty="0">
                  <a:solidFill>
                    <a:srgbClr val="F6721F"/>
                  </a:solidFill>
                  <a:latin typeface="微软雅黑" pitchFamily="34" charset="-122"/>
                  <a:ea typeface="微软雅黑" pitchFamily="34" charset="-122"/>
                </a:rPr>
                <a:t>设备购置</a:t>
              </a:r>
              <a:r>
                <a:rPr lang="zh-CN" altLang="en-US" sz="1400" b="1" dirty="0">
                  <a:solidFill>
                    <a:schemeClr val="tx2">
                      <a:lumMod val="50000"/>
                    </a:schemeClr>
                  </a:solidFill>
                  <a:latin typeface="微软雅黑" pitchFamily="34" charset="-122"/>
                  <a:ea typeface="微软雅黑" pitchFamily="34" charset="-122"/>
                </a:rPr>
                <a:t>项目还需提供</a:t>
              </a:r>
              <a:endParaRPr lang="en-US" altLang="zh-CN" sz="1400" b="1" dirty="0">
                <a:solidFill>
                  <a:schemeClr val="tx2">
                    <a:lumMod val="50000"/>
                  </a:schemeClr>
                </a:solidFill>
                <a:latin typeface="微软雅黑" pitchFamily="34" charset="-122"/>
                <a:ea typeface="微软雅黑" pitchFamily="34" charset="-122"/>
              </a:endParaRPr>
            </a:p>
            <a:p>
              <a:pPr>
                <a:lnSpc>
                  <a:spcPts val="2800"/>
                </a:lnSpc>
              </a:pPr>
              <a:endParaRPr lang="en-US" altLang="zh-CN" sz="1200" b="1" dirty="0">
                <a:solidFill>
                  <a:schemeClr val="tx2">
                    <a:lumMod val="50000"/>
                  </a:schemeClr>
                </a:solidFill>
                <a:latin typeface="微软雅黑" pitchFamily="34" charset="-122"/>
                <a:ea typeface="微软雅黑" pitchFamily="34" charset="-122"/>
              </a:endParaRPr>
            </a:p>
            <a:p>
              <a:pPr marL="171450" lvl="0" indent="-171450">
                <a:lnSpc>
                  <a:spcPts val="2200"/>
                </a:lnSpc>
                <a:buFont typeface="Arial" panose="020B0604020202020204" pitchFamily="34" charset="0"/>
                <a:buChar char="•"/>
              </a:pPr>
              <a:r>
                <a:rPr lang="zh-CN" altLang="en-US" sz="1200" b="1" dirty="0">
                  <a:solidFill>
                    <a:schemeClr val="tx2">
                      <a:lumMod val="50000"/>
                    </a:schemeClr>
                  </a:solidFill>
                  <a:latin typeface="微软雅黑" pitchFamily="34" charset="-122"/>
                  <a:ea typeface="微软雅黑" pitchFamily="34" charset="-122"/>
                </a:rPr>
                <a:t>设备购置合同</a:t>
              </a:r>
              <a:endParaRPr lang="en-US" altLang="zh-CN" sz="1200" b="1" dirty="0">
                <a:solidFill>
                  <a:schemeClr val="tx2">
                    <a:lumMod val="50000"/>
                  </a:schemeClr>
                </a:solidFill>
                <a:latin typeface="微软雅黑" pitchFamily="34" charset="-122"/>
                <a:ea typeface="微软雅黑" pitchFamily="34" charset="-122"/>
              </a:endParaRPr>
            </a:p>
            <a:p>
              <a:pPr marL="171450" lvl="0" indent="-171450">
                <a:lnSpc>
                  <a:spcPts val="2200"/>
                </a:lnSpc>
                <a:buFont typeface="Arial" panose="020B0604020202020204" pitchFamily="34" charset="0"/>
                <a:buChar char="•"/>
              </a:pPr>
              <a:endParaRPr lang="zh-CN" altLang="en-US" sz="1200" b="1" dirty="0">
                <a:solidFill>
                  <a:schemeClr val="tx2">
                    <a:lumMod val="50000"/>
                  </a:schemeClr>
                </a:solidFill>
                <a:latin typeface="微软雅黑" pitchFamily="34" charset="-122"/>
                <a:ea typeface="微软雅黑" pitchFamily="34" charset="-122"/>
              </a:endParaRPr>
            </a:p>
            <a:p>
              <a:pPr marL="171450" lvl="0" indent="-171450">
                <a:lnSpc>
                  <a:spcPts val="2200"/>
                </a:lnSpc>
                <a:buFont typeface="Arial" panose="020B0604020202020204" pitchFamily="34" charset="0"/>
                <a:buChar char="•"/>
              </a:pPr>
              <a:r>
                <a:rPr lang="zh-CN" altLang="en-US" sz="1200" b="1" dirty="0">
                  <a:solidFill>
                    <a:schemeClr val="tx2">
                      <a:lumMod val="50000"/>
                    </a:schemeClr>
                  </a:solidFill>
                  <a:latin typeface="微软雅黑" pitchFamily="34" charset="-122"/>
                  <a:ea typeface="微软雅黑" pitchFamily="34" charset="-122"/>
                </a:rPr>
                <a:t>付款凭证或增值税发票</a:t>
              </a:r>
              <a:endParaRPr lang="en-US" altLang="zh-CN" sz="1200" b="1" dirty="0">
                <a:solidFill>
                  <a:schemeClr val="tx2">
                    <a:lumMod val="50000"/>
                  </a:schemeClr>
                </a:solidFill>
                <a:latin typeface="微软雅黑" pitchFamily="34" charset="-122"/>
                <a:ea typeface="微软雅黑" pitchFamily="34" charset="-122"/>
              </a:endParaRPr>
            </a:p>
            <a:p>
              <a:pPr marL="171450" lvl="0" indent="-171450">
                <a:lnSpc>
                  <a:spcPts val="2200"/>
                </a:lnSpc>
                <a:buFont typeface="Arial" panose="020B0604020202020204" pitchFamily="34" charset="0"/>
                <a:buChar char="•"/>
              </a:pPr>
              <a:endParaRPr lang="zh-CN" altLang="en-US" sz="1200" b="1" dirty="0">
                <a:solidFill>
                  <a:schemeClr val="tx2">
                    <a:lumMod val="50000"/>
                  </a:schemeClr>
                </a:solidFill>
                <a:latin typeface="微软雅黑" pitchFamily="34" charset="-122"/>
                <a:ea typeface="微软雅黑" pitchFamily="34" charset="-122"/>
              </a:endParaRPr>
            </a:p>
            <a:p>
              <a:pPr marL="171450" lvl="0" indent="-171450">
                <a:lnSpc>
                  <a:spcPts val="2200"/>
                </a:lnSpc>
                <a:buFont typeface="Arial" panose="020B0604020202020204" pitchFamily="34" charset="0"/>
                <a:buChar char="•"/>
              </a:pPr>
              <a:r>
                <a:rPr lang="zh-CN" altLang="en-US" sz="1200" b="1" dirty="0">
                  <a:solidFill>
                    <a:schemeClr val="tx2">
                      <a:lumMod val="50000"/>
                    </a:schemeClr>
                  </a:solidFill>
                  <a:latin typeface="微软雅黑" pitchFamily="34" charset="-122"/>
                  <a:ea typeface="微软雅黑" pitchFamily="34" charset="-122"/>
                </a:rPr>
                <a:t>设备到位及安装现场照片。</a:t>
              </a:r>
            </a:p>
            <a:p>
              <a:pPr lvl="0">
                <a:lnSpc>
                  <a:spcPts val="2200"/>
                </a:lnSpc>
              </a:pPr>
              <a:endParaRPr lang="zh-CN" altLang="en-US" sz="1200" b="1" dirty="0">
                <a:solidFill>
                  <a:schemeClr val="tx2">
                    <a:lumMod val="50000"/>
                  </a:schemeClr>
                </a:solidFill>
                <a:latin typeface="微软雅黑" pitchFamily="34" charset="-122"/>
                <a:ea typeface="微软雅黑" pitchFamily="34" charset="-122"/>
              </a:endParaRPr>
            </a:p>
          </p:txBody>
        </p:sp>
        <p:sp>
          <p:nvSpPr>
            <p:cNvPr id="132" name="01"/>
            <p:cNvSpPr/>
            <p:nvPr/>
          </p:nvSpPr>
          <p:spPr>
            <a:xfrm>
              <a:off x="5009840" y="3756854"/>
              <a:ext cx="640653" cy="132343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solidFill>
                    <a:schemeClr val="accent1"/>
                  </a:solidFill>
                  <a:latin typeface="微软雅黑" panose="020B0503020204020204" pitchFamily="34" charset="-122"/>
                  <a:ea typeface="微软雅黑" panose="020B0503020204020204" pitchFamily="34" charset="-122"/>
                </a:rPr>
                <a:t>投资专业</a:t>
              </a:r>
              <a:endParaRPr lang="en-US" altLang="zh-CN" sz="2000" b="1" dirty="0">
                <a:solidFill>
                  <a:schemeClr val="accent1"/>
                </a:solidFill>
                <a:latin typeface="微软雅黑" panose="020B0503020204020204" pitchFamily="34" charset="-122"/>
                <a:ea typeface="微软雅黑" panose="020B0503020204020204" pitchFamily="34" charset="-122"/>
              </a:endParaRPr>
            </a:p>
          </p:txBody>
        </p:sp>
        <p:sp>
          <p:nvSpPr>
            <p:cNvPr id="133" name="02"/>
            <p:cNvSpPr/>
            <p:nvPr/>
          </p:nvSpPr>
          <p:spPr>
            <a:xfrm>
              <a:off x="6578727" y="3708231"/>
              <a:ext cx="513918" cy="132343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solidFill>
                    <a:schemeClr val="accent2"/>
                  </a:solidFill>
                  <a:latin typeface="微软雅黑" panose="020B0503020204020204" pitchFamily="34" charset="-122"/>
                  <a:ea typeface="微软雅黑" panose="020B0503020204020204" pitchFamily="34" charset="-122"/>
                </a:rPr>
                <a:t>设备购置</a:t>
              </a:r>
              <a:endParaRPr lang="en-US" altLang="zh-CN" sz="2000" b="1" dirty="0">
                <a:solidFill>
                  <a:schemeClr val="accent2"/>
                </a:solidFill>
                <a:latin typeface="微软雅黑" panose="020B0503020204020204" pitchFamily="34" charset="-122"/>
                <a:ea typeface="微软雅黑" panose="020B0503020204020204" pitchFamily="34" charset="-122"/>
              </a:endParaRPr>
            </a:p>
          </p:txBody>
        </p:sp>
      </p:grpSp>
      <p:sp>
        <p:nvSpPr>
          <p:cNvPr id="31" name="Freeform 31"/>
          <p:cNvSpPr/>
          <p:nvPr/>
        </p:nvSpPr>
        <p:spPr>
          <a:xfrm rot="10800000">
            <a:off x="887588" y="5445224"/>
            <a:ext cx="3165582" cy="890842"/>
          </a:xfrm>
          <a:prstGeom prst="wedgeRectCallout">
            <a:avLst/>
          </a:prstGeom>
          <a:solidFill>
            <a:srgbClr val="2980B9"/>
          </a:solidFill>
          <a:ln>
            <a:noFill/>
          </a:ln>
          <a:effectLst/>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0091" tIns="150091" rIns="150091" bIns="150091" numCol="1" spcCol="1270" anchor="t" anchorCtr="0">
            <a:noAutofit/>
          </a:bodyPr>
          <a:lstStyle>
            <a:defPPr>
              <a:defRPr lang="zh-CN"/>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defTabSz="1751174">
              <a:lnSpc>
                <a:spcPct val="90000"/>
              </a:lnSpc>
              <a:spcBef>
                <a:spcPct val="0"/>
              </a:spcBef>
              <a:spcAft>
                <a:spcPct val="35000"/>
              </a:spcAft>
            </a:pPr>
            <a:endParaRPr lang="en-US" sz="4000">
              <a:solidFill>
                <a:prstClr val="black">
                  <a:hueOff val="0"/>
                  <a:satOff val="0"/>
                  <a:lumOff val="0"/>
                  <a:alphaOff val="0"/>
                </a:prstClr>
              </a:solidFill>
              <a:latin typeface="Calibri" panose="020F0502020204030204"/>
            </a:endParaRPr>
          </a:p>
        </p:txBody>
      </p:sp>
      <p:pic>
        <p:nvPicPr>
          <p:cNvPr id="26" name="图片 25"/>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8362" y="0"/>
            <a:ext cx="1025261" cy="1025261"/>
          </a:xfrm>
          <a:prstGeom prst="rect">
            <a:avLst/>
          </a:prstGeom>
        </p:spPr>
      </p:pic>
      <p:sp>
        <p:nvSpPr>
          <p:cNvPr id="28" name="koppt-圆形"/>
          <p:cNvSpPr/>
          <p:nvPr/>
        </p:nvSpPr>
        <p:spPr>
          <a:xfrm>
            <a:off x="1200413" y="212446"/>
            <a:ext cx="720079" cy="7111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koppt-矩形"/>
          <p:cNvSpPr/>
          <p:nvPr/>
        </p:nvSpPr>
        <p:spPr>
          <a:xfrm>
            <a:off x="1200412" y="261437"/>
            <a:ext cx="7704856" cy="66214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3" name="图片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7200" y="284760"/>
            <a:ext cx="566503" cy="566503"/>
          </a:xfrm>
          <a:prstGeom prst="rect">
            <a:avLst/>
          </a:prstGeom>
        </p:spPr>
      </p:pic>
      <p:sp>
        <p:nvSpPr>
          <p:cNvPr id="34" name="矩形 33"/>
          <p:cNvSpPr/>
          <p:nvPr/>
        </p:nvSpPr>
        <p:spPr>
          <a:xfrm>
            <a:off x="2225857" y="392504"/>
            <a:ext cx="5301451" cy="400110"/>
          </a:xfrm>
          <a:prstGeom prst="rect">
            <a:avLst/>
          </a:prstGeom>
        </p:spPr>
        <p:txBody>
          <a:bodyPr wrap="none">
            <a:spAutoFit/>
          </a:bodyPr>
          <a:lstStyle/>
          <a:p>
            <a:r>
              <a:rPr lang="zh-CN" altLang="en-US" sz="2000" b="1" dirty="0">
                <a:solidFill>
                  <a:schemeClr val="bg2">
                    <a:lumMod val="10000"/>
                  </a:schemeClr>
                </a:solidFill>
                <a:latin typeface="微软雅黑" panose="020B0503020204020204" pitchFamily="34" charset="-122"/>
                <a:ea typeface="微软雅黑" panose="020B0503020204020204" pitchFamily="34" charset="-122"/>
              </a:rPr>
              <a:t>二、</a:t>
            </a:r>
            <a:r>
              <a:rPr lang="en-US" altLang="zh-CN" sz="2000" b="1" dirty="0" smtClean="0">
                <a:solidFill>
                  <a:schemeClr val="bg2">
                    <a:lumMod val="10000"/>
                  </a:schemeClr>
                </a:solidFill>
                <a:latin typeface="微软雅黑" panose="020B0503020204020204" pitchFamily="34" charset="-122"/>
                <a:ea typeface="微软雅黑" panose="020B0503020204020204" pitchFamily="34" charset="-122"/>
              </a:rPr>
              <a:t>2021</a:t>
            </a:r>
            <a:r>
              <a:rPr lang="zh-CN" altLang="en-US" sz="2000" b="1" dirty="0" smtClean="0">
                <a:solidFill>
                  <a:schemeClr val="bg2">
                    <a:lumMod val="10000"/>
                  </a:schemeClr>
                </a:solidFill>
                <a:latin typeface="微软雅黑" panose="020B0503020204020204" pitchFamily="34" charset="-122"/>
                <a:ea typeface="微软雅黑" panose="020B0503020204020204" pitchFamily="34" charset="-122"/>
              </a:rPr>
              <a:t>年度</a:t>
            </a:r>
            <a:r>
              <a:rPr lang="zh-CN" altLang="en-US" sz="2000" b="1" dirty="0">
                <a:solidFill>
                  <a:schemeClr val="bg2">
                    <a:lumMod val="10000"/>
                  </a:schemeClr>
                </a:solidFill>
                <a:latin typeface="微软雅黑" panose="020B0503020204020204" pitchFamily="34" charset="-122"/>
                <a:ea typeface="微软雅黑" panose="020B0503020204020204" pitchFamily="34" charset="-122"/>
              </a:rPr>
              <a:t>及</a:t>
            </a:r>
            <a:r>
              <a:rPr lang="en-US" altLang="zh-CN" sz="2000" b="1" dirty="0" smtClean="0">
                <a:solidFill>
                  <a:schemeClr val="bg2">
                    <a:lumMod val="10000"/>
                  </a:schemeClr>
                </a:solidFill>
                <a:latin typeface="微软雅黑" panose="020B0503020204020204" pitchFamily="34" charset="-122"/>
                <a:ea typeface="微软雅黑" panose="020B0503020204020204" pitchFamily="34" charset="-122"/>
              </a:rPr>
              <a:t>2022</a:t>
            </a:r>
            <a:r>
              <a:rPr lang="zh-CN" altLang="en-US" sz="2000" b="1" dirty="0" smtClean="0">
                <a:solidFill>
                  <a:schemeClr val="bg2">
                    <a:lumMod val="10000"/>
                  </a:schemeClr>
                </a:solidFill>
                <a:latin typeface="微软雅黑" panose="020B0503020204020204" pitchFamily="34" charset="-122"/>
                <a:ea typeface="微软雅黑" panose="020B0503020204020204" pitchFamily="34" charset="-122"/>
              </a:rPr>
              <a:t>年</a:t>
            </a:r>
            <a:r>
              <a:rPr lang="zh-CN" altLang="en-US" sz="2000" b="1" dirty="0">
                <a:solidFill>
                  <a:schemeClr val="bg2">
                    <a:lumMod val="10000"/>
                  </a:schemeClr>
                </a:solidFill>
                <a:latin typeface="微软雅黑" panose="020B0503020204020204" pitchFamily="34" charset="-122"/>
                <a:ea typeface="微软雅黑" panose="020B0503020204020204" pitchFamily="34" charset="-122"/>
              </a:rPr>
              <a:t>月度申报材料及要求</a:t>
            </a:r>
          </a:p>
        </p:txBody>
      </p:sp>
      <p:sp>
        <p:nvSpPr>
          <p:cNvPr id="35" name="koppt-文本框"/>
          <p:cNvSpPr/>
          <p:nvPr/>
        </p:nvSpPr>
        <p:spPr>
          <a:xfrm>
            <a:off x="914273" y="1628800"/>
            <a:ext cx="3092607" cy="481157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800"/>
              </a:lnSpc>
            </a:pPr>
            <a:endParaRPr lang="en-US" altLang="zh-CN" sz="1200" b="1" dirty="0">
              <a:solidFill>
                <a:schemeClr val="tx2">
                  <a:lumMod val="50000"/>
                </a:schemeClr>
              </a:solidFill>
              <a:latin typeface="微软雅黑" pitchFamily="34" charset="-122"/>
              <a:ea typeface="微软雅黑" pitchFamily="34" charset="-122"/>
            </a:endParaRPr>
          </a:p>
          <a:p>
            <a:pPr>
              <a:lnSpc>
                <a:spcPts val="2800"/>
              </a:lnSpc>
            </a:pPr>
            <a:r>
              <a:rPr lang="zh-CN" altLang="en-US" sz="1400" b="1" dirty="0">
                <a:solidFill>
                  <a:schemeClr val="tx2">
                    <a:lumMod val="50000"/>
                  </a:schemeClr>
                </a:solidFill>
                <a:latin typeface="微软雅黑" pitchFamily="34" charset="-122"/>
                <a:ea typeface="微软雅黑" pitchFamily="34" charset="-122"/>
              </a:rPr>
              <a:t>其他有</a:t>
            </a:r>
            <a:r>
              <a:rPr lang="en-US" altLang="zh-CN" sz="1400" b="1" dirty="0">
                <a:solidFill>
                  <a:srgbClr val="F6721F"/>
                </a:solidFill>
                <a:latin typeface="微软雅黑" pitchFamily="34" charset="-122"/>
                <a:ea typeface="微软雅黑" pitchFamily="34" charset="-122"/>
              </a:rPr>
              <a:t>5000</a:t>
            </a:r>
            <a:r>
              <a:rPr lang="zh-CN" altLang="en-US" sz="1400" b="1" dirty="0">
                <a:solidFill>
                  <a:srgbClr val="F6721F"/>
                </a:solidFill>
                <a:latin typeface="微软雅黑" pitchFamily="34" charset="-122"/>
                <a:ea typeface="微软雅黑" pitchFamily="34" charset="-122"/>
              </a:rPr>
              <a:t>万元以上在建项目</a:t>
            </a:r>
            <a:r>
              <a:rPr lang="zh-CN" altLang="en-US" sz="1400" b="1" dirty="0">
                <a:solidFill>
                  <a:schemeClr val="tx2">
                    <a:lumMod val="50000"/>
                  </a:schemeClr>
                </a:solidFill>
                <a:latin typeface="微软雅黑" pitchFamily="34" charset="-122"/>
                <a:ea typeface="微软雅黑" pitchFamily="34" charset="-122"/>
              </a:rPr>
              <a:t>法人单位还需提供</a:t>
            </a:r>
            <a:endParaRPr lang="en-US" altLang="zh-CN" sz="1400" b="1" dirty="0">
              <a:solidFill>
                <a:schemeClr val="tx2">
                  <a:lumMod val="50000"/>
                </a:schemeClr>
              </a:solidFill>
              <a:latin typeface="微软雅黑" pitchFamily="34" charset="-122"/>
              <a:ea typeface="微软雅黑" pitchFamily="34" charset="-122"/>
            </a:endParaRPr>
          </a:p>
          <a:p>
            <a:pPr marL="171450" lvl="0" indent="-171450">
              <a:lnSpc>
                <a:spcPts val="2200"/>
              </a:lnSpc>
              <a:buFont typeface="Arial" panose="020B0604020202020204" pitchFamily="34" charset="0"/>
              <a:buChar char="•"/>
            </a:pPr>
            <a:endParaRPr lang="en-US" altLang="zh-CN" sz="1200" b="1" dirty="0">
              <a:solidFill>
                <a:schemeClr val="tx2">
                  <a:lumMod val="50000"/>
                </a:schemeClr>
              </a:solidFill>
              <a:latin typeface="微软雅黑" pitchFamily="34" charset="-122"/>
              <a:ea typeface="微软雅黑" pitchFamily="34" charset="-122"/>
            </a:endParaRPr>
          </a:p>
          <a:p>
            <a:pPr marL="171450" lvl="0" indent="-171450">
              <a:lnSpc>
                <a:spcPts val="2000"/>
              </a:lnSpc>
              <a:spcBef>
                <a:spcPts val="200"/>
              </a:spcBef>
              <a:buFont typeface="Arial" panose="020B0604020202020204" pitchFamily="34" charset="0"/>
              <a:buChar char="•"/>
            </a:pPr>
            <a:r>
              <a:rPr lang="zh-CN" altLang="en-US" sz="1200" b="1" dirty="0">
                <a:solidFill>
                  <a:schemeClr val="tx2">
                    <a:lumMod val="50000"/>
                  </a:schemeClr>
                </a:solidFill>
                <a:latin typeface="微软雅黑" pitchFamily="34" charset="-122"/>
                <a:ea typeface="微软雅黑" pitchFamily="34" charset="-122"/>
              </a:rPr>
              <a:t>投资项目在线审批监管平台备案文件</a:t>
            </a:r>
            <a:endParaRPr lang="en-US" altLang="zh-CN" sz="1200" b="1" dirty="0">
              <a:solidFill>
                <a:schemeClr val="tx2">
                  <a:lumMod val="50000"/>
                </a:schemeClr>
              </a:solidFill>
              <a:latin typeface="微软雅黑" pitchFamily="34" charset="-122"/>
              <a:ea typeface="微软雅黑" pitchFamily="34" charset="-122"/>
            </a:endParaRPr>
          </a:p>
          <a:p>
            <a:pPr marL="171450" lvl="0" indent="-171450">
              <a:lnSpc>
                <a:spcPts val="2000"/>
              </a:lnSpc>
              <a:spcBef>
                <a:spcPts val="200"/>
              </a:spcBef>
              <a:buFont typeface="Arial" panose="020B0604020202020204" pitchFamily="34" charset="0"/>
              <a:buChar char="•"/>
            </a:pPr>
            <a:endParaRPr lang="zh-CN" altLang="en-US" sz="1200" b="1" dirty="0">
              <a:solidFill>
                <a:schemeClr val="tx2">
                  <a:lumMod val="50000"/>
                </a:schemeClr>
              </a:solidFill>
              <a:latin typeface="微软雅黑" pitchFamily="34" charset="-122"/>
              <a:ea typeface="微软雅黑" pitchFamily="34" charset="-122"/>
            </a:endParaRPr>
          </a:p>
          <a:p>
            <a:pPr marL="171450" lvl="0" indent="-171450">
              <a:lnSpc>
                <a:spcPts val="2000"/>
              </a:lnSpc>
              <a:spcBef>
                <a:spcPts val="200"/>
              </a:spcBef>
              <a:buFont typeface="Arial" panose="020B0604020202020204" pitchFamily="34" charset="0"/>
              <a:buChar char="•"/>
            </a:pPr>
            <a:r>
              <a:rPr lang="zh-CN" altLang="en-US" sz="1200" b="1" dirty="0">
                <a:solidFill>
                  <a:schemeClr val="tx2">
                    <a:lumMod val="50000"/>
                  </a:schemeClr>
                </a:solidFill>
                <a:latin typeface="微软雅黑" pitchFamily="34" charset="-122"/>
                <a:ea typeface="微软雅黑" pitchFamily="34" charset="-122"/>
              </a:rPr>
              <a:t>亿元以上项目应附项目施工合同及开工信息</a:t>
            </a:r>
            <a:endParaRPr lang="en-US" altLang="zh-CN" sz="1200" b="1" dirty="0">
              <a:solidFill>
                <a:schemeClr val="tx2">
                  <a:lumMod val="50000"/>
                </a:schemeClr>
              </a:solidFill>
              <a:latin typeface="微软雅黑" pitchFamily="34" charset="-122"/>
              <a:ea typeface="微软雅黑" pitchFamily="34" charset="-122"/>
            </a:endParaRPr>
          </a:p>
          <a:p>
            <a:pPr marL="171450" lvl="0" indent="-171450">
              <a:lnSpc>
                <a:spcPts val="2000"/>
              </a:lnSpc>
              <a:spcBef>
                <a:spcPts val="200"/>
              </a:spcBef>
              <a:buFont typeface="Arial" panose="020B0604020202020204" pitchFamily="34" charset="0"/>
              <a:buChar char="•"/>
            </a:pPr>
            <a:endParaRPr lang="zh-CN" altLang="en-US" sz="1200" b="1" dirty="0">
              <a:solidFill>
                <a:schemeClr val="tx2">
                  <a:lumMod val="50000"/>
                </a:schemeClr>
              </a:solidFill>
              <a:latin typeface="微软雅黑" pitchFamily="34" charset="-122"/>
              <a:ea typeface="微软雅黑" pitchFamily="34" charset="-122"/>
            </a:endParaRPr>
          </a:p>
          <a:p>
            <a:pPr marL="171450" lvl="0" indent="-171450">
              <a:lnSpc>
                <a:spcPts val="2000"/>
              </a:lnSpc>
              <a:spcBef>
                <a:spcPts val="200"/>
              </a:spcBef>
              <a:buFont typeface="Arial" panose="020B0604020202020204" pitchFamily="34" charset="0"/>
              <a:buChar char="•"/>
            </a:pPr>
            <a:r>
              <a:rPr lang="zh-CN" altLang="en-US" sz="1200" b="1" dirty="0">
                <a:solidFill>
                  <a:schemeClr val="tx2">
                    <a:lumMod val="50000"/>
                  </a:schemeClr>
                </a:solidFill>
                <a:latin typeface="微软雅黑" pitchFamily="34" charset="-122"/>
                <a:ea typeface="微软雅黑" pitchFamily="34" charset="-122"/>
              </a:rPr>
              <a:t>现场施工照片</a:t>
            </a:r>
            <a:endParaRPr lang="en-US" altLang="zh-CN" sz="1200" b="1" dirty="0">
              <a:solidFill>
                <a:schemeClr val="tx2">
                  <a:lumMod val="50000"/>
                </a:schemeClr>
              </a:solidFill>
              <a:latin typeface="微软雅黑" pitchFamily="34" charset="-122"/>
              <a:ea typeface="微软雅黑" pitchFamily="34" charset="-122"/>
            </a:endParaRPr>
          </a:p>
          <a:p>
            <a:pPr marL="171450" lvl="0" indent="-171450">
              <a:lnSpc>
                <a:spcPts val="2000"/>
              </a:lnSpc>
              <a:spcBef>
                <a:spcPts val="200"/>
              </a:spcBef>
              <a:buFont typeface="Arial" panose="020B0604020202020204" pitchFamily="34" charset="0"/>
              <a:buChar char="•"/>
            </a:pPr>
            <a:endParaRPr lang="zh-CN" altLang="en-US" sz="1200" b="1" dirty="0">
              <a:solidFill>
                <a:schemeClr val="tx2">
                  <a:lumMod val="50000"/>
                </a:schemeClr>
              </a:solidFill>
              <a:latin typeface="微软雅黑" pitchFamily="34" charset="-122"/>
              <a:ea typeface="微软雅黑" pitchFamily="34" charset="-122"/>
            </a:endParaRPr>
          </a:p>
          <a:p>
            <a:pPr marL="171450" lvl="0" indent="-171450">
              <a:lnSpc>
                <a:spcPts val="2000"/>
              </a:lnSpc>
              <a:spcBef>
                <a:spcPts val="200"/>
              </a:spcBef>
              <a:buFont typeface="Arial" panose="020B0604020202020204" pitchFamily="34" charset="0"/>
              <a:buChar char="•"/>
            </a:pPr>
            <a:r>
              <a:rPr lang="zh-CN" altLang="en-US" sz="1200" b="1" dirty="0">
                <a:solidFill>
                  <a:schemeClr val="tx2">
                    <a:lumMod val="50000"/>
                  </a:schemeClr>
                </a:solidFill>
                <a:latin typeface="微软雅黑" pitchFamily="34" charset="-122"/>
                <a:ea typeface="微软雅黑" pitchFamily="34" charset="-122"/>
              </a:rPr>
              <a:t>项目现场核查表。</a:t>
            </a:r>
          </a:p>
          <a:p>
            <a:pPr>
              <a:lnSpc>
                <a:spcPts val="2200"/>
              </a:lnSpc>
            </a:pPr>
            <a:endParaRPr lang="en-US" altLang="zh-CN" sz="1200" dirty="0">
              <a:solidFill>
                <a:schemeClr val="tx2">
                  <a:lumMod val="50000"/>
                </a:schemeClr>
              </a:solidFill>
              <a:latin typeface="微软雅黑" pitchFamily="34" charset="-122"/>
              <a:ea typeface="微软雅黑" pitchFamily="34" charset="-122"/>
            </a:endParaRPr>
          </a:p>
          <a:p>
            <a:pPr>
              <a:lnSpc>
                <a:spcPts val="2200"/>
              </a:lnSpc>
            </a:pPr>
            <a:endParaRPr lang="zh-CN" altLang="en-US" sz="1200" dirty="0">
              <a:solidFill>
                <a:schemeClr val="tx2">
                  <a:lumMod val="50000"/>
                </a:schemeClr>
              </a:solidFill>
              <a:latin typeface="微软雅黑" pitchFamily="34" charset="-122"/>
              <a:ea typeface="微软雅黑" pitchFamily="34" charset="-122"/>
            </a:endParaRPr>
          </a:p>
          <a:p>
            <a:pPr marL="171450" indent="-171450">
              <a:lnSpc>
                <a:spcPts val="2200"/>
              </a:lnSpc>
              <a:buFont typeface="Arial" panose="020B0604020202020204" pitchFamily="34" charset="0"/>
              <a:buChar char="•"/>
            </a:pPr>
            <a:endParaRPr lang="en-US" altLang="zh-CN" sz="1200" dirty="0">
              <a:solidFill>
                <a:schemeClr val="tx2">
                  <a:lumMod val="50000"/>
                </a:schemeClr>
              </a:solidFill>
              <a:latin typeface="微软雅黑" pitchFamily="34" charset="-122"/>
              <a:ea typeface="微软雅黑" pitchFamily="34" charset="-122"/>
            </a:endParaRPr>
          </a:p>
          <a:p>
            <a:pPr marL="171450" lvl="0" indent="-171450">
              <a:lnSpc>
                <a:spcPts val="2200"/>
              </a:lnSpc>
              <a:buFont typeface="Arial" panose="020B0604020202020204" pitchFamily="34" charset="0"/>
              <a:buChar char="•"/>
            </a:pPr>
            <a:endParaRPr lang="zh-CN" altLang="en-US" sz="1200" dirty="0">
              <a:solidFill>
                <a:schemeClr val="tx2">
                  <a:lumMod val="50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1143710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8362" y="0"/>
            <a:ext cx="1025261" cy="1025261"/>
          </a:xfrm>
          <a:prstGeom prst="rect">
            <a:avLst/>
          </a:prstGeom>
        </p:spPr>
      </p:pic>
      <p:sp>
        <p:nvSpPr>
          <p:cNvPr id="28" name="koppt-圆形"/>
          <p:cNvSpPr/>
          <p:nvPr/>
        </p:nvSpPr>
        <p:spPr>
          <a:xfrm>
            <a:off x="1200413" y="212446"/>
            <a:ext cx="720079" cy="7111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koppt-矩形"/>
          <p:cNvSpPr/>
          <p:nvPr/>
        </p:nvSpPr>
        <p:spPr>
          <a:xfrm>
            <a:off x="1200412" y="261437"/>
            <a:ext cx="7704856" cy="66214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3" name="图片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7200" y="284760"/>
            <a:ext cx="566503" cy="566503"/>
          </a:xfrm>
          <a:prstGeom prst="rect">
            <a:avLst/>
          </a:prstGeom>
        </p:spPr>
      </p:pic>
      <p:sp>
        <p:nvSpPr>
          <p:cNvPr id="34" name="矩形 33"/>
          <p:cNvSpPr/>
          <p:nvPr/>
        </p:nvSpPr>
        <p:spPr>
          <a:xfrm>
            <a:off x="2225857" y="392504"/>
            <a:ext cx="4368504" cy="400110"/>
          </a:xfrm>
          <a:prstGeom prst="rect">
            <a:avLst/>
          </a:prstGeom>
        </p:spPr>
        <p:txBody>
          <a:bodyPr wrap="none">
            <a:spAutoFit/>
          </a:bodyPr>
          <a:lstStyle/>
          <a:p>
            <a:r>
              <a:rPr lang="zh-CN" altLang="en-US" sz="2000" b="1" dirty="0">
                <a:solidFill>
                  <a:schemeClr val="bg2">
                    <a:lumMod val="10000"/>
                  </a:schemeClr>
                </a:solidFill>
                <a:latin typeface="微软雅黑" panose="020B0503020204020204" pitchFamily="34" charset="-122"/>
                <a:ea typeface="微软雅黑" panose="020B0503020204020204" pitchFamily="34" charset="-122"/>
              </a:rPr>
              <a:t>上规入库申报资料一览表</a:t>
            </a:r>
            <a:r>
              <a:rPr lang="en-US" altLang="zh-CN" sz="2000" b="1" dirty="0">
                <a:solidFill>
                  <a:schemeClr val="bg2">
                    <a:lumMod val="10000"/>
                  </a:schemeClr>
                </a:solidFill>
                <a:latin typeface="微软雅黑" panose="020B0503020204020204" pitchFamily="34" charset="-122"/>
                <a:ea typeface="微软雅黑" panose="020B0503020204020204" pitchFamily="34" charset="-122"/>
              </a:rPr>
              <a:t>---</a:t>
            </a:r>
            <a:r>
              <a:rPr lang="zh-CN" altLang="en-US" sz="2000" b="1" dirty="0">
                <a:solidFill>
                  <a:schemeClr val="bg2">
                    <a:lumMod val="10000"/>
                  </a:schemeClr>
                </a:solidFill>
                <a:latin typeface="微软雅黑" panose="020B0503020204020204" pitchFamily="34" charset="-122"/>
                <a:ea typeface="微软雅黑" panose="020B0503020204020204" pitchFamily="34" charset="-122"/>
              </a:rPr>
              <a:t>年度入库</a:t>
            </a:r>
          </a:p>
        </p:txBody>
      </p:sp>
      <p:pic>
        <p:nvPicPr>
          <p:cNvPr id="1025"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006" y="1196752"/>
            <a:ext cx="11837987" cy="5195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6841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8362" y="0"/>
            <a:ext cx="1025261" cy="1025261"/>
          </a:xfrm>
          <a:prstGeom prst="rect">
            <a:avLst/>
          </a:prstGeom>
        </p:spPr>
      </p:pic>
      <p:sp>
        <p:nvSpPr>
          <p:cNvPr id="28" name="koppt-圆形"/>
          <p:cNvSpPr/>
          <p:nvPr/>
        </p:nvSpPr>
        <p:spPr>
          <a:xfrm>
            <a:off x="1200413" y="212446"/>
            <a:ext cx="720079" cy="7111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koppt-矩形"/>
          <p:cNvSpPr/>
          <p:nvPr/>
        </p:nvSpPr>
        <p:spPr>
          <a:xfrm>
            <a:off x="1200412" y="261437"/>
            <a:ext cx="7704856" cy="66214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3" name="图片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7200" y="284760"/>
            <a:ext cx="566503" cy="566503"/>
          </a:xfrm>
          <a:prstGeom prst="rect">
            <a:avLst/>
          </a:prstGeom>
        </p:spPr>
      </p:pic>
      <p:sp>
        <p:nvSpPr>
          <p:cNvPr id="34" name="矩形 33"/>
          <p:cNvSpPr/>
          <p:nvPr/>
        </p:nvSpPr>
        <p:spPr>
          <a:xfrm>
            <a:off x="2225857" y="392504"/>
            <a:ext cx="4368504" cy="400110"/>
          </a:xfrm>
          <a:prstGeom prst="rect">
            <a:avLst/>
          </a:prstGeom>
        </p:spPr>
        <p:txBody>
          <a:bodyPr wrap="none">
            <a:spAutoFit/>
          </a:bodyPr>
          <a:lstStyle/>
          <a:p>
            <a:r>
              <a:rPr lang="zh-CN" altLang="en-US" sz="2000" b="1" dirty="0">
                <a:solidFill>
                  <a:schemeClr val="bg2">
                    <a:lumMod val="10000"/>
                  </a:schemeClr>
                </a:solidFill>
                <a:latin typeface="微软雅黑" panose="020B0503020204020204" pitchFamily="34" charset="-122"/>
                <a:ea typeface="微软雅黑" panose="020B0503020204020204" pitchFamily="34" charset="-122"/>
              </a:rPr>
              <a:t>上规入库申报资料一览表</a:t>
            </a:r>
            <a:r>
              <a:rPr lang="en-US" altLang="zh-CN" sz="2000" b="1" dirty="0">
                <a:solidFill>
                  <a:schemeClr val="bg2">
                    <a:lumMod val="10000"/>
                  </a:schemeClr>
                </a:solidFill>
                <a:latin typeface="微软雅黑" panose="020B0503020204020204" pitchFamily="34" charset="-122"/>
                <a:ea typeface="微软雅黑" panose="020B0503020204020204" pitchFamily="34" charset="-122"/>
              </a:rPr>
              <a:t>---</a:t>
            </a:r>
            <a:r>
              <a:rPr lang="zh-CN" altLang="en-US" sz="2000" b="1" dirty="0">
                <a:solidFill>
                  <a:schemeClr val="bg2">
                    <a:lumMod val="10000"/>
                  </a:schemeClr>
                </a:solidFill>
                <a:latin typeface="微软雅黑" panose="020B0503020204020204" pitchFamily="34" charset="-122"/>
                <a:ea typeface="微软雅黑" panose="020B0503020204020204" pitchFamily="34" charset="-122"/>
              </a:rPr>
              <a:t>月度入库</a:t>
            </a: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88" y="1025261"/>
            <a:ext cx="11476037" cy="5788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5714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2202440"/>
            <a:ext cx="12192000" cy="2419703"/>
            <a:chOff x="170694" y="177982"/>
            <a:chExt cx="3936004" cy="781165"/>
          </a:xfrm>
        </p:grpSpPr>
        <p:sp>
          <p:nvSpPr>
            <p:cNvPr id="5" name="等腰三角形 4"/>
            <p:cNvSpPr/>
            <p:nvPr/>
          </p:nvSpPr>
          <p:spPr>
            <a:xfrm>
              <a:off x="1233863" y="177982"/>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6" name="等腰三角形 5"/>
            <p:cNvSpPr/>
            <p:nvPr/>
          </p:nvSpPr>
          <p:spPr>
            <a:xfrm flipV="1">
              <a:off x="200258" y="602633"/>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7" name="矩形 6"/>
            <p:cNvSpPr/>
            <p:nvPr/>
          </p:nvSpPr>
          <p:spPr>
            <a:xfrm>
              <a:off x="170694" y="261768"/>
              <a:ext cx="3936004" cy="6119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8" name="平行四边形 7"/>
            <p:cNvSpPr/>
            <p:nvPr/>
          </p:nvSpPr>
          <p:spPr>
            <a:xfrm>
              <a:off x="376965" y="178257"/>
              <a:ext cx="1036076" cy="779005"/>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9" name="文本框 6"/>
            <p:cNvSpPr txBox="1"/>
            <p:nvPr/>
          </p:nvSpPr>
          <p:spPr>
            <a:xfrm>
              <a:off x="650907" y="284178"/>
              <a:ext cx="569115" cy="559693"/>
            </a:xfrm>
            <a:prstGeom prst="rect">
              <a:avLst/>
            </a:prstGeom>
            <a:noFill/>
          </p:spPr>
          <p:txBody>
            <a:bodyPr wrap="square" lIns="91440" tIns="45720" rIns="91440" bIns="45720" rtlCol="0">
              <a:spAutoFit/>
            </a:bodyPr>
            <a:lstStyle/>
            <a:p>
              <a:r>
                <a:rPr lang="en-US" altLang="zh-CN" sz="10665" dirty="0">
                  <a:solidFill>
                    <a:schemeClr val="bg1">
                      <a:lumMod val="95000"/>
                    </a:schemeClr>
                  </a:solidFill>
                  <a:latin typeface="Impact" panose="020B0806030902050204" pitchFamily="34" charset="0"/>
                </a:rPr>
                <a:t>03</a:t>
              </a:r>
              <a:endParaRPr lang="zh-CN" altLang="en-US" sz="10665" dirty="0">
                <a:solidFill>
                  <a:schemeClr val="bg1">
                    <a:lumMod val="95000"/>
                  </a:schemeClr>
                </a:solidFill>
                <a:latin typeface="Impact" panose="020B0806030902050204" pitchFamily="34" charset="0"/>
              </a:endParaRPr>
            </a:p>
          </p:txBody>
        </p:sp>
      </p:grpSp>
      <p:sp>
        <p:nvSpPr>
          <p:cNvPr id="10" name="TextBox 48"/>
          <p:cNvSpPr txBox="1"/>
          <p:nvPr/>
        </p:nvSpPr>
        <p:spPr>
          <a:xfrm>
            <a:off x="3614051" y="2954545"/>
            <a:ext cx="8318053" cy="830999"/>
          </a:xfrm>
          <a:prstGeom prst="rect">
            <a:avLst/>
          </a:prstGeom>
          <a:noFill/>
        </p:spPr>
        <p:txBody>
          <a:bodyPr wrap="square" lIns="91445" tIns="45721" rIns="91445" bIns="45721" rtlCol="0">
            <a:spAutoFit/>
          </a:bodyPr>
          <a:lstStyle/>
          <a:p>
            <a:r>
              <a:rPr lang="zh-CN" altLang="en-US" sz="4800" b="1" dirty="0">
                <a:solidFill>
                  <a:schemeClr val="bg1"/>
                </a:solidFill>
                <a:latin typeface="微软雅黑" panose="020B0503020204020204" pitchFamily="34" charset="-122"/>
                <a:ea typeface="微软雅黑" panose="020B0503020204020204" pitchFamily="34" charset="-122"/>
              </a:rPr>
              <a:t>上规入库报表重点指标解释</a:t>
            </a:r>
          </a:p>
        </p:txBody>
      </p:sp>
      <p:grpSp>
        <p:nvGrpSpPr>
          <p:cNvPr id="11" name="组合 10"/>
          <p:cNvGrpSpPr/>
          <p:nvPr/>
        </p:nvGrpSpPr>
        <p:grpSpPr>
          <a:xfrm>
            <a:off x="7920203" y="1699760"/>
            <a:ext cx="576064" cy="577112"/>
            <a:chOff x="6084168" y="1274820"/>
            <a:chExt cx="432048" cy="432834"/>
          </a:xfrm>
        </p:grpSpPr>
        <p:sp>
          <p:nvSpPr>
            <p:cNvPr id="12" name="椭圆 22"/>
            <p:cNvSpPr>
              <a:spLocks noChangeArrowheads="1"/>
            </p:cNvSpPr>
            <p:nvPr/>
          </p:nvSpPr>
          <p:spPr bwMode="auto">
            <a:xfrm>
              <a:off x="6084168" y="1274820"/>
              <a:ext cx="432048" cy="432834"/>
            </a:xfrm>
            <a:prstGeom prst="ellipse">
              <a:avLst/>
            </a:prstGeom>
            <a:solidFill>
              <a:schemeClr val="accent1"/>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400">
                <a:solidFill>
                  <a:srgbClr val="FFFFFF"/>
                </a:solidFill>
                <a:latin typeface="Calibri" panose="020F0502020204030204" pitchFamily="34" charset="0"/>
              </a:endParaRPr>
            </a:p>
          </p:txBody>
        </p:sp>
        <p:sp>
          <p:nvSpPr>
            <p:cNvPr id="13"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chemeClr val="bg1"/>
            </a:solidFill>
            <a:ln>
              <a:noFill/>
            </a:ln>
          </p:spPr>
          <p:txBody>
            <a:bodyPr wrap="none" lIns="45720" tIns="22860" rIns="45720" bIns="22860" anchor="ctr"/>
            <a:lstStyle/>
            <a:p>
              <a:endParaRPr lang="en-US" sz="2400">
                <a:latin typeface="Roboto Light"/>
              </a:endParaRPr>
            </a:p>
          </p:txBody>
        </p:sp>
      </p:grpSp>
      <p:grpSp>
        <p:nvGrpSpPr>
          <p:cNvPr id="14" name="组合 13"/>
          <p:cNvGrpSpPr/>
          <p:nvPr/>
        </p:nvGrpSpPr>
        <p:grpSpPr>
          <a:xfrm>
            <a:off x="6192011" y="1700284"/>
            <a:ext cx="576064" cy="576064"/>
            <a:chOff x="4788024" y="1275213"/>
            <a:chExt cx="432048" cy="432048"/>
          </a:xfrm>
        </p:grpSpPr>
        <p:sp>
          <p:nvSpPr>
            <p:cNvPr id="15"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400">
                <a:solidFill>
                  <a:srgbClr val="FFFFFF"/>
                </a:solidFill>
                <a:latin typeface="Calibri" panose="020F0502020204030204" pitchFamily="34" charset="0"/>
              </a:endParaRPr>
            </a:p>
          </p:txBody>
        </p:sp>
        <p:sp>
          <p:nvSpPr>
            <p:cNvPr id="16"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45720" tIns="22860" rIns="45720" bIns="22860" anchor="ctr"/>
            <a:lstStyle/>
            <a:p>
              <a:endParaRPr lang="en-US" sz="2400">
                <a:latin typeface="Roboto Light"/>
              </a:endParaRPr>
            </a:p>
          </p:txBody>
        </p:sp>
      </p:grpSp>
      <p:grpSp>
        <p:nvGrpSpPr>
          <p:cNvPr id="17" name="组合 16"/>
          <p:cNvGrpSpPr/>
          <p:nvPr/>
        </p:nvGrpSpPr>
        <p:grpSpPr>
          <a:xfrm>
            <a:off x="7056107" y="1699760"/>
            <a:ext cx="577111" cy="577112"/>
            <a:chOff x="5436096" y="1274820"/>
            <a:chExt cx="432833" cy="432834"/>
          </a:xfrm>
        </p:grpSpPr>
        <p:sp>
          <p:nvSpPr>
            <p:cNvPr id="18"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400">
                <a:solidFill>
                  <a:srgbClr val="FFFFFF"/>
                </a:solidFill>
                <a:latin typeface="Calibri" panose="020F0502020204030204" pitchFamily="34" charset="0"/>
              </a:endParaRPr>
            </a:p>
          </p:txBody>
        </p:sp>
        <p:sp>
          <p:nvSpPr>
            <p:cNvPr id="19"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45720" tIns="22860" rIns="45720" bIns="22860" anchor="ctr"/>
            <a:lstStyle/>
            <a:p>
              <a:endParaRPr lang="en-US" sz="2400">
                <a:latin typeface="Roboto Light"/>
              </a:endParaRPr>
            </a:p>
          </p:txBody>
        </p:sp>
      </p:grpSp>
      <p:grpSp>
        <p:nvGrpSpPr>
          <p:cNvPr id="20" name="组合 19"/>
          <p:cNvGrpSpPr/>
          <p:nvPr/>
        </p:nvGrpSpPr>
        <p:grpSpPr>
          <a:xfrm>
            <a:off x="4463819" y="1699760"/>
            <a:ext cx="577111" cy="577112"/>
            <a:chOff x="3491880" y="1274820"/>
            <a:chExt cx="432833" cy="432834"/>
          </a:xfrm>
        </p:grpSpPr>
        <p:sp>
          <p:nvSpPr>
            <p:cNvPr id="21"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400">
                <a:solidFill>
                  <a:srgbClr val="FFFFFF"/>
                </a:solidFill>
                <a:latin typeface="Calibri" panose="020F0502020204030204" pitchFamily="34" charset="0"/>
              </a:endParaRPr>
            </a:p>
          </p:txBody>
        </p:sp>
        <p:sp>
          <p:nvSpPr>
            <p:cNvPr id="22"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45720" tIns="22860" rIns="45720" bIns="22860" anchor="ctr"/>
            <a:lstStyle/>
            <a:p>
              <a:endParaRPr lang="en-US" sz="2400">
                <a:latin typeface="Roboto Light"/>
              </a:endParaRPr>
            </a:p>
          </p:txBody>
        </p:sp>
      </p:grpSp>
      <p:grpSp>
        <p:nvGrpSpPr>
          <p:cNvPr id="23" name="组合 22"/>
          <p:cNvGrpSpPr/>
          <p:nvPr/>
        </p:nvGrpSpPr>
        <p:grpSpPr>
          <a:xfrm>
            <a:off x="5327915" y="1699760"/>
            <a:ext cx="577111" cy="577112"/>
            <a:chOff x="4139952" y="1274820"/>
            <a:chExt cx="432833" cy="432834"/>
          </a:xfrm>
        </p:grpSpPr>
        <p:sp>
          <p:nvSpPr>
            <p:cNvPr id="24"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400">
                <a:solidFill>
                  <a:srgbClr val="FFFFFF"/>
                </a:solidFill>
                <a:latin typeface="Calibri" panose="020F0502020204030204" pitchFamily="34" charset="0"/>
              </a:endParaRPr>
            </a:p>
          </p:txBody>
        </p:sp>
        <p:sp>
          <p:nvSpPr>
            <p:cNvPr id="25"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45720" tIns="22860" rIns="45720" bIns="22860" anchor="ctr"/>
            <a:lstStyle/>
            <a:p>
              <a:endParaRPr lang="en-US" sz="2400">
                <a:latin typeface="Roboto Light"/>
              </a:endParaRPr>
            </a:p>
          </p:txBody>
        </p:sp>
      </p:grpSp>
      <p:pic>
        <p:nvPicPr>
          <p:cNvPr id="26" name="图片 25"/>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8842" y="423615"/>
            <a:ext cx="1360160" cy="1360160"/>
          </a:xfrm>
          <a:prstGeom prst="rect">
            <a:avLst/>
          </a:prstGeom>
        </p:spPr>
      </p:pic>
    </p:spTree>
    <p:extLst>
      <p:ext uri="{BB962C8B-B14F-4D97-AF65-F5344CB8AC3E}">
        <p14:creationId xmlns:p14="http://schemas.microsoft.com/office/powerpoint/2010/main" val="1778373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p:cNvSpPr txBox="1">
            <a:spLocks/>
          </p:cNvSpPr>
          <p:nvPr/>
        </p:nvSpPr>
        <p:spPr>
          <a:xfrm>
            <a:off x="815414" y="572625"/>
            <a:ext cx="3008380" cy="662379"/>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zh-CN" altLang="en-US" sz="4267" b="1" dirty="0">
                <a:solidFill>
                  <a:schemeClr val="accent1"/>
                </a:solidFill>
                <a:latin typeface="微软雅黑" panose="020B0503020204020204" pitchFamily="34" charset="-122"/>
                <a:ea typeface="微软雅黑" panose="020B0503020204020204" pitchFamily="34" charset="-122"/>
              </a:rPr>
              <a:t>目录</a:t>
            </a:r>
            <a:r>
              <a:rPr lang="en-US" altLang="zh-CN" sz="4267" b="1" dirty="0">
                <a:solidFill>
                  <a:schemeClr val="accent1"/>
                </a:solidFill>
                <a:latin typeface="微软雅黑" panose="020B0503020204020204" pitchFamily="34" charset="-122"/>
                <a:ea typeface="微软雅黑" panose="020B0503020204020204" pitchFamily="34" charset="-122"/>
              </a:rPr>
              <a:t>/</a:t>
            </a:r>
            <a:r>
              <a:rPr lang="en-US" altLang="zh-CN" sz="2400" b="1" dirty="0">
                <a:solidFill>
                  <a:schemeClr val="accent1"/>
                </a:solidFill>
                <a:latin typeface="微软雅黑" panose="020B0503020204020204" pitchFamily="34" charset="-122"/>
                <a:ea typeface="微软雅黑" panose="020B0503020204020204" pitchFamily="34" charset="-122"/>
              </a:rPr>
              <a:t>Contents</a:t>
            </a:r>
            <a:endParaRPr lang="en-GB" sz="2400" b="1" dirty="0">
              <a:solidFill>
                <a:schemeClr val="accent1"/>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984763" y="1412776"/>
            <a:ext cx="10199803"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3119669" y="2060848"/>
            <a:ext cx="6048669" cy="666786"/>
            <a:chOff x="3119672" y="2060848"/>
            <a:chExt cx="6048669" cy="666786"/>
          </a:xfrm>
        </p:grpSpPr>
        <p:grpSp>
          <p:nvGrpSpPr>
            <p:cNvPr id="6" name="组合 5"/>
            <p:cNvGrpSpPr/>
            <p:nvPr/>
          </p:nvGrpSpPr>
          <p:grpSpPr>
            <a:xfrm>
              <a:off x="3119672" y="2060848"/>
              <a:ext cx="1192345" cy="666786"/>
              <a:chOff x="2215144" y="927951"/>
              <a:chExt cx="1244730" cy="916847"/>
            </a:xfrm>
          </p:grpSpPr>
          <p:sp>
            <p:nvSpPr>
              <p:cNvPr id="7" name="平行四边形 6"/>
              <p:cNvSpPr/>
              <p:nvPr/>
            </p:nvSpPr>
            <p:spPr>
              <a:xfrm>
                <a:off x="2215144" y="982844"/>
                <a:ext cx="1120898" cy="842780"/>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7">
                  <a:latin typeface="Impact" panose="020B0806030902050204" pitchFamily="34" charset="0"/>
                </a:endParaRPr>
              </a:p>
            </p:txBody>
          </p:sp>
          <p:sp>
            <p:nvSpPr>
              <p:cNvPr id="8" name="文本框 9"/>
              <p:cNvSpPr txBox="1"/>
              <p:nvPr/>
            </p:nvSpPr>
            <p:spPr>
              <a:xfrm>
                <a:off x="2393075" y="927951"/>
                <a:ext cx="1066799" cy="916847"/>
              </a:xfrm>
              <a:prstGeom prst="rect">
                <a:avLst/>
              </a:prstGeom>
              <a:noFill/>
            </p:spPr>
            <p:txBody>
              <a:bodyPr wrap="square" rtlCol="0">
                <a:spAutoFit/>
              </a:bodyPr>
              <a:lstStyle/>
              <a:p>
                <a:r>
                  <a:rPr lang="en-US" altLang="zh-CN" sz="3733" dirty="0">
                    <a:solidFill>
                      <a:schemeClr val="bg1"/>
                    </a:solidFill>
                    <a:latin typeface="Impact" panose="020B0806030902050204" pitchFamily="34" charset="0"/>
                  </a:rPr>
                  <a:t>01</a:t>
                </a:r>
                <a:endParaRPr lang="zh-CN" altLang="en-US" sz="3733" dirty="0">
                  <a:solidFill>
                    <a:schemeClr val="bg1"/>
                  </a:solidFill>
                  <a:latin typeface="Impact" panose="020B0806030902050204" pitchFamily="34" charset="0"/>
                </a:endParaRPr>
              </a:p>
            </p:txBody>
          </p:sp>
        </p:grpSp>
        <p:grpSp>
          <p:nvGrpSpPr>
            <p:cNvPr id="15" name="组合 14"/>
            <p:cNvGrpSpPr/>
            <p:nvPr/>
          </p:nvGrpSpPr>
          <p:grpSpPr>
            <a:xfrm>
              <a:off x="4025341" y="2078597"/>
              <a:ext cx="5143000" cy="612920"/>
              <a:chOff x="4315150" y="953426"/>
              <a:chExt cx="3857250" cy="540057"/>
            </a:xfrm>
          </p:grpSpPr>
          <p:sp>
            <p:nvSpPr>
              <p:cNvPr id="16" name="矩形 15"/>
              <p:cNvSpPr/>
              <p:nvPr/>
            </p:nvSpPr>
            <p:spPr>
              <a:xfrm>
                <a:off x="4465254" y="1046008"/>
                <a:ext cx="3241194" cy="406783"/>
              </a:xfrm>
              <a:prstGeom prst="rect">
                <a:avLst/>
              </a:prstGeom>
              <a:ln w="15875">
                <a:noFill/>
              </a:ln>
            </p:spPr>
            <p:txBody>
              <a:bodyPr wrap="square" lIns="91440" tIns="45720" rIns="91440" bIns="45720">
                <a:spAutoFit/>
              </a:bodyPr>
              <a:lstStyle/>
              <a:p>
                <a:r>
                  <a:rPr lang="zh-CN" altLang="en-US" sz="2400" b="1" dirty="0" smtClean="0">
                    <a:solidFill>
                      <a:schemeClr val="bg2">
                        <a:lumMod val="10000"/>
                      </a:schemeClr>
                    </a:solidFill>
                    <a:latin typeface="微软雅黑" panose="020B0503020204020204" pitchFamily="34" charset="-122"/>
                    <a:ea typeface="微软雅黑" panose="020B0503020204020204" pitchFamily="34" charset="-122"/>
                  </a:rPr>
                  <a:t>规上企业</a:t>
                </a:r>
                <a:r>
                  <a:rPr lang="zh-CN" altLang="en-US" sz="2400" b="1" dirty="0">
                    <a:solidFill>
                      <a:schemeClr val="bg2">
                        <a:lumMod val="10000"/>
                      </a:schemeClr>
                    </a:solidFill>
                    <a:latin typeface="微软雅黑" panose="020B0503020204020204" pitchFamily="34" charset="-122"/>
                    <a:ea typeface="微软雅黑" panose="020B0503020204020204" pitchFamily="34" charset="-122"/>
                  </a:rPr>
                  <a:t>统计范围及标准</a:t>
                </a:r>
                <a:endParaRPr lang="en-GB" altLang="zh-CN" sz="2400" b="1" dirty="0">
                  <a:solidFill>
                    <a:schemeClr val="bg2">
                      <a:lumMod val="10000"/>
                    </a:schemeClr>
                  </a:solidFill>
                  <a:latin typeface="微软雅黑" panose="020B0503020204020204" pitchFamily="34" charset="-122"/>
                  <a:ea typeface="微软雅黑" panose="020B0503020204020204" pitchFamily="34" charset="-122"/>
                </a:endParaRPr>
              </a:p>
            </p:txBody>
          </p:sp>
          <p:sp>
            <p:nvSpPr>
              <p:cNvPr id="17" name="平行四边形 16"/>
              <p:cNvSpPr/>
              <p:nvPr/>
            </p:nvSpPr>
            <p:spPr>
              <a:xfrm>
                <a:off x="4315150" y="953426"/>
                <a:ext cx="3857250" cy="540057"/>
              </a:xfrm>
              <a:prstGeom prst="parallelogram">
                <a:avLst>
                  <a:gd name="adj" fmla="val 48207"/>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zh-CN" altLang="en-US" sz="2133" b="1">
                  <a:solidFill>
                    <a:schemeClr val="tx1">
                      <a:lumMod val="75000"/>
                      <a:lumOff val="25000"/>
                    </a:schemeClr>
                  </a:solidFill>
                </a:endParaRPr>
              </a:p>
            </p:txBody>
          </p:sp>
        </p:grpSp>
      </p:grpSp>
      <p:grpSp>
        <p:nvGrpSpPr>
          <p:cNvPr id="3" name="组合 2"/>
          <p:cNvGrpSpPr/>
          <p:nvPr/>
        </p:nvGrpSpPr>
        <p:grpSpPr>
          <a:xfrm>
            <a:off x="3119669" y="3164971"/>
            <a:ext cx="6283020" cy="666786"/>
            <a:chOff x="3119672" y="3212976"/>
            <a:chExt cx="6283020" cy="666786"/>
          </a:xfrm>
        </p:grpSpPr>
        <p:grpSp>
          <p:nvGrpSpPr>
            <p:cNvPr id="9" name="组合 8"/>
            <p:cNvGrpSpPr/>
            <p:nvPr/>
          </p:nvGrpSpPr>
          <p:grpSpPr>
            <a:xfrm>
              <a:off x="3119672" y="3212976"/>
              <a:ext cx="1192345" cy="666786"/>
              <a:chOff x="2215144" y="3018134"/>
              <a:chExt cx="1244730" cy="916848"/>
            </a:xfrm>
          </p:grpSpPr>
          <p:sp>
            <p:nvSpPr>
              <p:cNvPr id="10" name="平行四边形 9"/>
              <p:cNvSpPr/>
              <p:nvPr/>
            </p:nvSpPr>
            <p:spPr>
              <a:xfrm>
                <a:off x="2215144" y="3084852"/>
                <a:ext cx="1120898" cy="842781"/>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7">
                  <a:latin typeface="Impact" panose="020B0806030902050204" pitchFamily="34" charset="0"/>
                </a:endParaRPr>
              </a:p>
            </p:txBody>
          </p:sp>
          <p:sp>
            <p:nvSpPr>
              <p:cNvPr id="11" name="文本框 11"/>
              <p:cNvSpPr txBox="1"/>
              <p:nvPr/>
            </p:nvSpPr>
            <p:spPr>
              <a:xfrm>
                <a:off x="2393075" y="3018134"/>
                <a:ext cx="1066799" cy="916848"/>
              </a:xfrm>
              <a:prstGeom prst="rect">
                <a:avLst/>
              </a:prstGeom>
              <a:noFill/>
            </p:spPr>
            <p:txBody>
              <a:bodyPr wrap="square" rtlCol="0">
                <a:spAutoFit/>
              </a:bodyPr>
              <a:lstStyle/>
              <a:p>
                <a:r>
                  <a:rPr lang="en-US" altLang="zh-CN" sz="3733" dirty="0">
                    <a:solidFill>
                      <a:schemeClr val="bg1"/>
                    </a:solidFill>
                    <a:latin typeface="Impact" panose="020B0806030902050204" pitchFamily="34" charset="0"/>
                  </a:rPr>
                  <a:t>02</a:t>
                </a:r>
                <a:endParaRPr lang="zh-CN" altLang="en-US" sz="3733" dirty="0">
                  <a:solidFill>
                    <a:schemeClr val="bg1"/>
                  </a:solidFill>
                  <a:latin typeface="Impact" panose="020B0806030902050204" pitchFamily="34" charset="0"/>
                </a:endParaRPr>
              </a:p>
            </p:txBody>
          </p:sp>
        </p:grpSp>
        <p:grpSp>
          <p:nvGrpSpPr>
            <p:cNvPr id="18" name="组合 17"/>
            <p:cNvGrpSpPr/>
            <p:nvPr/>
          </p:nvGrpSpPr>
          <p:grpSpPr>
            <a:xfrm>
              <a:off x="4025341" y="3239850"/>
              <a:ext cx="5377351" cy="612920"/>
              <a:chOff x="4315150" y="2341731"/>
              <a:chExt cx="4033013" cy="540057"/>
            </a:xfrm>
          </p:grpSpPr>
          <p:sp>
            <p:nvSpPr>
              <p:cNvPr id="19" name="矩形 18"/>
              <p:cNvSpPr/>
              <p:nvPr/>
            </p:nvSpPr>
            <p:spPr>
              <a:xfrm>
                <a:off x="4617726" y="2427441"/>
                <a:ext cx="3730437" cy="406783"/>
              </a:xfrm>
              <a:prstGeom prst="rect">
                <a:avLst/>
              </a:prstGeom>
              <a:ln w="15875">
                <a:noFill/>
              </a:ln>
            </p:spPr>
            <p:txBody>
              <a:bodyPr wrap="square" lIns="91440" tIns="45720" rIns="91440" bIns="45720">
                <a:spAutoFit/>
              </a:bodyPr>
              <a:lstStyle/>
              <a:p>
                <a:r>
                  <a:rPr lang="en-US" altLang="zh-CN" sz="2400" b="1" dirty="0" smtClean="0">
                    <a:solidFill>
                      <a:schemeClr val="bg2">
                        <a:lumMod val="10000"/>
                      </a:schemeClr>
                    </a:solidFill>
                    <a:latin typeface="微软雅黑" panose="020B0503020204020204" pitchFamily="34" charset="-122"/>
                    <a:ea typeface="微软雅黑" panose="020B0503020204020204" pitchFamily="34" charset="-122"/>
                  </a:rPr>
                  <a:t>2021</a:t>
                </a:r>
                <a:r>
                  <a:rPr lang="zh-CN" altLang="en-US" sz="2400" b="1" dirty="0" smtClean="0">
                    <a:solidFill>
                      <a:schemeClr val="bg2">
                        <a:lumMod val="10000"/>
                      </a:schemeClr>
                    </a:solidFill>
                    <a:latin typeface="微软雅黑" panose="020B0503020204020204" pitchFamily="34" charset="-122"/>
                    <a:ea typeface="微软雅黑" panose="020B0503020204020204" pitchFamily="34" charset="-122"/>
                  </a:rPr>
                  <a:t>年度</a:t>
                </a:r>
                <a:r>
                  <a:rPr lang="zh-CN" altLang="en-US" sz="2400" b="1" dirty="0">
                    <a:solidFill>
                      <a:schemeClr val="bg2">
                        <a:lumMod val="10000"/>
                      </a:schemeClr>
                    </a:solidFill>
                    <a:latin typeface="微软雅黑" panose="020B0503020204020204" pitchFamily="34" charset="-122"/>
                    <a:ea typeface="微软雅黑" panose="020B0503020204020204" pitchFamily="34" charset="-122"/>
                  </a:rPr>
                  <a:t>及月度申报材料及要求</a:t>
                </a:r>
              </a:p>
            </p:txBody>
          </p:sp>
          <p:sp>
            <p:nvSpPr>
              <p:cNvPr id="20" name="平行四边形 19"/>
              <p:cNvSpPr/>
              <p:nvPr/>
            </p:nvSpPr>
            <p:spPr>
              <a:xfrm>
                <a:off x="4315150" y="2341731"/>
                <a:ext cx="3857250" cy="540057"/>
              </a:xfrm>
              <a:prstGeom prst="parallelogram">
                <a:avLst>
                  <a:gd name="adj" fmla="val 48207"/>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zh-CN" altLang="en-US" sz="2133" b="1">
                  <a:solidFill>
                    <a:schemeClr val="tx1">
                      <a:lumMod val="75000"/>
                      <a:lumOff val="25000"/>
                    </a:schemeClr>
                  </a:solidFill>
                </a:endParaRPr>
              </a:p>
            </p:txBody>
          </p:sp>
        </p:grpSp>
      </p:grpSp>
      <p:grpSp>
        <p:nvGrpSpPr>
          <p:cNvPr id="46" name="组合 45"/>
          <p:cNvGrpSpPr/>
          <p:nvPr/>
        </p:nvGrpSpPr>
        <p:grpSpPr>
          <a:xfrm>
            <a:off x="3119669" y="5373216"/>
            <a:ext cx="6355572" cy="670313"/>
            <a:chOff x="3119669" y="5373216"/>
            <a:chExt cx="6355572" cy="670313"/>
          </a:xfrm>
        </p:grpSpPr>
        <p:grpSp>
          <p:nvGrpSpPr>
            <p:cNvPr id="12" name="组合 11"/>
            <p:cNvGrpSpPr/>
            <p:nvPr/>
          </p:nvGrpSpPr>
          <p:grpSpPr>
            <a:xfrm>
              <a:off x="3119669" y="5373216"/>
              <a:ext cx="1179315" cy="670313"/>
              <a:chOff x="2215144" y="5107938"/>
              <a:chExt cx="1231128" cy="921702"/>
            </a:xfrm>
          </p:grpSpPr>
          <p:sp>
            <p:nvSpPr>
              <p:cNvPr id="13" name="平行四边形 12"/>
              <p:cNvSpPr/>
              <p:nvPr/>
            </p:nvSpPr>
            <p:spPr>
              <a:xfrm>
                <a:off x="2215144" y="5186859"/>
                <a:ext cx="1120898" cy="842781"/>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7">
                  <a:latin typeface="Impact" panose="020B0806030902050204" pitchFamily="34" charset="0"/>
                </a:endParaRPr>
              </a:p>
            </p:txBody>
          </p:sp>
          <p:sp>
            <p:nvSpPr>
              <p:cNvPr id="14" name="文本框 13"/>
              <p:cNvSpPr txBox="1"/>
              <p:nvPr/>
            </p:nvSpPr>
            <p:spPr>
              <a:xfrm>
                <a:off x="2379473" y="5107938"/>
                <a:ext cx="1066799" cy="916852"/>
              </a:xfrm>
              <a:prstGeom prst="rect">
                <a:avLst/>
              </a:prstGeom>
              <a:noFill/>
            </p:spPr>
            <p:txBody>
              <a:bodyPr wrap="square" rtlCol="0">
                <a:spAutoFit/>
              </a:bodyPr>
              <a:lstStyle/>
              <a:p>
                <a:r>
                  <a:rPr lang="en-US" altLang="zh-CN" sz="3733" dirty="0">
                    <a:solidFill>
                      <a:schemeClr val="bg1"/>
                    </a:solidFill>
                    <a:latin typeface="Impact" panose="020B0806030902050204" pitchFamily="34" charset="0"/>
                  </a:rPr>
                  <a:t>04</a:t>
                </a:r>
                <a:endParaRPr lang="zh-CN" altLang="en-US" sz="3733" dirty="0">
                  <a:solidFill>
                    <a:schemeClr val="bg1"/>
                  </a:solidFill>
                  <a:latin typeface="Impact" panose="020B0806030902050204" pitchFamily="34" charset="0"/>
                </a:endParaRPr>
              </a:p>
            </p:txBody>
          </p:sp>
        </p:grpSp>
        <p:grpSp>
          <p:nvGrpSpPr>
            <p:cNvPr id="21" name="组合 20"/>
            <p:cNvGrpSpPr/>
            <p:nvPr/>
          </p:nvGrpSpPr>
          <p:grpSpPr>
            <a:xfrm>
              <a:off x="4025341" y="5408454"/>
              <a:ext cx="5449900" cy="612919"/>
              <a:chOff x="4315150" y="3730038"/>
              <a:chExt cx="4087425" cy="540057"/>
            </a:xfrm>
          </p:grpSpPr>
          <p:sp>
            <p:nvSpPr>
              <p:cNvPr id="22" name="矩形 21"/>
              <p:cNvSpPr/>
              <p:nvPr/>
            </p:nvSpPr>
            <p:spPr>
              <a:xfrm>
                <a:off x="4472297" y="3789358"/>
                <a:ext cx="3930278" cy="406783"/>
              </a:xfrm>
              <a:prstGeom prst="rect">
                <a:avLst/>
              </a:prstGeom>
              <a:ln w="15875">
                <a:noFill/>
              </a:ln>
            </p:spPr>
            <p:txBody>
              <a:bodyPr wrap="square" lIns="91440" tIns="45720" rIns="91440" bIns="45720">
                <a:spAutoFit/>
              </a:bodyPr>
              <a:lstStyle/>
              <a:p>
                <a:r>
                  <a:rPr lang="zh-CN" altLang="en-US" sz="2400" b="1" dirty="0">
                    <a:solidFill>
                      <a:schemeClr val="bg2">
                        <a:lumMod val="10000"/>
                      </a:schemeClr>
                    </a:solidFill>
                    <a:latin typeface="微软雅黑" panose="020B0503020204020204" pitchFamily="34" charset="-122"/>
                    <a:ea typeface="微软雅黑" panose="020B0503020204020204" pitchFamily="34" charset="-122"/>
                  </a:rPr>
                  <a:t>上规入库申报注意事项及时间节点</a:t>
                </a:r>
              </a:p>
            </p:txBody>
          </p:sp>
          <p:sp>
            <p:nvSpPr>
              <p:cNvPr id="23" name="平行四边形 22"/>
              <p:cNvSpPr/>
              <p:nvPr/>
            </p:nvSpPr>
            <p:spPr>
              <a:xfrm>
                <a:off x="4315150" y="3730038"/>
                <a:ext cx="3857250" cy="540057"/>
              </a:xfrm>
              <a:prstGeom prst="parallelogram">
                <a:avLst>
                  <a:gd name="adj" fmla="val 48207"/>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zh-CN" altLang="en-US" sz="2133" b="1">
                  <a:solidFill>
                    <a:schemeClr val="tx1">
                      <a:lumMod val="75000"/>
                      <a:lumOff val="25000"/>
                    </a:schemeClr>
                  </a:solidFill>
                </a:endParaRPr>
              </a:p>
            </p:txBody>
          </p:sp>
        </p:grpSp>
      </p:grpSp>
      <p:grpSp>
        <p:nvGrpSpPr>
          <p:cNvPr id="24" name="组合 23"/>
          <p:cNvGrpSpPr/>
          <p:nvPr/>
        </p:nvGrpSpPr>
        <p:grpSpPr>
          <a:xfrm>
            <a:off x="10608501" y="654444"/>
            <a:ext cx="576064" cy="577112"/>
            <a:chOff x="6084168" y="1274820"/>
            <a:chExt cx="432048" cy="432834"/>
          </a:xfrm>
        </p:grpSpPr>
        <p:sp>
          <p:nvSpPr>
            <p:cNvPr id="25" name="椭圆 22"/>
            <p:cNvSpPr>
              <a:spLocks noChangeArrowheads="1"/>
            </p:cNvSpPr>
            <p:nvPr/>
          </p:nvSpPr>
          <p:spPr bwMode="auto">
            <a:xfrm>
              <a:off x="6084168" y="1274820"/>
              <a:ext cx="432048" cy="432834"/>
            </a:xfrm>
            <a:prstGeom prst="ellipse">
              <a:avLst/>
            </a:prstGeom>
            <a:solidFill>
              <a:schemeClr val="accent1"/>
            </a:solidFill>
            <a:ln>
              <a:noFill/>
            </a:ln>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en-US" sz="2400">
                <a:solidFill>
                  <a:srgbClr val="FFFFFF"/>
                </a:solidFill>
                <a:latin typeface="Calibri" pitchFamily="34" charset="0"/>
              </a:endParaRPr>
            </a:p>
          </p:txBody>
        </p:sp>
        <p:sp>
          <p:nvSpPr>
            <p:cNvPr id="26"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chemeClr val="bg1"/>
            </a:solidFill>
            <a:ln>
              <a:noFill/>
            </a:ln>
          </p:spPr>
          <p:txBody>
            <a:bodyPr wrap="none" lIns="45720" tIns="22860" rIns="45720" bIns="22860" anchor="ctr"/>
            <a:lstStyle/>
            <a:p>
              <a:endParaRPr lang="en-US" sz="2400">
                <a:latin typeface="Roboto Light"/>
              </a:endParaRPr>
            </a:p>
          </p:txBody>
        </p:sp>
      </p:grpSp>
      <p:grpSp>
        <p:nvGrpSpPr>
          <p:cNvPr id="27" name="组合 26"/>
          <p:cNvGrpSpPr/>
          <p:nvPr/>
        </p:nvGrpSpPr>
        <p:grpSpPr>
          <a:xfrm>
            <a:off x="8880309" y="654968"/>
            <a:ext cx="576064" cy="576064"/>
            <a:chOff x="4788024" y="1275213"/>
            <a:chExt cx="432048" cy="432048"/>
          </a:xfrm>
        </p:grpSpPr>
        <p:sp>
          <p:nvSpPr>
            <p:cNvPr id="28"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en-US" sz="2400">
                <a:solidFill>
                  <a:srgbClr val="FFFFFF"/>
                </a:solidFill>
                <a:latin typeface="Calibri" pitchFamily="34" charset="0"/>
              </a:endParaRPr>
            </a:p>
          </p:txBody>
        </p:sp>
        <p:sp>
          <p:nvSpPr>
            <p:cNvPr id="29"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45720" tIns="22860" rIns="45720" bIns="22860" anchor="ctr"/>
            <a:lstStyle/>
            <a:p>
              <a:endParaRPr lang="en-US" sz="2400">
                <a:latin typeface="Roboto Light"/>
              </a:endParaRPr>
            </a:p>
          </p:txBody>
        </p:sp>
      </p:grpSp>
      <p:grpSp>
        <p:nvGrpSpPr>
          <p:cNvPr id="30" name="组合 29"/>
          <p:cNvGrpSpPr/>
          <p:nvPr/>
        </p:nvGrpSpPr>
        <p:grpSpPr>
          <a:xfrm>
            <a:off x="9744406" y="654444"/>
            <a:ext cx="577111" cy="577112"/>
            <a:chOff x="5436096" y="1274820"/>
            <a:chExt cx="432833" cy="432834"/>
          </a:xfrm>
        </p:grpSpPr>
        <p:sp>
          <p:nvSpPr>
            <p:cNvPr id="31"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en-US" sz="2400">
                <a:solidFill>
                  <a:srgbClr val="FFFFFF"/>
                </a:solidFill>
                <a:latin typeface="Calibri" pitchFamily="34" charset="0"/>
              </a:endParaRPr>
            </a:p>
          </p:txBody>
        </p:sp>
        <p:sp>
          <p:nvSpPr>
            <p:cNvPr id="32"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45720" tIns="22860" rIns="45720" bIns="22860" anchor="ctr"/>
            <a:lstStyle/>
            <a:p>
              <a:endParaRPr lang="en-US" sz="2400">
                <a:latin typeface="Roboto Light"/>
              </a:endParaRPr>
            </a:p>
          </p:txBody>
        </p:sp>
      </p:grpSp>
      <p:grpSp>
        <p:nvGrpSpPr>
          <p:cNvPr id="33" name="组合 32"/>
          <p:cNvGrpSpPr/>
          <p:nvPr/>
        </p:nvGrpSpPr>
        <p:grpSpPr>
          <a:xfrm>
            <a:off x="7152118" y="654444"/>
            <a:ext cx="577111" cy="577112"/>
            <a:chOff x="3491880" y="1274820"/>
            <a:chExt cx="432833" cy="432834"/>
          </a:xfrm>
        </p:grpSpPr>
        <p:sp>
          <p:nvSpPr>
            <p:cNvPr id="34"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en-US" sz="2400">
                <a:solidFill>
                  <a:srgbClr val="FFFFFF"/>
                </a:solidFill>
                <a:latin typeface="Calibri" pitchFamily="34" charset="0"/>
              </a:endParaRPr>
            </a:p>
          </p:txBody>
        </p:sp>
        <p:sp>
          <p:nvSpPr>
            <p:cNvPr id="35"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45720" tIns="22860" rIns="45720" bIns="22860" anchor="ctr"/>
            <a:lstStyle/>
            <a:p>
              <a:endParaRPr lang="en-US" sz="2400">
                <a:latin typeface="Roboto Light"/>
              </a:endParaRPr>
            </a:p>
          </p:txBody>
        </p:sp>
      </p:grpSp>
      <p:grpSp>
        <p:nvGrpSpPr>
          <p:cNvPr id="36" name="组合 35"/>
          <p:cNvGrpSpPr/>
          <p:nvPr/>
        </p:nvGrpSpPr>
        <p:grpSpPr>
          <a:xfrm>
            <a:off x="8016214" y="654444"/>
            <a:ext cx="577111" cy="577112"/>
            <a:chOff x="4139952" y="1274820"/>
            <a:chExt cx="432833" cy="432834"/>
          </a:xfrm>
        </p:grpSpPr>
        <p:sp>
          <p:nvSpPr>
            <p:cNvPr id="37"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en-US" sz="2400">
                <a:solidFill>
                  <a:srgbClr val="FFFFFF"/>
                </a:solidFill>
                <a:latin typeface="Calibri" pitchFamily="34" charset="0"/>
              </a:endParaRPr>
            </a:p>
          </p:txBody>
        </p:sp>
        <p:sp>
          <p:nvSpPr>
            <p:cNvPr id="38"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45720" tIns="22860" rIns="45720" bIns="22860" anchor="ctr"/>
            <a:lstStyle/>
            <a:p>
              <a:endParaRPr lang="en-US" sz="2400">
                <a:latin typeface="Roboto Light"/>
              </a:endParaRPr>
            </a:p>
          </p:txBody>
        </p:sp>
      </p:grpSp>
      <p:grpSp>
        <p:nvGrpSpPr>
          <p:cNvPr id="45" name="组合 44"/>
          <p:cNvGrpSpPr/>
          <p:nvPr/>
        </p:nvGrpSpPr>
        <p:grpSpPr>
          <a:xfrm>
            <a:off x="3119669" y="4269094"/>
            <a:ext cx="6048669" cy="666786"/>
            <a:chOff x="3143672" y="4293096"/>
            <a:chExt cx="6048669" cy="666786"/>
          </a:xfrm>
        </p:grpSpPr>
        <p:grpSp>
          <p:nvGrpSpPr>
            <p:cNvPr id="39" name="组合 38"/>
            <p:cNvGrpSpPr/>
            <p:nvPr/>
          </p:nvGrpSpPr>
          <p:grpSpPr>
            <a:xfrm>
              <a:off x="3143672" y="4293096"/>
              <a:ext cx="1192345" cy="666786"/>
              <a:chOff x="2215144" y="3018134"/>
              <a:chExt cx="1244730" cy="916848"/>
            </a:xfrm>
          </p:grpSpPr>
          <p:sp>
            <p:nvSpPr>
              <p:cNvPr id="40" name="平行四边形 39"/>
              <p:cNvSpPr/>
              <p:nvPr/>
            </p:nvSpPr>
            <p:spPr>
              <a:xfrm>
                <a:off x="2215144" y="3084852"/>
                <a:ext cx="1120898" cy="842781"/>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7">
                  <a:latin typeface="Impact" panose="020B0806030902050204" pitchFamily="34" charset="0"/>
                </a:endParaRPr>
              </a:p>
            </p:txBody>
          </p:sp>
          <p:sp>
            <p:nvSpPr>
              <p:cNvPr id="41" name="文本框 11"/>
              <p:cNvSpPr txBox="1"/>
              <p:nvPr/>
            </p:nvSpPr>
            <p:spPr>
              <a:xfrm>
                <a:off x="2393075" y="3018134"/>
                <a:ext cx="1066799" cy="916848"/>
              </a:xfrm>
              <a:prstGeom prst="rect">
                <a:avLst/>
              </a:prstGeom>
              <a:noFill/>
            </p:spPr>
            <p:txBody>
              <a:bodyPr wrap="square" rtlCol="0">
                <a:spAutoFit/>
              </a:bodyPr>
              <a:lstStyle/>
              <a:p>
                <a:r>
                  <a:rPr lang="en-US" altLang="zh-CN" sz="3733" dirty="0">
                    <a:solidFill>
                      <a:schemeClr val="bg1"/>
                    </a:solidFill>
                    <a:latin typeface="Impact" panose="020B0806030902050204" pitchFamily="34" charset="0"/>
                  </a:rPr>
                  <a:t>03</a:t>
                </a:r>
                <a:endParaRPr lang="zh-CN" altLang="en-US" sz="3733" dirty="0">
                  <a:solidFill>
                    <a:schemeClr val="bg1"/>
                  </a:solidFill>
                  <a:latin typeface="Impact" panose="020B0806030902050204" pitchFamily="34" charset="0"/>
                </a:endParaRPr>
              </a:p>
            </p:txBody>
          </p:sp>
        </p:grpSp>
        <p:grpSp>
          <p:nvGrpSpPr>
            <p:cNvPr id="42" name="组合 41"/>
            <p:cNvGrpSpPr/>
            <p:nvPr/>
          </p:nvGrpSpPr>
          <p:grpSpPr>
            <a:xfrm>
              <a:off x="4049341" y="4319970"/>
              <a:ext cx="5143000" cy="612920"/>
              <a:chOff x="4315150" y="2341731"/>
              <a:chExt cx="3857250" cy="540057"/>
            </a:xfrm>
          </p:grpSpPr>
          <p:sp>
            <p:nvSpPr>
              <p:cNvPr id="43" name="矩形 42"/>
              <p:cNvSpPr/>
              <p:nvPr/>
            </p:nvSpPr>
            <p:spPr>
              <a:xfrm>
                <a:off x="4577898" y="2435481"/>
                <a:ext cx="3403214" cy="406783"/>
              </a:xfrm>
              <a:prstGeom prst="rect">
                <a:avLst/>
              </a:prstGeom>
              <a:ln w="15875">
                <a:noFill/>
              </a:ln>
            </p:spPr>
            <p:txBody>
              <a:bodyPr wrap="square" lIns="91440" tIns="45720" rIns="91440" bIns="45720">
                <a:spAutoFit/>
              </a:bodyPr>
              <a:lstStyle/>
              <a:p>
                <a:r>
                  <a:rPr lang="zh-CN" altLang="en-US" sz="2400" b="1" dirty="0">
                    <a:solidFill>
                      <a:schemeClr val="bg2">
                        <a:lumMod val="10000"/>
                      </a:schemeClr>
                    </a:solidFill>
                    <a:latin typeface="微软雅黑" panose="020B0503020204020204" pitchFamily="34" charset="-122"/>
                    <a:ea typeface="微软雅黑" panose="020B0503020204020204" pitchFamily="34" charset="-122"/>
                  </a:rPr>
                  <a:t>上规入库报表重点指标解释</a:t>
                </a:r>
                <a:endParaRPr lang="en-GB" altLang="zh-CN" sz="2400" b="1" dirty="0">
                  <a:solidFill>
                    <a:schemeClr val="bg2">
                      <a:lumMod val="10000"/>
                    </a:schemeClr>
                  </a:solidFill>
                  <a:latin typeface="微软雅黑" panose="020B0503020204020204" pitchFamily="34" charset="-122"/>
                  <a:ea typeface="微软雅黑" panose="020B0503020204020204" pitchFamily="34" charset="-122"/>
                </a:endParaRPr>
              </a:p>
            </p:txBody>
          </p:sp>
          <p:sp>
            <p:nvSpPr>
              <p:cNvPr id="44" name="平行四边形 43"/>
              <p:cNvSpPr/>
              <p:nvPr/>
            </p:nvSpPr>
            <p:spPr>
              <a:xfrm>
                <a:off x="4315150" y="2341731"/>
                <a:ext cx="3857250" cy="540057"/>
              </a:xfrm>
              <a:prstGeom prst="parallelogram">
                <a:avLst>
                  <a:gd name="adj" fmla="val 48207"/>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zh-CN" altLang="en-US" sz="2133" b="1">
                  <a:solidFill>
                    <a:schemeClr val="tx1">
                      <a:lumMod val="75000"/>
                      <a:lumOff val="25000"/>
                    </a:schemeClr>
                  </a:solidFill>
                </a:endParaRPr>
              </a:p>
            </p:txBody>
          </p:sp>
        </p:grpSp>
      </p:grpSp>
    </p:spTree>
    <p:extLst>
      <p:ext uri="{BB962C8B-B14F-4D97-AF65-F5344CB8AC3E}">
        <p14:creationId xmlns:p14="http://schemas.microsoft.com/office/powerpoint/2010/main" val="1932867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图片 90"/>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8362" y="0"/>
            <a:ext cx="1025261" cy="1025261"/>
          </a:xfrm>
          <a:prstGeom prst="rect">
            <a:avLst/>
          </a:prstGeom>
        </p:spPr>
      </p:pic>
      <p:sp>
        <p:nvSpPr>
          <p:cNvPr id="94" name="koppt-圆形"/>
          <p:cNvSpPr/>
          <p:nvPr/>
        </p:nvSpPr>
        <p:spPr>
          <a:xfrm>
            <a:off x="1200413" y="212446"/>
            <a:ext cx="720079" cy="7111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5" name="koppt-矩形"/>
          <p:cNvSpPr/>
          <p:nvPr/>
        </p:nvSpPr>
        <p:spPr>
          <a:xfrm>
            <a:off x="1200412" y="261437"/>
            <a:ext cx="7704856" cy="66214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96" name="图片 9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7200" y="284760"/>
            <a:ext cx="566503" cy="566503"/>
          </a:xfrm>
          <a:prstGeom prst="rect">
            <a:avLst/>
          </a:prstGeom>
        </p:spPr>
      </p:pic>
      <p:sp>
        <p:nvSpPr>
          <p:cNvPr id="97" name="矩形 96"/>
          <p:cNvSpPr/>
          <p:nvPr/>
        </p:nvSpPr>
        <p:spPr>
          <a:xfrm>
            <a:off x="2225857" y="392504"/>
            <a:ext cx="3775393" cy="400110"/>
          </a:xfrm>
          <a:prstGeom prst="rect">
            <a:avLst/>
          </a:prstGeom>
        </p:spPr>
        <p:txBody>
          <a:bodyPr wrap="none">
            <a:spAutoFit/>
          </a:bodyPr>
          <a:lstStyle/>
          <a:p>
            <a:r>
              <a:rPr lang="zh-CN" altLang="en-US" sz="2000" b="1" dirty="0">
                <a:solidFill>
                  <a:schemeClr val="bg2">
                    <a:lumMod val="10000"/>
                  </a:schemeClr>
                </a:solidFill>
                <a:latin typeface="微软雅黑" panose="020B0503020204020204" pitchFamily="34" charset="-122"/>
                <a:ea typeface="微软雅黑" panose="020B0503020204020204" pitchFamily="34" charset="-122"/>
              </a:rPr>
              <a:t>三、上规入库报表重点指标解释</a:t>
            </a:r>
          </a:p>
        </p:txBody>
      </p:sp>
      <p:sp>
        <p:nvSpPr>
          <p:cNvPr id="8" name="TextBox 34"/>
          <p:cNvSpPr txBox="1"/>
          <p:nvPr/>
        </p:nvSpPr>
        <p:spPr>
          <a:xfrm>
            <a:off x="839416" y="1268760"/>
            <a:ext cx="8208912" cy="400110"/>
          </a:xfrm>
          <a:prstGeom prst="rect">
            <a:avLst/>
          </a:prstGeom>
          <a:noFill/>
          <a:effectLst/>
        </p:spPr>
        <p:txBody>
          <a:bodyPr wrap="square" rtlCol="0">
            <a:spAutoFit/>
          </a:bodyPr>
          <a:lstStyle>
            <a:defPPr>
              <a:defRPr lang="zh-CN"/>
            </a:defPPr>
            <a:lvl1pPr>
              <a:defRPr sz="1300" b="1">
                <a:solidFill>
                  <a:srgbClr val="4376B3"/>
                </a:solidFill>
                <a:latin typeface="微软雅黑" pitchFamily="34" charset="-122"/>
                <a:ea typeface="微软雅黑" pitchFamily="34" charset="-122"/>
              </a:defRPr>
            </a:lvl1pPr>
          </a:lstStyle>
          <a:p>
            <a:r>
              <a:rPr lang="zh-CN" altLang="en-US" sz="2000" dirty="0"/>
              <a:t>     </a:t>
            </a:r>
            <a:endParaRPr lang="zh-CN" altLang="zh-CN" sz="1600" b="0"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384" y="1025261"/>
            <a:ext cx="5314950" cy="5572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圆角矩形 10"/>
          <p:cNvSpPr/>
          <p:nvPr/>
        </p:nvSpPr>
        <p:spPr>
          <a:xfrm>
            <a:off x="6816080" y="1459456"/>
            <a:ext cx="1945024" cy="1110205"/>
          </a:xfrm>
          <a:prstGeom prst="roundRect">
            <a:avLst/>
          </a:prstGeom>
          <a:solidFill>
            <a:schemeClr val="accent2"/>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矩形 11"/>
          <p:cNvSpPr/>
          <p:nvPr/>
        </p:nvSpPr>
        <p:spPr>
          <a:xfrm>
            <a:off x="6979129" y="1685953"/>
            <a:ext cx="1694213" cy="584775"/>
          </a:xfrm>
          <a:prstGeom prst="rect">
            <a:avLst/>
          </a:prstGeom>
        </p:spPr>
        <p:txBody>
          <a:bodyPr wrap="square">
            <a:spAutoFit/>
          </a:bodyPr>
          <a:lstStyle/>
          <a:p>
            <a:r>
              <a:rPr lang="zh-CN" altLang="en-US" sz="1600" b="1" dirty="0">
                <a:solidFill>
                  <a:schemeClr val="lt1"/>
                </a:solidFill>
                <a:effectLst>
                  <a:outerShdw blurRad="38100" dist="38100" dir="2700000" algn="tl">
                    <a:srgbClr val="000000">
                      <a:alpha val="43137"/>
                    </a:srgbClr>
                  </a:outerShdw>
                </a:effectLst>
              </a:rPr>
              <a:t>主营业务活动要求</a:t>
            </a:r>
            <a:r>
              <a:rPr lang="zh-CN" altLang="en-US" sz="1600" b="1" dirty="0">
                <a:solidFill>
                  <a:srgbClr val="F6721F"/>
                </a:solidFill>
                <a:effectLst>
                  <a:outerShdw blurRad="38100" dist="38100" dir="2700000" algn="tl">
                    <a:srgbClr val="000000">
                      <a:alpha val="43137"/>
                    </a:srgbClr>
                  </a:outerShdw>
                </a:effectLst>
              </a:rPr>
              <a:t>动词</a:t>
            </a:r>
            <a:r>
              <a:rPr lang="zh-CN" altLang="en-US" sz="1600" b="1" dirty="0">
                <a:solidFill>
                  <a:schemeClr val="lt1"/>
                </a:solidFill>
                <a:effectLst>
                  <a:outerShdw blurRad="38100" dist="38100" dir="2700000" algn="tl">
                    <a:srgbClr val="000000">
                      <a:alpha val="43137"/>
                    </a:srgbClr>
                  </a:outerShdw>
                </a:effectLst>
              </a:rPr>
              <a:t>加</a:t>
            </a:r>
            <a:r>
              <a:rPr lang="zh-CN" altLang="en-US" sz="1600" b="1" dirty="0">
                <a:solidFill>
                  <a:srgbClr val="F6721F"/>
                </a:solidFill>
                <a:effectLst>
                  <a:outerShdw blurRad="38100" dist="38100" dir="2700000" algn="tl">
                    <a:srgbClr val="000000">
                      <a:alpha val="43137"/>
                    </a:srgbClr>
                  </a:outerShdw>
                </a:effectLst>
              </a:rPr>
              <a:t>名词</a:t>
            </a:r>
          </a:p>
        </p:txBody>
      </p:sp>
      <p:sp>
        <p:nvSpPr>
          <p:cNvPr id="13" name="圆角矩形 12"/>
          <p:cNvSpPr/>
          <p:nvPr/>
        </p:nvSpPr>
        <p:spPr>
          <a:xfrm>
            <a:off x="6816080" y="2996952"/>
            <a:ext cx="1945024" cy="1395447"/>
          </a:xfrm>
          <a:prstGeom prst="roundRect">
            <a:avLst/>
          </a:prstGeom>
          <a:solidFill>
            <a:schemeClr val="accent2"/>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矩形 13"/>
          <p:cNvSpPr/>
          <p:nvPr/>
        </p:nvSpPr>
        <p:spPr>
          <a:xfrm>
            <a:off x="6979128" y="3068960"/>
            <a:ext cx="1694213" cy="1323439"/>
          </a:xfrm>
          <a:prstGeom prst="rect">
            <a:avLst/>
          </a:prstGeom>
        </p:spPr>
        <p:txBody>
          <a:bodyPr wrap="square">
            <a:spAutoFit/>
          </a:bodyPr>
          <a:lstStyle/>
          <a:p>
            <a:r>
              <a:rPr lang="zh-CN" altLang="en-US" sz="1600" b="1" dirty="0" smtClean="0">
                <a:solidFill>
                  <a:schemeClr val="bg1"/>
                </a:solidFill>
                <a:effectLst>
                  <a:outerShdw blurRad="38100" dist="38100" dir="2700000" algn="tl">
                    <a:srgbClr val="000000">
                      <a:alpha val="43137"/>
                    </a:srgbClr>
                  </a:outerShdw>
                </a:effectLst>
              </a:rPr>
              <a:t>专业在服务业、商贸业、工业、建筑业、房地产开发业中选</a:t>
            </a:r>
            <a:r>
              <a:rPr lang="zh-CN" altLang="en-US" sz="1600" b="1" dirty="0">
                <a:solidFill>
                  <a:srgbClr val="F6721F"/>
                </a:solidFill>
                <a:effectLst>
                  <a:outerShdw blurRad="38100" dist="38100" dir="2700000" algn="tl">
                    <a:srgbClr val="000000">
                      <a:alpha val="43137"/>
                    </a:srgbClr>
                  </a:outerShdw>
                </a:effectLst>
              </a:rPr>
              <a:t>一个</a:t>
            </a:r>
            <a:r>
              <a:rPr lang="zh-CN" altLang="en-US" sz="1600" b="1" dirty="0" smtClean="0">
                <a:solidFill>
                  <a:schemeClr val="bg1"/>
                </a:solidFill>
                <a:effectLst>
                  <a:outerShdw blurRad="38100" dist="38100" dir="2700000" algn="tl">
                    <a:srgbClr val="000000">
                      <a:alpha val="43137"/>
                    </a:srgbClr>
                  </a:outerShdw>
                </a:effectLst>
              </a:rPr>
              <a:t>填入</a:t>
            </a:r>
            <a:endParaRPr lang="en-US" altLang="zh-CN" sz="1600" b="1" dirty="0" smtClean="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15502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图片 90"/>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8362" y="0"/>
            <a:ext cx="1025261" cy="1025261"/>
          </a:xfrm>
          <a:prstGeom prst="rect">
            <a:avLst/>
          </a:prstGeom>
        </p:spPr>
      </p:pic>
      <p:sp>
        <p:nvSpPr>
          <p:cNvPr id="94" name="koppt-圆形"/>
          <p:cNvSpPr/>
          <p:nvPr/>
        </p:nvSpPr>
        <p:spPr>
          <a:xfrm>
            <a:off x="1200413" y="212446"/>
            <a:ext cx="720079" cy="7111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5" name="koppt-矩形"/>
          <p:cNvSpPr/>
          <p:nvPr/>
        </p:nvSpPr>
        <p:spPr>
          <a:xfrm>
            <a:off x="1200412" y="261437"/>
            <a:ext cx="7704856" cy="66214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96" name="图片 9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7200" y="284760"/>
            <a:ext cx="566503" cy="566503"/>
          </a:xfrm>
          <a:prstGeom prst="rect">
            <a:avLst/>
          </a:prstGeom>
        </p:spPr>
      </p:pic>
      <p:sp>
        <p:nvSpPr>
          <p:cNvPr id="97" name="矩形 96"/>
          <p:cNvSpPr/>
          <p:nvPr/>
        </p:nvSpPr>
        <p:spPr>
          <a:xfrm>
            <a:off x="2225857" y="392504"/>
            <a:ext cx="3775393" cy="400110"/>
          </a:xfrm>
          <a:prstGeom prst="rect">
            <a:avLst/>
          </a:prstGeom>
        </p:spPr>
        <p:txBody>
          <a:bodyPr wrap="none">
            <a:spAutoFit/>
          </a:bodyPr>
          <a:lstStyle/>
          <a:p>
            <a:r>
              <a:rPr lang="zh-CN" altLang="en-US" sz="2000" b="1" dirty="0">
                <a:solidFill>
                  <a:schemeClr val="bg2">
                    <a:lumMod val="10000"/>
                  </a:schemeClr>
                </a:solidFill>
                <a:latin typeface="微软雅黑" panose="020B0503020204020204" pitchFamily="34" charset="-122"/>
                <a:ea typeface="微软雅黑" panose="020B0503020204020204" pitchFamily="34" charset="-122"/>
              </a:rPr>
              <a:t>三、上规入库报表重点指标解释</a:t>
            </a:r>
          </a:p>
        </p:txBody>
      </p:sp>
      <p:sp>
        <p:nvSpPr>
          <p:cNvPr id="8" name="TextBox 34"/>
          <p:cNvSpPr txBox="1"/>
          <p:nvPr/>
        </p:nvSpPr>
        <p:spPr>
          <a:xfrm>
            <a:off x="839416" y="1268760"/>
            <a:ext cx="8208912" cy="400110"/>
          </a:xfrm>
          <a:prstGeom prst="rect">
            <a:avLst/>
          </a:prstGeom>
          <a:noFill/>
          <a:effectLst/>
        </p:spPr>
        <p:txBody>
          <a:bodyPr wrap="square" rtlCol="0">
            <a:spAutoFit/>
          </a:bodyPr>
          <a:lstStyle>
            <a:defPPr>
              <a:defRPr lang="zh-CN"/>
            </a:defPPr>
            <a:lvl1pPr>
              <a:defRPr sz="1300" b="1">
                <a:solidFill>
                  <a:srgbClr val="4376B3"/>
                </a:solidFill>
                <a:latin typeface="微软雅黑" pitchFamily="34" charset="-122"/>
                <a:ea typeface="微软雅黑" pitchFamily="34" charset="-122"/>
              </a:defRPr>
            </a:lvl1pPr>
          </a:lstStyle>
          <a:p>
            <a:r>
              <a:rPr lang="zh-CN" altLang="en-US" sz="2000" dirty="0"/>
              <a:t>     </a:t>
            </a:r>
            <a:endParaRPr lang="zh-CN" altLang="zh-CN" sz="1600" b="0" dirty="0"/>
          </a:p>
        </p:txBody>
      </p:sp>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416" y="972570"/>
            <a:ext cx="9793087" cy="5658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1054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9441287" y="5609696"/>
            <a:ext cx="1945024" cy="1110205"/>
            <a:chOff x="1498650" y="0"/>
            <a:chExt cx="2015316" cy="1098660"/>
          </a:xfrm>
          <a:scene3d>
            <a:camera prst="orthographicFront"/>
            <a:lightRig rig="chilly" dir="t"/>
          </a:scene3d>
        </p:grpSpPr>
        <p:sp>
          <p:nvSpPr>
            <p:cNvPr id="20" name="圆角矩形 4"/>
            <p:cNvSpPr txBox="1"/>
            <p:nvPr/>
          </p:nvSpPr>
          <p:spPr>
            <a:xfrm>
              <a:off x="1552282" y="53632"/>
              <a:ext cx="1908052" cy="99139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endParaRPr lang="zh-CN" altLang="en-US" sz="2800" b="1" kern="1200" dirty="0">
                <a:effectLst>
                  <a:outerShdw blurRad="38100" dist="38100" dir="2700000" algn="tl">
                    <a:srgbClr val="000000">
                      <a:alpha val="43137"/>
                    </a:srgbClr>
                  </a:outerShdw>
                </a:effectLst>
              </a:endParaRPr>
            </a:p>
          </p:txBody>
        </p:sp>
        <p:sp>
          <p:nvSpPr>
            <p:cNvPr id="19" name="圆角矩形 18"/>
            <p:cNvSpPr/>
            <p:nvPr/>
          </p:nvSpPr>
          <p:spPr>
            <a:xfrm>
              <a:off x="1498650" y="0"/>
              <a:ext cx="2015316" cy="1098660"/>
            </a:xfrm>
            <a:prstGeom prst="roundRect">
              <a:avLst/>
            </a:prstGeom>
            <a:solidFill>
              <a:schemeClr val="accent2"/>
            </a:solidFill>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pic>
        <p:nvPicPr>
          <p:cNvPr id="91" name="图片 90"/>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8362" y="0"/>
            <a:ext cx="1025261" cy="1025261"/>
          </a:xfrm>
          <a:prstGeom prst="rect">
            <a:avLst/>
          </a:prstGeom>
        </p:spPr>
      </p:pic>
      <p:sp>
        <p:nvSpPr>
          <p:cNvPr id="94" name="koppt-圆形"/>
          <p:cNvSpPr/>
          <p:nvPr/>
        </p:nvSpPr>
        <p:spPr>
          <a:xfrm>
            <a:off x="1200413" y="212446"/>
            <a:ext cx="720079" cy="7111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5" name="koppt-矩形"/>
          <p:cNvSpPr/>
          <p:nvPr/>
        </p:nvSpPr>
        <p:spPr>
          <a:xfrm>
            <a:off x="1200412" y="261437"/>
            <a:ext cx="7704856" cy="66214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96" name="图片 9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7200" y="284760"/>
            <a:ext cx="566503" cy="566503"/>
          </a:xfrm>
          <a:prstGeom prst="rect">
            <a:avLst/>
          </a:prstGeom>
        </p:spPr>
      </p:pic>
      <p:sp>
        <p:nvSpPr>
          <p:cNvPr id="97" name="矩形 96"/>
          <p:cNvSpPr/>
          <p:nvPr/>
        </p:nvSpPr>
        <p:spPr>
          <a:xfrm>
            <a:off x="2225857" y="392504"/>
            <a:ext cx="3775393" cy="400110"/>
          </a:xfrm>
          <a:prstGeom prst="rect">
            <a:avLst/>
          </a:prstGeom>
        </p:spPr>
        <p:txBody>
          <a:bodyPr wrap="none">
            <a:spAutoFit/>
          </a:bodyPr>
          <a:lstStyle/>
          <a:p>
            <a:r>
              <a:rPr lang="zh-CN" altLang="en-US" sz="2000" b="1" dirty="0">
                <a:solidFill>
                  <a:schemeClr val="bg2">
                    <a:lumMod val="10000"/>
                  </a:schemeClr>
                </a:solidFill>
                <a:latin typeface="微软雅黑" panose="020B0503020204020204" pitchFamily="34" charset="-122"/>
                <a:ea typeface="微软雅黑" panose="020B0503020204020204" pitchFamily="34" charset="-122"/>
              </a:rPr>
              <a:t>三、上规入库报表重点指标解释</a:t>
            </a:r>
          </a:p>
        </p:txBody>
      </p:sp>
      <p:sp>
        <p:nvSpPr>
          <p:cNvPr id="8" name="TextBox 34"/>
          <p:cNvSpPr txBox="1"/>
          <p:nvPr/>
        </p:nvSpPr>
        <p:spPr>
          <a:xfrm>
            <a:off x="839416" y="1268760"/>
            <a:ext cx="8208912" cy="400110"/>
          </a:xfrm>
          <a:prstGeom prst="rect">
            <a:avLst/>
          </a:prstGeom>
          <a:noFill/>
          <a:effectLst/>
        </p:spPr>
        <p:txBody>
          <a:bodyPr wrap="square" rtlCol="0">
            <a:spAutoFit/>
          </a:bodyPr>
          <a:lstStyle>
            <a:defPPr>
              <a:defRPr lang="zh-CN"/>
            </a:defPPr>
            <a:lvl1pPr>
              <a:defRPr sz="1300" b="1">
                <a:solidFill>
                  <a:srgbClr val="4376B3"/>
                </a:solidFill>
                <a:latin typeface="微软雅黑" pitchFamily="34" charset="-122"/>
                <a:ea typeface="微软雅黑" pitchFamily="34" charset="-122"/>
              </a:defRPr>
            </a:lvl1pPr>
          </a:lstStyle>
          <a:p>
            <a:r>
              <a:rPr lang="zh-CN" altLang="en-US" sz="2000" dirty="0"/>
              <a:t>     </a:t>
            </a:r>
            <a:endParaRPr lang="zh-CN" altLang="zh-CN" sz="1600" b="0" dirty="0"/>
          </a:p>
        </p:txBody>
      </p:sp>
      <p:sp>
        <p:nvSpPr>
          <p:cNvPr id="17" name="圆角矩形 4"/>
          <p:cNvSpPr txBox="1"/>
          <p:nvPr/>
        </p:nvSpPr>
        <p:spPr>
          <a:xfrm>
            <a:off x="9680621" y="5663328"/>
            <a:ext cx="1466354" cy="1056573"/>
          </a:xfrm>
          <a:prstGeom prst="rect">
            <a:avLst/>
          </a:prstGeom>
          <a:scene3d>
            <a:camera prst="orthographicFront"/>
            <a:lightRig rig="chilly" dir="t"/>
          </a:scene3d>
          <a:sp3d/>
        </p:spPr>
        <p:style>
          <a:lnRef idx="0">
            <a:scrgbClr r="0" g="0" b="0"/>
          </a:lnRef>
          <a:fillRef idx="0">
            <a:scrgbClr r="0" g="0" b="0"/>
          </a:fillRef>
          <a:effectRef idx="0">
            <a:scrgbClr r="0" g="0" b="0"/>
          </a:effectRef>
          <a:fontRef idx="minor">
            <a:schemeClr val="lt1"/>
          </a:fontRef>
        </p:style>
        <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zh-CN" altLang="en-US" sz="1600" b="1" kern="1200" dirty="0">
                <a:effectLst>
                  <a:outerShdw blurRad="38100" dist="38100" dir="2700000" algn="tl">
                    <a:srgbClr val="000000">
                      <a:alpha val="43137"/>
                    </a:srgbClr>
                  </a:outerShdw>
                </a:effectLst>
              </a:rPr>
              <a:t>注册地址要与</a:t>
            </a:r>
            <a:r>
              <a:rPr lang="zh-CN" altLang="en-US" sz="1600" b="1" kern="1200" dirty="0">
                <a:solidFill>
                  <a:srgbClr val="F6721F"/>
                </a:solidFill>
                <a:effectLst>
                  <a:outerShdw blurRad="38100" dist="38100" dir="2700000" algn="tl">
                    <a:srgbClr val="000000">
                      <a:alpha val="43137"/>
                    </a:srgbClr>
                  </a:outerShdw>
                </a:effectLst>
              </a:rPr>
              <a:t>营业执照</a:t>
            </a:r>
            <a:r>
              <a:rPr lang="zh-CN" altLang="en-US" sz="1600" b="1" kern="1200" dirty="0">
                <a:effectLst>
                  <a:outerShdw blurRad="38100" dist="38100" dir="2700000" algn="tl">
                    <a:srgbClr val="000000">
                      <a:alpha val="43137"/>
                    </a:srgbClr>
                  </a:outerShdw>
                </a:effectLst>
              </a:rPr>
              <a:t>上的地址</a:t>
            </a:r>
            <a:r>
              <a:rPr lang="zh-CN" altLang="en-US" sz="1600" b="1" kern="1200" dirty="0">
                <a:solidFill>
                  <a:srgbClr val="F6721F"/>
                </a:solidFill>
                <a:effectLst>
                  <a:outerShdw blurRad="38100" dist="38100" dir="2700000" algn="tl">
                    <a:srgbClr val="000000">
                      <a:alpha val="43137"/>
                    </a:srgbClr>
                  </a:outerShdw>
                </a:effectLst>
              </a:rPr>
              <a:t>一致</a:t>
            </a:r>
          </a:p>
        </p:txBody>
      </p:sp>
      <p:grpSp>
        <p:nvGrpSpPr>
          <p:cNvPr id="21" name="组合 20"/>
          <p:cNvGrpSpPr/>
          <p:nvPr/>
        </p:nvGrpSpPr>
        <p:grpSpPr>
          <a:xfrm>
            <a:off x="9345826" y="3840467"/>
            <a:ext cx="2040485" cy="1244718"/>
            <a:chOff x="1312098" y="-1313218"/>
            <a:chExt cx="2043960" cy="1145603"/>
          </a:xfrm>
          <a:scene3d>
            <a:camera prst="orthographicFront"/>
            <a:lightRig rig="chilly" dir="t"/>
          </a:scene3d>
        </p:grpSpPr>
        <p:sp>
          <p:nvSpPr>
            <p:cNvPr id="22" name="圆角矩形 4"/>
            <p:cNvSpPr txBox="1"/>
            <p:nvPr/>
          </p:nvSpPr>
          <p:spPr>
            <a:xfrm>
              <a:off x="1312098" y="-1159011"/>
              <a:ext cx="1908052" cy="99139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endParaRPr lang="zh-CN" altLang="en-US" sz="2800" b="1" kern="1200" dirty="0">
                <a:effectLst>
                  <a:outerShdw blurRad="38100" dist="38100" dir="2700000" algn="tl">
                    <a:srgbClr val="000000">
                      <a:alpha val="43137"/>
                    </a:srgbClr>
                  </a:outerShdw>
                </a:effectLst>
              </a:endParaRPr>
            </a:p>
          </p:txBody>
        </p:sp>
        <p:sp>
          <p:nvSpPr>
            <p:cNvPr id="23" name="圆角矩形 22"/>
            <p:cNvSpPr/>
            <p:nvPr/>
          </p:nvSpPr>
          <p:spPr>
            <a:xfrm>
              <a:off x="1340742" y="-1313218"/>
              <a:ext cx="2015316" cy="1098660"/>
            </a:xfrm>
            <a:prstGeom prst="roundRect">
              <a:avLst/>
            </a:prstGeom>
            <a:solidFill>
              <a:schemeClr val="accent2"/>
            </a:solidFill>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sp>
        <p:nvSpPr>
          <p:cNvPr id="5" name="矩形 4"/>
          <p:cNvSpPr/>
          <p:nvPr/>
        </p:nvSpPr>
        <p:spPr>
          <a:xfrm>
            <a:off x="9452964" y="4015597"/>
            <a:ext cx="1694011" cy="1061829"/>
          </a:xfrm>
          <a:prstGeom prst="rect">
            <a:avLst/>
          </a:prstGeom>
        </p:spPr>
        <p:txBody>
          <a:bodyPr wrap="square">
            <a:spAutoFit/>
          </a:bodyPr>
          <a:lstStyle/>
          <a:p>
            <a:pPr algn="ctr" defTabSz="711200">
              <a:lnSpc>
                <a:spcPct val="90000"/>
              </a:lnSpc>
              <a:spcBef>
                <a:spcPct val="0"/>
              </a:spcBef>
              <a:spcAft>
                <a:spcPct val="35000"/>
              </a:spcAft>
            </a:pPr>
            <a:r>
              <a:rPr lang="zh-CN" altLang="en-US" sz="1400" b="1" dirty="0">
                <a:solidFill>
                  <a:schemeClr val="lt1"/>
                </a:solidFill>
                <a:effectLst>
                  <a:outerShdw blurRad="38100" dist="38100" dir="2700000" algn="tl">
                    <a:srgbClr val="000000">
                      <a:alpha val="43137"/>
                    </a:srgbClr>
                  </a:outerShdw>
                </a:effectLst>
              </a:rPr>
              <a:t>地址要详细到什么街，门牌号、楼栋、楼层门牌号。（</a:t>
            </a:r>
            <a:r>
              <a:rPr lang="zh-CN" altLang="en-US" sz="1400" b="1" dirty="0">
                <a:solidFill>
                  <a:srgbClr val="F6721F"/>
                </a:solidFill>
                <a:effectLst>
                  <a:outerShdw blurRad="38100" dist="38100" dir="2700000" algn="tl">
                    <a:srgbClr val="000000">
                      <a:alpha val="43137"/>
                    </a:srgbClr>
                  </a:outerShdw>
                </a:effectLst>
              </a:rPr>
              <a:t>详细到送外卖能找到你们</a:t>
            </a:r>
            <a:r>
              <a:rPr lang="zh-CN" altLang="en-US" sz="1400" b="1" dirty="0">
                <a:solidFill>
                  <a:schemeClr val="lt1"/>
                </a:solidFill>
                <a:effectLst>
                  <a:outerShdw blurRad="38100" dist="38100" dir="2700000" algn="tl">
                    <a:srgbClr val="000000">
                      <a:alpha val="43137"/>
                    </a:srgbClr>
                  </a:outerShdw>
                </a:effectLst>
              </a:rPr>
              <a:t>）</a:t>
            </a:r>
          </a:p>
        </p:txBody>
      </p:sp>
      <p:grpSp>
        <p:nvGrpSpPr>
          <p:cNvPr id="26" name="组合 25"/>
          <p:cNvGrpSpPr/>
          <p:nvPr/>
        </p:nvGrpSpPr>
        <p:grpSpPr>
          <a:xfrm>
            <a:off x="9408844" y="1268760"/>
            <a:ext cx="1945024" cy="1110205"/>
            <a:chOff x="1498650" y="0"/>
            <a:chExt cx="2015316" cy="1098660"/>
          </a:xfrm>
          <a:scene3d>
            <a:camera prst="orthographicFront"/>
            <a:lightRig rig="chilly" dir="t"/>
          </a:scene3d>
        </p:grpSpPr>
        <p:sp>
          <p:nvSpPr>
            <p:cNvPr id="27" name="圆角矩形 4"/>
            <p:cNvSpPr txBox="1"/>
            <p:nvPr/>
          </p:nvSpPr>
          <p:spPr>
            <a:xfrm>
              <a:off x="1552282" y="53632"/>
              <a:ext cx="1908052" cy="99139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endParaRPr lang="zh-CN" altLang="en-US" sz="2800" b="1" kern="1200" dirty="0">
                <a:effectLst>
                  <a:outerShdw blurRad="38100" dist="38100" dir="2700000" algn="tl">
                    <a:srgbClr val="000000">
                      <a:alpha val="43137"/>
                    </a:srgbClr>
                  </a:outerShdw>
                </a:effectLst>
              </a:endParaRPr>
            </a:p>
          </p:txBody>
        </p:sp>
        <p:sp>
          <p:nvSpPr>
            <p:cNvPr id="28" name="圆角矩形 27"/>
            <p:cNvSpPr/>
            <p:nvPr/>
          </p:nvSpPr>
          <p:spPr>
            <a:xfrm>
              <a:off x="1498650" y="0"/>
              <a:ext cx="2015316" cy="1098660"/>
            </a:xfrm>
            <a:prstGeom prst="roundRect">
              <a:avLst/>
            </a:prstGeom>
            <a:solidFill>
              <a:schemeClr val="accent2"/>
            </a:solidFill>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sp>
        <p:nvSpPr>
          <p:cNvPr id="6" name="矩形 5"/>
          <p:cNvSpPr/>
          <p:nvPr/>
        </p:nvSpPr>
        <p:spPr>
          <a:xfrm>
            <a:off x="9611099" y="1445297"/>
            <a:ext cx="1609249" cy="757130"/>
          </a:xfrm>
          <a:prstGeom prst="rect">
            <a:avLst/>
          </a:prstGeom>
        </p:spPr>
        <p:txBody>
          <a:bodyPr wrap="square">
            <a:spAutoFit/>
          </a:bodyPr>
          <a:lstStyle/>
          <a:p>
            <a:pPr algn="ctr" defTabSz="711200">
              <a:lnSpc>
                <a:spcPct val="90000"/>
              </a:lnSpc>
              <a:spcBef>
                <a:spcPct val="0"/>
              </a:spcBef>
              <a:spcAft>
                <a:spcPct val="35000"/>
              </a:spcAft>
            </a:pPr>
            <a:r>
              <a:rPr lang="zh-CN" altLang="en-US" sz="1600" b="1" dirty="0">
                <a:solidFill>
                  <a:srgbClr val="F6721F"/>
                </a:solidFill>
                <a:effectLst>
                  <a:outerShdw blurRad="38100" dist="38100" dir="2700000" algn="tl">
                    <a:srgbClr val="000000">
                      <a:alpha val="43137"/>
                    </a:srgbClr>
                  </a:outerShdw>
                </a:effectLst>
              </a:rPr>
              <a:t>组织机构代码</a:t>
            </a:r>
            <a:r>
              <a:rPr lang="zh-CN" altLang="en-US" sz="1600" b="1" dirty="0">
                <a:solidFill>
                  <a:schemeClr val="lt1"/>
                </a:solidFill>
                <a:effectLst>
                  <a:outerShdw blurRad="38100" dist="38100" dir="2700000" algn="tl">
                    <a:srgbClr val="000000">
                      <a:alpha val="43137"/>
                    </a:srgbClr>
                  </a:outerShdw>
                </a:effectLst>
              </a:rPr>
              <a:t>为统一社会信用代码的</a:t>
            </a:r>
            <a:r>
              <a:rPr lang="en-US" altLang="zh-CN" sz="1600" b="1" dirty="0">
                <a:solidFill>
                  <a:srgbClr val="F6721F"/>
                </a:solidFill>
                <a:effectLst>
                  <a:outerShdw blurRad="38100" dist="38100" dir="2700000" algn="tl">
                    <a:srgbClr val="000000">
                      <a:alpha val="43137"/>
                    </a:srgbClr>
                  </a:outerShdw>
                </a:effectLst>
              </a:rPr>
              <a:t>9-17</a:t>
            </a:r>
            <a:r>
              <a:rPr lang="zh-CN" altLang="en-US" sz="1600" b="1" dirty="0">
                <a:solidFill>
                  <a:srgbClr val="F6721F"/>
                </a:solidFill>
                <a:effectLst>
                  <a:outerShdw blurRad="38100" dist="38100" dir="2700000" algn="tl">
                    <a:srgbClr val="000000">
                      <a:alpha val="43137"/>
                    </a:srgbClr>
                  </a:outerShdw>
                </a:effectLst>
              </a:rPr>
              <a:t>位</a:t>
            </a:r>
          </a:p>
        </p:txBody>
      </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842" y="1025261"/>
            <a:ext cx="8524875" cy="5791200"/>
          </a:xfrm>
          <a:prstGeom prst="rect">
            <a:avLst/>
          </a:prstGeom>
        </p:spPr>
      </p:pic>
      <p:sp>
        <p:nvSpPr>
          <p:cNvPr id="24" name="矩形 23"/>
          <p:cNvSpPr/>
          <p:nvPr/>
        </p:nvSpPr>
        <p:spPr>
          <a:xfrm>
            <a:off x="2639616" y="3088546"/>
            <a:ext cx="5622645" cy="461665"/>
          </a:xfrm>
          <a:prstGeom prst="rect">
            <a:avLst/>
          </a:prstGeom>
        </p:spPr>
        <p:txBody>
          <a:bodyPr wrap="square">
            <a:spAutoFit/>
          </a:bodyPr>
          <a:lstStyle/>
          <a:p>
            <a:pPr lvl="0"/>
            <a:r>
              <a:rPr lang="zh-CN" altLang="en-US" sz="1200" b="1" dirty="0">
                <a:solidFill>
                  <a:srgbClr val="FF0000"/>
                </a:solidFill>
                <a:latin typeface="Calibri" panose="020F0502020204030204" pitchFamily="34" charset="0"/>
                <a:ea typeface="宋体" panose="02010600030101010101" pitchFamily="2" charset="-122"/>
              </a:rPr>
              <a:t>具体填写本单位的一至三种。主要业务活动（或主要产品）按收入所占比重，从大到小顺序排列。</a:t>
            </a:r>
            <a:r>
              <a:rPr lang="en-US" altLang="zh-CN" sz="1200" b="1" dirty="0">
                <a:solidFill>
                  <a:srgbClr val="FF0000"/>
                </a:solidFill>
                <a:latin typeface="Calibri" panose="020F0502020204030204" pitchFamily="34" charset="0"/>
                <a:ea typeface="宋体" panose="02010600030101010101" pitchFamily="2" charset="-122"/>
              </a:rPr>
              <a:t>(</a:t>
            </a:r>
            <a:r>
              <a:rPr lang="zh-CN" altLang="en-US" sz="1200" b="1" dirty="0">
                <a:solidFill>
                  <a:srgbClr val="FF0000"/>
                </a:solidFill>
                <a:latin typeface="Calibri" panose="020F0502020204030204" pitchFamily="34" charset="0"/>
                <a:ea typeface="宋体" panose="02010600030101010101" pitchFamily="2" charset="-122"/>
              </a:rPr>
              <a:t>批发、零售、服务</a:t>
            </a:r>
            <a:r>
              <a:rPr lang="en-US" altLang="zh-CN" sz="1200" b="1" dirty="0">
                <a:solidFill>
                  <a:srgbClr val="FF0000"/>
                </a:solidFill>
                <a:latin typeface="Calibri" panose="020F0502020204030204" pitchFamily="34" charset="0"/>
                <a:ea typeface="宋体" panose="02010600030101010101" pitchFamily="2" charset="-122"/>
              </a:rPr>
              <a:t>)</a:t>
            </a:r>
            <a:endParaRPr lang="zh-CN" altLang="en-US" sz="1200" b="1" dirty="0">
              <a:solidFill>
                <a:srgbClr val="16A085"/>
              </a:solidFill>
              <a:latin typeface="Calibri" panose="020F0502020204030204" pitchFamily="34" charset="0"/>
              <a:ea typeface="宋体" panose="02010600030101010101" pitchFamily="2" charset="-122"/>
            </a:endParaRPr>
          </a:p>
        </p:txBody>
      </p:sp>
      <p:sp>
        <p:nvSpPr>
          <p:cNvPr id="25" name="圆角矩形 24"/>
          <p:cNvSpPr/>
          <p:nvPr/>
        </p:nvSpPr>
        <p:spPr>
          <a:xfrm>
            <a:off x="9408844" y="2569661"/>
            <a:ext cx="1945024" cy="1110205"/>
          </a:xfrm>
          <a:prstGeom prst="roundRect">
            <a:avLst/>
          </a:prstGeom>
          <a:solidFill>
            <a:schemeClr val="accent2"/>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9" name="矩形 28"/>
          <p:cNvSpPr/>
          <p:nvPr/>
        </p:nvSpPr>
        <p:spPr>
          <a:xfrm>
            <a:off x="9571893" y="2796158"/>
            <a:ext cx="1694213" cy="584775"/>
          </a:xfrm>
          <a:prstGeom prst="rect">
            <a:avLst/>
          </a:prstGeom>
        </p:spPr>
        <p:txBody>
          <a:bodyPr wrap="square">
            <a:spAutoFit/>
          </a:bodyPr>
          <a:lstStyle/>
          <a:p>
            <a:r>
              <a:rPr lang="zh-CN" altLang="en-US" sz="1600" b="1" dirty="0">
                <a:solidFill>
                  <a:schemeClr val="lt1"/>
                </a:solidFill>
                <a:effectLst>
                  <a:outerShdw blurRad="38100" dist="38100" dir="2700000" algn="tl">
                    <a:srgbClr val="000000">
                      <a:alpha val="43137"/>
                    </a:srgbClr>
                  </a:outerShdw>
                </a:effectLst>
              </a:rPr>
              <a:t>主营业务活动要求</a:t>
            </a:r>
            <a:r>
              <a:rPr lang="zh-CN" altLang="en-US" sz="1600" b="1" dirty="0">
                <a:solidFill>
                  <a:srgbClr val="F6721F"/>
                </a:solidFill>
                <a:effectLst>
                  <a:outerShdw blurRad="38100" dist="38100" dir="2700000" algn="tl">
                    <a:srgbClr val="000000">
                      <a:alpha val="43137"/>
                    </a:srgbClr>
                  </a:outerShdw>
                </a:effectLst>
              </a:rPr>
              <a:t>动词</a:t>
            </a:r>
            <a:r>
              <a:rPr lang="zh-CN" altLang="en-US" sz="1600" b="1" dirty="0">
                <a:solidFill>
                  <a:schemeClr val="lt1"/>
                </a:solidFill>
                <a:effectLst>
                  <a:outerShdw blurRad="38100" dist="38100" dir="2700000" algn="tl">
                    <a:srgbClr val="000000">
                      <a:alpha val="43137"/>
                    </a:srgbClr>
                  </a:outerShdw>
                </a:effectLst>
              </a:rPr>
              <a:t>加</a:t>
            </a:r>
            <a:r>
              <a:rPr lang="zh-CN" altLang="en-US" sz="1600" b="1" dirty="0">
                <a:solidFill>
                  <a:srgbClr val="F6721F"/>
                </a:solidFill>
                <a:effectLst>
                  <a:outerShdw blurRad="38100" dist="38100" dir="2700000" algn="tl">
                    <a:srgbClr val="000000">
                      <a:alpha val="43137"/>
                    </a:srgbClr>
                  </a:outerShdw>
                </a:effectLst>
              </a:rPr>
              <a:t>名词</a:t>
            </a:r>
          </a:p>
        </p:txBody>
      </p:sp>
    </p:spTree>
    <p:extLst>
      <p:ext uri="{BB962C8B-B14F-4D97-AF65-F5344CB8AC3E}">
        <p14:creationId xmlns:p14="http://schemas.microsoft.com/office/powerpoint/2010/main" val="1111061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8685560" y="1458948"/>
            <a:ext cx="2306984" cy="1110205"/>
            <a:chOff x="1498650" y="0"/>
            <a:chExt cx="2015316" cy="1098660"/>
          </a:xfrm>
          <a:scene3d>
            <a:camera prst="orthographicFront"/>
            <a:lightRig rig="chilly" dir="t"/>
          </a:scene3d>
        </p:grpSpPr>
        <p:sp>
          <p:nvSpPr>
            <p:cNvPr id="20" name="圆角矩形 4"/>
            <p:cNvSpPr txBox="1"/>
            <p:nvPr/>
          </p:nvSpPr>
          <p:spPr>
            <a:xfrm>
              <a:off x="1552282" y="53632"/>
              <a:ext cx="1908052" cy="99139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endParaRPr lang="zh-CN" altLang="en-US" sz="2800" b="1" kern="1200" dirty="0">
                <a:effectLst>
                  <a:outerShdw blurRad="38100" dist="38100" dir="2700000" algn="tl">
                    <a:srgbClr val="000000">
                      <a:alpha val="43137"/>
                    </a:srgbClr>
                  </a:outerShdw>
                </a:effectLst>
              </a:endParaRPr>
            </a:p>
          </p:txBody>
        </p:sp>
        <p:sp>
          <p:nvSpPr>
            <p:cNvPr id="19" name="圆角矩形 18"/>
            <p:cNvSpPr/>
            <p:nvPr/>
          </p:nvSpPr>
          <p:spPr>
            <a:xfrm>
              <a:off x="1498650" y="0"/>
              <a:ext cx="2015316" cy="1098660"/>
            </a:xfrm>
            <a:prstGeom prst="roundRect">
              <a:avLst/>
            </a:prstGeom>
            <a:solidFill>
              <a:schemeClr val="accent2"/>
            </a:solidFill>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pic>
        <p:nvPicPr>
          <p:cNvPr id="91" name="图片 90"/>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8362" y="0"/>
            <a:ext cx="1025261" cy="1025261"/>
          </a:xfrm>
          <a:prstGeom prst="rect">
            <a:avLst/>
          </a:prstGeom>
        </p:spPr>
      </p:pic>
      <p:sp>
        <p:nvSpPr>
          <p:cNvPr id="94" name="koppt-圆形"/>
          <p:cNvSpPr/>
          <p:nvPr/>
        </p:nvSpPr>
        <p:spPr>
          <a:xfrm>
            <a:off x="1200413" y="212446"/>
            <a:ext cx="720079" cy="7111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5" name="koppt-矩形"/>
          <p:cNvSpPr/>
          <p:nvPr/>
        </p:nvSpPr>
        <p:spPr>
          <a:xfrm>
            <a:off x="1200412" y="261437"/>
            <a:ext cx="7704856" cy="66214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96" name="图片 9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7200" y="284760"/>
            <a:ext cx="566503" cy="566503"/>
          </a:xfrm>
          <a:prstGeom prst="rect">
            <a:avLst/>
          </a:prstGeom>
        </p:spPr>
      </p:pic>
      <p:sp>
        <p:nvSpPr>
          <p:cNvPr id="97" name="矩形 96"/>
          <p:cNvSpPr/>
          <p:nvPr/>
        </p:nvSpPr>
        <p:spPr>
          <a:xfrm>
            <a:off x="2225857" y="392504"/>
            <a:ext cx="3775393" cy="400110"/>
          </a:xfrm>
          <a:prstGeom prst="rect">
            <a:avLst/>
          </a:prstGeom>
        </p:spPr>
        <p:txBody>
          <a:bodyPr wrap="none">
            <a:spAutoFit/>
          </a:bodyPr>
          <a:lstStyle/>
          <a:p>
            <a:r>
              <a:rPr lang="zh-CN" altLang="en-US" sz="2000" b="1" dirty="0">
                <a:solidFill>
                  <a:schemeClr val="bg2">
                    <a:lumMod val="10000"/>
                  </a:schemeClr>
                </a:solidFill>
                <a:latin typeface="微软雅黑" panose="020B0503020204020204" pitchFamily="34" charset="-122"/>
                <a:ea typeface="微软雅黑" panose="020B0503020204020204" pitchFamily="34" charset="-122"/>
              </a:rPr>
              <a:t>三、上规入库报表重点指标解释</a:t>
            </a:r>
          </a:p>
        </p:txBody>
      </p:sp>
      <p:sp>
        <p:nvSpPr>
          <p:cNvPr id="8" name="TextBox 34"/>
          <p:cNvSpPr txBox="1"/>
          <p:nvPr/>
        </p:nvSpPr>
        <p:spPr>
          <a:xfrm>
            <a:off x="839416" y="1268760"/>
            <a:ext cx="8208912" cy="400110"/>
          </a:xfrm>
          <a:prstGeom prst="rect">
            <a:avLst/>
          </a:prstGeom>
          <a:noFill/>
          <a:effectLst/>
        </p:spPr>
        <p:txBody>
          <a:bodyPr wrap="square" rtlCol="0">
            <a:spAutoFit/>
          </a:bodyPr>
          <a:lstStyle>
            <a:defPPr>
              <a:defRPr lang="zh-CN"/>
            </a:defPPr>
            <a:lvl1pPr>
              <a:defRPr sz="1300" b="1">
                <a:solidFill>
                  <a:srgbClr val="4376B3"/>
                </a:solidFill>
                <a:latin typeface="微软雅黑" pitchFamily="34" charset="-122"/>
                <a:ea typeface="微软雅黑" pitchFamily="34" charset="-122"/>
              </a:defRPr>
            </a:lvl1pPr>
          </a:lstStyle>
          <a:p>
            <a:r>
              <a:rPr lang="zh-CN" altLang="en-US" sz="2000" dirty="0"/>
              <a:t>     </a:t>
            </a:r>
            <a:endParaRPr lang="zh-CN" altLang="zh-CN" sz="1600" b="0" dirty="0"/>
          </a:p>
        </p:txBody>
      </p:sp>
      <p:sp>
        <p:nvSpPr>
          <p:cNvPr id="15" name="矩形 14"/>
          <p:cNvSpPr/>
          <p:nvPr/>
        </p:nvSpPr>
        <p:spPr>
          <a:xfrm>
            <a:off x="8789084" y="1591581"/>
            <a:ext cx="2142066" cy="830997"/>
          </a:xfrm>
          <a:prstGeom prst="rect">
            <a:avLst/>
          </a:prstGeom>
        </p:spPr>
        <p:txBody>
          <a:bodyPr wrap="square">
            <a:spAutoFit/>
          </a:bodyPr>
          <a:lstStyle/>
          <a:p>
            <a:r>
              <a:rPr lang="zh-CN" altLang="en-US" sz="1600" b="1" dirty="0">
                <a:solidFill>
                  <a:schemeClr val="lt1"/>
                </a:solidFill>
                <a:effectLst>
                  <a:outerShdw blurRad="38100" dist="38100" dir="2700000" algn="tl">
                    <a:srgbClr val="000000">
                      <a:alpha val="43137"/>
                    </a:srgbClr>
                  </a:outerShdw>
                </a:effectLst>
              </a:rPr>
              <a:t>经济指标要与提供的“利润表”一致，单位千元，不加小数点。</a:t>
            </a:r>
          </a:p>
        </p:txBody>
      </p:sp>
      <p:grpSp>
        <p:nvGrpSpPr>
          <p:cNvPr id="16" name="组合 15"/>
          <p:cNvGrpSpPr/>
          <p:nvPr/>
        </p:nvGrpSpPr>
        <p:grpSpPr>
          <a:xfrm>
            <a:off x="8706512" y="2565426"/>
            <a:ext cx="1945024" cy="1110205"/>
            <a:chOff x="1498650" y="0"/>
            <a:chExt cx="2015316" cy="1098660"/>
          </a:xfrm>
          <a:scene3d>
            <a:camera prst="orthographicFront"/>
            <a:lightRig rig="chilly" dir="t"/>
          </a:scene3d>
        </p:grpSpPr>
        <p:sp>
          <p:nvSpPr>
            <p:cNvPr id="17" name="圆角矩形 4"/>
            <p:cNvSpPr txBox="1"/>
            <p:nvPr/>
          </p:nvSpPr>
          <p:spPr>
            <a:xfrm>
              <a:off x="1552282" y="53632"/>
              <a:ext cx="1908052" cy="99139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endParaRPr lang="zh-CN" altLang="en-US" sz="2800" b="1" kern="1200" dirty="0">
                <a:effectLst>
                  <a:outerShdw blurRad="38100" dist="38100" dir="2700000" algn="tl">
                    <a:srgbClr val="000000">
                      <a:alpha val="43137"/>
                    </a:srgbClr>
                  </a:outerShdw>
                </a:effectLst>
              </a:endParaRPr>
            </a:p>
          </p:txBody>
        </p:sp>
        <p:sp>
          <p:nvSpPr>
            <p:cNvPr id="24" name="圆角矩形 23"/>
            <p:cNvSpPr/>
            <p:nvPr/>
          </p:nvSpPr>
          <p:spPr>
            <a:xfrm>
              <a:off x="1498650" y="0"/>
              <a:ext cx="2015316" cy="1098660"/>
            </a:xfrm>
            <a:prstGeom prst="roundRect">
              <a:avLst/>
            </a:prstGeom>
            <a:solidFill>
              <a:schemeClr val="accent2"/>
            </a:solidFill>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sp>
        <p:nvSpPr>
          <p:cNvPr id="25" name="圆角矩形 4"/>
          <p:cNvSpPr txBox="1"/>
          <p:nvPr/>
        </p:nvSpPr>
        <p:spPr>
          <a:xfrm>
            <a:off x="8903451" y="2577356"/>
            <a:ext cx="1466354" cy="1056573"/>
          </a:xfrm>
          <a:prstGeom prst="rect">
            <a:avLst/>
          </a:prstGeom>
          <a:scene3d>
            <a:camera prst="orthographicFront"/>
            <a:lightRig rig="chilly" dir="t"/>
          </a:scene3d>
          <a:sp3d/>
        </p:spPr>
        <p:style>
          <a:lnRef idx="0">
            <a:scrgbClr r="0" g="0" b="0"/>
          </a:lnRef>
          <a:fillRef idx="0">
            <a:scrgbClr r="0" g="0" b="0"/>
          </a:fillRef>
          <a:effectRef idx="0">
            <a:scrgbClr r="0" g="0" b="0"/>
          </a:effectRef>
          <a:fontRef idx="minor">
            <a:schemeClr val="lt1"/>
          </a:fontRef>
        </p:style>
        <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zh-CN" altLang="en-US" sz="1600" b="1" kern="1200" dirty="0">
                <a:effectLst>
                  <a:outerShdw blurRad="38100" dist="38100" dir="2700000" algn="tl">
                    <a:srgbClr val="000000">
                      <a:alpha val="43137"/>
                    </a:srgbClr>
                  </a:outerShdw>
                </a:effectLst>
              </a:rPr>
              <a:t>法定代表人和开业时间与营业执照上一致</a:t>
            </a:r>
          </a:p>
        </p:txBody>
      </p:sp>
      <p:grpSp>
        <p:nvGrpSpPr>
          <p:cNvPr id="26" name="组合 25"/>
          <p:cNvGrpSpPr/>
          <p:nvPr/>
        </p:nvGrpSpPr>
        <p:grpSpPr>
          <a:xfrm>
            <a:off x="8706512" y="4789122"/>
            <a:ext cx="1945024" cy="1110205"/>
            <a:chOff x="1498650" y="0"/>
            <a:chExt cx="2015316" cy="1098660"/>
          </a:xfrm>
          <a:scene3d>
            <a:camera prst="orthographicFront"/>
            <a:lightRig rig="chilly" dir="t"/>
          </a:scene3d>
        </p:grpSpPr>
        <p:sp>
          <p:nvSpPr>
            <p:cNvPr id="27" name="圆角矩形 4"/>
            <p:cNvSpPr txBox="1"/>
            <p:nvPr/>
          </p:nvSpPr>
          <p:spPr>
            <a:xfrm>
              <a:off x="1552282" y="53632"/>
              <a:ext cx="1908052" cy="99139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endParaRPr lang="zh-CN" altLang="en-US" sz="2800" b="1" kern="1200" dirty="0">
                <a:effectLst>
                  <a:outerShdw blurRad="38100" dist="38100" dir="2700000" algn="tl">
                    <a:srgbClr val="000000">
                      <a:alpha val="43137"/>
                    </a:srgbClr>
                  </a:outerShdw>
                </a:effectLst>
              </a:endParaRPr>
            </a:p>
          </p:txBody>
        </p:sp>
        <p:sp>
          <p:nvSpPr>
            <p:cNvPr id="28" name="圆角矩形 27"/>
            <p:cNvSpPr/>
            <p:nvPr/>
          </p:nvSpPr>
          <p:spPr>
            <a:xfrm>
              <a:off x="1498650" y="0"/>
              <a:ext cx="2015316" cy="1098660"/>
            </a:xfrm>
            <a:prstGeom prst="roundRect">
              <a:avLst/>
            </a:prstGeom>
            <a:solidFill>
              <a:schemeClr val="accent2"/>
            </a:solidFill>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933" y="1481681"/>
            <a:ext cx="8439150" cy="4943475"/>
          </a:xfrm>
          <a:prstGeom prst="rect">
            <a:avLst/>
          </a:prstGeom>
        </p:spPr>
      </p:pic>
      <p:sp>
        <p:nvSpPr>
          <p:cNvPr id="21" name="矩形 20"/>
          <p:cNvSpPr/>
          <p:nvPr/>
        </p:nvSpPr>
        <p:spPr>
          <a:xfrm>
            <a:off x="8923910" y="5051836"/>
            <a:ext cx="1481237" cy="584775"/>
          </a:xfrm>
          <a:prstGeom prst="rect">
            <a:avLst/>
          </a:prstGeom>
        </p:spPr>
        <p:txBody>
          <a:bodyPr wrap="square">
            <a:spAutoFit/>
          </a:bodyPr>
          <a:lstStyle/>
          <a:p>
            <a:r>
              <a:rPr lang="zh-CN" altLang="en-US" sz="1600" b="1" dirty="0">
                <a:solidFill>
                  <a:schemeClr val="lt1"/>
                </a:solidFill>
                <a:effectLst>
                  <a:outerShdw blurRad="38100" dist="38100" dir="2700000" algn="tl">
                    <a:srgbClr val="000000">
                      <a:alpha val="43137"/>
                    </a:srgbClr>
                  </a:outerShdw>
                </a:effectLst>
              </a:rPr>
              <a:t>登记注册类型对照表</a:t>
            </a:r>
          </a:p>
        </p:txBody>
      </p:sp>
      <p:grpSp>
        <p:nvGrpSpPr>
          <p:cNvPr id="22" name="组合 21"/>
          <p:cNvGrpSpPr/>
          <p:nvPr/>
        </p:nvGrpSpPr>
        <p:grpSpPr>
          <a:xfrm>
            <a:off x="8754655" y="3651819"/>
            <a:ext cx="1945024" cy="1110205"/>
            <a:chOff x="1498650" y="0"/>
            <a:chExt cx="2015316" cy="1098660"/>
          </a:xfrm>
          <a:scene3d>
            <a:camera prst="orthographicFront"/>
            <a:lightRig rig="chilly" dir="t"/>
          </a:scene3d>
        </p:grpSpPr>
        <p:sp>
          <p:nvSpPr>
            <p:cNvPr id="23" name="圆角矩形 4"/>
            <p:cNvSpPr txBox="1"/>
            <p:nvPr/>
          </p:nvSpPr>
          <p:spPr>
            <a:xfrm>
              <a:off x="1552282" y="53632"/>
              <a:ext cx="1908052" cy="99139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endParaRPr lang="zh-CN" altLang="en-US" sz="2800" b="1" kern="1200" dirty="0">
                <a:effectLst>
                  <a:outerShdw blurRad="38100" dist="38100" dir="2700000" algn="tl">
                    <a:srgbClr val="000000">
                      <a:alpha val="43137"/>
                    </a:srgbClr>
                  </a:outerShdw>
                </a:effectLst>
              </a:endParaRPr>
            </a:p>
          </p:txBody>
        </p:sp>
        <p:sp>
          <p:nvSpPr>
            <p:cNvPr id="29" name="圆角矩形 28"/>
            <p:cNvSpPr/>
            <p:nvPr/>
          </p:nvSpPr>
          <p:spPr>
            <a:xfrm>
              <a:off x="1498650" y="0"/>
              <a:ext cx="2015316" cy="1098660"/>
            </a:xfrm>
            <a:prstGeom prst="roundRect">
              <a:avLst/>
            </a:prstGeom>
            <a:solidFill>
              <a:schemeClr val="accent2"/>
            </a:solidFill>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sp>
        <p:nvSpPr>
          <p:cNvPr id="3" name="矩形 2"/>
          <p:cNvSpPr/>
          <p:nvPr/>
        </p:nvSpPr>
        <p:spPr>
          <a:xfrm>
            <a:off x="8821978" y="3711904"/>
            <a:ext cx="1825939" cy="1077218"/>
          </a:xfrm>
          <a:prstGeom prst="rect">
            <a:avLst/>
          </a:prstGeom>
        </p:spPr>
        <p:txBody>
          <a:bodyPr wrap="square">
            <a:spAutoFit/>
          </a:bodyPr>
          <a:lstStyle/>
          <a:p>
            <a:r>
              <a:rPr lang="zh-CN" altLang="en-US" sz="1600" b="1" dirty="0">
                <a:solidFill>
                  <a:schemeClr val="lt1"/>
                </a:solidFill>
                <a:effectLst>
                  <a:outerShdw blurRad="38100" dist="38100" dir="2700000" algn="tl">
                    <a:srgbClr val="000000">
                      <a:alpha val="43137"/>
                    </a:srgbClr>
                  </a:outerShdw>
                </a:effectLst>
              </a:rPr>
              <a:t>联系方式要准确，入库前街道</a:t>
            </a:r>
            <a:r>
              <a:rPr lang="zh-CN" altLang="en-US" sz="1600" b="1" dirty="0">
                <a:solidFill>
                  <a:srgbClr val="F6721F"/>
                </a:solidFill>
                <a:effectLst>
                  <a:outerShdw blurRad="38100" dist="38100" dir="2700000" algn="tl">
                    <a:srgbClr val="000000">
                      <a:alpha val="43137"/>
                    </a:srgbClr>
                  </a:outerShdw>
                </a:effectLst>
              </a:rPr>
              <a:t>工作人员会上门核实企业真实性</a:t>
            </a:r>
          </a:p>
        </p:txBody>
      </p:sp>
    </p:spTree>
    <p:extLst>
      <p:ext uri="{BB962C8B-B14F-4D97-AF65-F5344CB8AC3E}">
        <p14:creationId xmlns:p14="http://schemas.microsoft.com/office/powerpoint/2010/main" val="7646410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9683065" y="1355976"/>
            <a:ext cx="1945024" cy="1110205"/>
            <a:chOff x="1498650" y="0"/>
            <a:chExt cx="2015316" cy="1098660"/>
          </a:xfrm>
          <a:scene3d>
            <a:camera prst="orthographicFront"/>
            <a:lightRig rig="chilly" dir="t"/>
          </a:scene3d>
        </p:grpSpPr>
        <p:sp>
          <p:nvSpPr>
            <p:cNvPr id="20" name="圆角矩形 4"/>
            <p:cNvSpPr txBox="1"/>
            <p:nvPr/>
          </p:nvSpPr>
          <p:spPr>
            <a:xfrm>
              <a:off x="1552282" y="53632"/>
              <a:ext cx="1908052" cy="99139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endParaRPr lang="zh-CN" altLang="en-US" sz="2800" b="1" kern="1200" dirty="0">
                <a:effectLst>
                  <a:outerShdw blurRad="38100" dist="38100" dir="2700000" algn="tl">
                    <a:srgbClr val="000000">
                      <a:alpha val="43137"/>
                    </a:srgbClr>
                  </a:outerShdw>
                </a:effectLst>
              </a:endParaRPr>
            </a:p>
          </p:txBody>
        </p:sp>
        <p:sp>
          <p:nvSpPr>
            <p:cNvPr id="19" name="圆角矩形 18"/>
            <p:cNvSpPr/>
            <p:nvPr/>
          </p:nvSpPr>
          <p:spPr>
            <a:xfrm>
              <a:off x="1498650" y="0"/>
              <a:ext cx="2015316" cy="1098660"/>
            </a:xfrm>
            <a:prstGeom prst="roundRect">
              <a:avLst/>
            </a:prstGeom>
            <a:solidFill>
              <a:schemeClr val="accent2"/>
            </a:solidFill>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pic>
        <p:nvPicPr>
          <p:cNvPr id="91" name="图片 90"/>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8362" y="0"/>
            <a:ext cx="1025261" cy="1025261"/>
          </a:xfrm>
          <a:prstGeom prst="rect">
            <a:avLst/>
          </a:prstGeom>
        </p:spPr>
      </p:pic>
      <p:sp>
        <p:nvSpPr>
          <p:cNvPr id="94" name="koppt-圆形"/>
          <p:cNvSpPr/>
          <p:nvPr/>
        </p:nvSpPr>
        <p:spPr>
          <a:xfrm>
            <a:off x="1200413" y="212446"/>
            <a:ext cx="720079" cy="7111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5" name="koppt-矩形"/>
          <p:cNvSpPr/>
          <p:nvPr/>
        </p:nvSpPr>
        <p:spPr>
          <a:xfrm>
            <a:off x="1200412" y="261437"/>
            <a:ext cx="7704856" cy="66214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96" name="图片 9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7200" y="284760"/>
            <a:ext cx="566503" cy="566503"/>
          </a:xfrm>
          <a:prstGeom prst="rect">
            <a:avLst/>
          </a:prstGeom>
        </p:spPr>
      </p:pic>
      <p:sp>
        <p:nvSpPr>
          <p:cNvPr id="97" name="矩形 96"/>
          <p:cNvSpPr/>
          <p:nvPr/>
        </p:nvSpPr>
        <p:spPr>
          <a:xfrm>
            <a:off x="2225857" y="392504"/>
            <a:ext cx="3775393" cy="400110"/>
          </a:xfrm>
          <a:prstGeom prst="rect">
            <a:avLst/>
          </a:prstGeom>
        </p:spPr>
        <p:txBody>
          <a:bodyPr wrap="none">
            <a:spAutoFit/>
          </a:bodyPr>
          <a:lstStyle/>
          <a:p>
            <a:r>
              <a:rPr lang="zh-CN" altLang="en-US" sz="2000" b="1" dirty="0">
                <a:solidFill>
                  <a:schemeClr val="bg2">
                    <a:lumMod val="10000"/>
                  </a:schemeClr>
                </a:solidFill>
                <a:latin typeface="微软雅黑" panose="020B0503020204020204" pitchFamily="34" charset="-122"/>
                <a:ea typeface="微软雅黑" panose="020B0503020204020204" pitchFamily="34" charset="-122"/>
              </a:rPr>
              <a:t>三、上规入库报表重点指标解释</a:t>
            </a:r>
          </a:p>
        </p:txBody>
      </p:sp>
      <p:sp>
        <p:nvSpPr>
          <p:cNvPr id="8" name="TextBox 34"/>
          <p:cNvSpPr txBox="1"/>
          <p:nvPr/>
        </p:nvSpPr>
        <p:spPr>
          <a:xfrm>
            <a:off x="839416" y="1268760"/>
            <a:ext cx="8208912" cy="400110"/>
          </a:xfrm>
          <a:prstGeom prst="rect">
            <a:avLst/>
          </a:prstGeom>
          <a:noFill/>
          <a:effectLst/>
        </p:spPr>
        <p:txBody>
          <a:bodyPr wrap="square" rtlCol="0">
            <a:spAutoFit/>
          </a:bodyPr>
          <a:lstStyle>
            <a:defPPr>
              <a:defRPr lang="zh-CN"/>
            </a:defPPr>
            <a:lvl1pPr>
              <a:defRPr sz="1300" b="1">
                <a:solidFill>
                  <a:srgbClr val="4376B3"/>
                </a:solidFill>
                <a:latin typeface="微软雅黑" pitchFamily="34" charset="-122"/>
                <a:ea typeface="微软雅黑" pitchFamily="34" charset="-122"/>
              </a:defRPr>
            </a:lvl1pPr>
          </a:lstStyle>
          <a:p>
            <a:r>
              <a:rPr lang="zh-CN" altLang="en-US" sz="2000" dirty="0"/>
              <a:t>     </a:t>
            </a:r>
            <a:endParaRPr lang="zh-CN" altLang="zh-CN" sz="1600" b="0" dirty="0"/>
          </a:p>
        </p:txBody>
      </p:sp>
      <p:sp>
        <p:nvSpPr>
          <p:cNvPr id="30" name="圆角矩形 29"/>
          <p:cNvSpPr/>
          <p:nvPr/>
        </p:nvSpPr>
        <p:spPr>
          <a:xfrm>
            <a:off x="9549635" y="4284337"/>
            <a:ext cx="1945024" cy="1110205"/>
          </a:xfrm>
          <a:prstGeom prst="roundRect">
            <a:avLst/>
          </a:prstGeom>
          <a:solidFill>
            <a:schemeClr val="accent2"/>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810" y="1384506"/>
            <a:ext cx="9117825" cy="4591245"/>
          </a:xfrm>
          <a:prstGeom prst="rect">
            <a:avLst/>
          </a:prstGeom>
        </p:spPr>
      </p:pic>
      <p:sp>
        <p:nvSpPr>
          <p:cNvPr id="15" name="矩形 14"/>
          <p:cNvSpPr/>
          <p:nvPr/>
        </p:nvSpPr>
        <p:spPr>
          <a:xfrm>
            <a:off x="9716500" y="4324673"/>
            <a:ext cx="1481237" cy="830997"/>
          </a:xfrm>
          <a:prstGeom prst="rect">
            <a:avLst/>
          </a:prstGeom>
        </p:spPr>
        <p:txBody>
          <a:bodyPr wrap="square">
            <a:spAutoFit/>
          </a:bodyPr>
          <a:lstStyle/>
          <a:p>
            <a:r>
              <a:rPr lang="zh-CN" altLang="en-US" sz="1600" b="1" dirty="0">
                <a:solidFill>
                  <a:schemeClr val="lt1"/>
                </a:solidFill>
                <a:effectLst>
                  <a:outerShdw blurRad="38100" dist="38100" dir="2700000" algn="tl">
                    <a:srgbClr val="000000">
                      <a:alpha val="43137"/>
                    </a:srgbClr>
                  </a:outerShdw>
                </a:effectLst>
              </a:rPr>
              <a:t>产业活动单位要求分项等于总项</a:t>
            </a:r>
          </a:p>
        </p:txBody>
      </p:sp>
      <p:sp>
        <p:nvSpPr>
          <p:cNvPr id="2" name="矩形 1"/>
          <p:cNvSpPr/>
          <p:nvPr/>
        </p:nvSpPr>
        <p:spPr>
          <a:xfrm>
            <a:off x="9817932" y="1510290"/>
            <a:ext cx="1440950" cy="830997"/>
          </a:xfrm>
          <a:prstGeom prst="rect">
            <a:avLst/>
          </a:prstGeom>
        </p:spPr>
        <p:txBody>
          <a:bodyPr wrap="square">
            <a:spAutoFit/>
          </a:bodyPr>
          <a:lstStyle/>
          <a:p>
            <a:r>
              <a:rPr lang="en-US" altLang="zh-CN" sz="1600" b="1" dirty="0">
                <a:solidFill>
                  <a:schemeClr val="lt1"/>
                </a:solidFill>
                <a:effectLst>
                  <a:outerShdw blurRad="38100" dist="38100" dir="2700000" algn="tl">
                    <a:srgbClr val="000000">
                      <a:alpha val="43137"/>
                    </a:srgbClr>
                  </a:outerShdw>
                </a:effectLst>
              </a:rPr>
              <a:t>216</a:t>
            </a:r>
            <a:r>
              <a:rPr lang="zh-CN" altLang="en-US" sz="1600" b="1" dirty="0">
                <a:solidFill>
                  <a:schemeClr val="lt1"/>
                </a:solidFill>
                <a:effectLst>
                  <a:outerShdw blurRad="38100" dist="38100" dir="2700000" algn="tl">
                    <a:srgbClr val="000000">
                      <a:alpha val="43137"/>
                    </a:srgbClr>
                  </a:outerShdw>
                </a:effectLst>
              </a:rPr>
              <a:t>项仅限港奥台商投资填报</a:t>
            </a:r>
          </a:p>
        </p:txBody>
      </p:sp>
    </p:spTree>
    <p:extLst>
      <p:ext uri="{BB962C8B-B14F-4D97-AF65-F5344CB8AC3E}">
        <p14:creationId xmlns:p14="http://schemas.microsoft.com/office/powerpoint/2010/main" val="359576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图片 90"/>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8362" y="0"/>
            <a:ext cx="1025261" cy="1025261"/>
          </a:xfrm>
          <a:prstGeom prst="rect">
            <a:avLst/>
          </a:prstGeom>
        </p:spPr>
      </p:pic>
      <p:sp>
        <p:nvSpPr>
          <p:cNvPr id="94" name="koppt-圆形"/>
          <p:cNvSpPr/>
          <p:nvPr/>
        </p:nvSpPr>
        <p:spPr>
          <a:xfrm>
            <a:off x="1200413" y="212446"/>
            <a:ext cx="720079" cy="7111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5" name="koppt-矩形"/>
          <p:cNvSpPr/>
          <p:nvPr/>
        </p:nvSpPr>
        <p:spPr>
          <a:xfrm>
            <a:off x="1200412" y="261437"/>
            <a:ext cx="7704856" cy="66214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96" name="图片 9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7200" y="284760"/>
            <a:ext cx="566503" cy="566503"/>
          </a:xfrm>
          <a:prstGeom prst="rect">
            <a:avLst/>
          </a:prstGeom>
        </p:spPr>
      </p:pic>
      <p:sp>
        <p:nvSpPr>
          <p:cNvPr id="97" name="矩形 96"/>
          <p:cNvSpPr/>
          <p:nvPr/>
        </p:nvSpPr>
        <p:spPr>
          <a:xfrm>
            <a:off x="2225857" y="392504"/>
            <a:ext cx="3775393" cy="400110"/>
          </a:xfrm>
          <a:prstGeom prst="rect">
            <a:avLst/>
          </a:prstGeom>
        </p:spPr>
        <p:txBody>
          <a:bodyPr wrap="none">
            <a:spAutoFit/>
          </a:bodyPr>
          <a:lstStyle/>
          <a:p>
            <a:r>
              <a:rPr lang="zh-CN" altLang="en-US" sz="2000" b="1" dirty="0">
                <a:solidFill>
                  <a:schemeClr val="bg2">
                    <a:lumMod val="10000"/>
                  </a:schemeClr>
                </a:solidFill>
                <a:latin typeface="微软雅黑" panose="020B0503020204020204" pitchFamily="34" charset="-122"/>
                <a:ea typeface="微软雅黑" panose="020B0503020204020204" pitchFamily="34" charset="-122"/>
              </a:rPr>
              <a:t>三、上规入库报表重点指标解释</a:t>
            </a:r>
          </a:p>
        </p:txBody>
      </p:sp>
      <p:sp>
        <p:nvSpPr>
          <p:cNvPr id="8" name="TextBox 34"/>
          <p:cNvSpPr txBox="1"/>
          <p:nvPr/>
        </p:nvSpPr>
        <p:spPr>
          <a:xfrm>
            <a:off x="839416" y="1268760"/>
            <a:ext cx="8208912" cy="400110"/>
          </a:xfrm>
          <a:prstGeom prst="rect">
            <a:avLst/>
          </a:prstGeom>
          <a:noFill/>
          <a:effectLst/>
        </p:spPr>
        <p:txBody>
          <a:bodyPr wrap="square" rtlCol="0">
            <a:spAutoFit/>
          </a:bodyPr>
          <a:lstStyle>
            <a:defPPr>
              <a:defRPr lang="zh-CN"/>
            </a:defPPr>
            <a:lvl1pPr>
              <a:defRPr sz="1300" b="1">
                <a:solidFill>
                  <a:srgbClr val="4376B3"/>
                </a:solidFill>
                <a:latin typeface="微软雅黑" pitchFamily="34" charset="-122"/>
                <a:ea typeface="微软雅黑" pitchFamily="34" charset="-122"/>
              </a:defRPr>
            </a:lvl1pPr>
          </a:lstStyle>
          <a:p>
            <a:r>
              <a:rPr lang="zh-CN" altLang="en-US" sz="2000" dirty="0"/>
              <a:t>     </a:t>
            </a:r>
            <a:endParaRPr lang="zh-CN" altLang="zh-CN" sz="1600" b="0" dirty="0"/>
          </a:p>
        </p:txBody>
      </p:sp>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493" y="1127819"/>
            <a:ext cx="8105775" cy="5133975"/>
          </a:xfrm>
          <a:prstGeom prst="rect">
            <a:avLst/>
          </a:prstGeom>
        </p:spPr>
      </p:pic>
      <p:sp>
        <p:nvSpPr>
          <p:cNvPr id="21" name="矩形 20"/>
          <p:cNvSpPr/>
          <p:nvPr/>
        </p:nvSpPr>
        <p:spPr>
          <a:xfrm>
            <a:off x="1703512" y="4723486"/>
            <a:ext cx="5493812" cy="369332"/>
          </a:xfrm>
          <a:prstGeom prst="rect">
            <a:avLst/>
          </a:prstGeom>
        </p:spPr>
        <p:txBody>
          <a:bodyPr wrap="none">
            <a:spAutoFit/>
          </a:bodyPr>
          <a:lstStyle/>
          <a:p>
            <a:r>
              <a:rPr lang="zh-CN" altLang="en-US" dirty="0">
                <a:solidFill>
                  <a:srgbClr val="F6721F"/>
                </a:solidFill>
              </a:rPr>
              <a:t>单位负责人、统计负责人、填表人、电话不要漏填。</a:t>
            </a:r>
          </a:p>
        </p:txBody>
      </p:sp>
      <p:sp>
        <p:nvSpPr>
          <p:cNvPr id="22" name="矩形 21"/>
          <p:cNvSpPr/>
          <p:nvPr/>
        </p:nvSpPr>
        <p:spPr>
          <a:xfrm>
            <a:off x="256512" y="1127819"/>
            <a:ext cx="582904" cy="3416320"/>
          </a:xfrm>
          <a:prstGeom prst="rect">
            <a:avLst/>
          </a:prstGeom>
        </p:spPr>
        <p:txBody>
          <a:bodyPr wrap="square">
            <a:spAutoFit/>
          </a:bodyPr>
          <a:lstStyle/>
          <a:p>
            <a:r>
              <a:rPr lang="en-US" altLang="zh-CN" dirty="0">
                <a:solidFill>
                  <a:srgbClr val="F6721F"/>
                </a:solidFill>
              </a:rPr>
              <a:t>C01</a:t>
            </a:r>
          </a:p>
          <a:p>
            <a:r>
              <a:rPr lang="zh-CN" altLang="en-US" dirty="0">
                <a:solidFill>
                  <a:srgbClr val="F6721F"/>
                </a:solidFill>
              </a:rPr>
              <a:t>至</a:t>
            </a:r>
            <a:endParaRPr lang="en-US" altLang="zh-CN" dirty="0">
              <a:solidFill>
                <a:srgbClr val="F6721F"/>
              </a:solidFill>
            </a:endParaRPr>
          </a:p>
          <a:p>
            <a:r>
              <a:rPr lang="en-US" altLang="zh-CN" dirty="0">
                <a:solidFill>
                  <a:srgbClr val="F6721F"/>
                </a:solidFill>
              </a:rPr>
              <a:t>S03</a:t>
            </a:r>
            <a:r>
              <a:rPr lang="zh-CN" altLang="en-US" dirty="0">
                <a:solidFill>
                  <a:srgbClr val="F6721F"/>
                </a:solidFill>
              </a:rPr>
              <a:t>项</a:t>
            </a:r>
            <a:endParaRPr lang="en-US" altLang="zh-CN" dirty="0">
              <a:solidFill>
                <a:srgbClr val="F6721F"/>
              </a:solidFill>
            </a:endParaRPr>
          </a:p>
          <a:p>
            <a:r>
              <a:rPr lang="zh-CN" altLang="en-US" dirty="0">
                <a:solidFill>
                  <a:srgbClr val="F6721F"/>
                </a:solidFill>
              </a:rPr>
              <a:t>涉</a:t>
            </a:r>
            <a:endParaRPr lang="en-US" altLang="zh-CN" dirty="0">
              <a:solidFill>
                <a:srgbClr val="F6721F"/>
              </a:solidFill>
            </a:endParaRPr>
          </a:p>
          <a:p>
            <a:r>
              <a:rPr lang="zh-CN" altLang="en-US" dirty="0">
                <a:solidFill>
                  <a:srgbClr val="F6721F"/>
                </a:solidFill>
              </a:rPr>
              <a:t>及</a:t>
            </a:r>
            <a:endParaRPr lang="en-US" altLang="zh-CN" dirty="0">
              <a:solidFill>
                <a:srgbClr val="F6721F"/>
              </a:solidFill>
            </a:endParaRPr>
          </a:p>
          <a:p>
            <a:r>
              <a:rPr lang="zh-CN" altLang="en-US" dirty="0">
                <a:solidFill>
                  <a:srgbClr val="F6721F"/>
                </a:solidFill>
              </a:rPr>
              <a:t>的</a:t>
            </a:r>
            <a:endParaRPr lang="en-US" altLang="zh-CN" dirty="0">
              <a:solidFill>
                <a:srgbClr val="F6721F"/>
              </a:solidFill>
            </a:endParaRPr>
          </a:p>
          <a:p>
            <a:r>
              <a:rPr lang="zh-CN" altLang="en-US" dirty="0">
                <a:solidFill>
                  <a:srgbClr val="F6721F"/>
                </a:solidFill>
              </a:rPr>
              <a:t>企</a:t>
            </a:r>
            <a:endParaRPr lang="en-US" altLang="zh-CN" dirty="0">
              <a:solidFill>
                <a:srgbClr val="F6721F"/>
              </a:solidFill>
            </a:endParaRPr>
          </a:p>
          <a:p>
            <a:r>
              <a:rPr lang="zh-CN" altLang="en-US" dirty="0">
                <a:solidFill>
                  <a:srgbClr val="F6721F"/>
                </a:solidFill>
              </a:rPr>
              <a:t>业</a:t>
            </a:r>
            <a:endParaRPr lang="en-US" altLang="zh-CN" dirty="0">
              <a:solidFill>
                <a:srgbClr val="F6721F"/>
              </a:solidFill>
            </a:endParaRPr>
          </a:p>
          <a:p>
            <a:r>
              <a:rPr lang="zh-CN" altLang="en-US" dirty="0">
                <a:solidFill>
                  <a:srgbClr val="F6721F"/>
                </a:solidFill>
              </a:rPr>
              <a:t>才</a:t>
            </a:r>
            <a:endParaRPr lang="en-US" altLang="zh-CN" dirty="0">
              <a:solidFill>
                <a:srgbClr val="F6721F"/>
              </a:solidFill>
            </a:endParaRPr>
          </a:p>
          <a:p>
            <a:r>
              <a:rPr lang="zh-CN" altLang="en-US" dirty="0">
                <a:solidFill>
                  <a:srgbClr val="F6721F"/>
                </a:solidFill>
              </a:rPr>
              <a:t>填</a:t>
            </a:r>
            <a:endParaRPr lang="en-US" altLang="zh-CN" dirty="0">
              <a:solidFill>
                <a:srgbClr val="F6721F"/>
              </a:solidFill>
            </a:endParaRPr>
          </a:p>
          <a:p>
            <a:r>
              <a:rPr lang="zh-CN" altLang="en-US" dirty="0">
                <a:solidFill>
                  <a:srgbClr val="F6721F"/>
                </a:solidFill>
              </a:rPr>
              <a:t>报</a:t>
            </a:r>
            <a:endParaRPr lang="en-US" altLang="zh-CN" dirty="0">
              <a:solidFill>
                <a:srgbClr val="F6721F"/>
              </a:solidFill>
            </a:endParaRPr>
          </a:p>
        </p:txBody>
      </p:sp>
      <p:graphicFrame>
        <p:nvGraphicFramePr>
          <p:cNvPr id="23" name="内容占位符 1"/>
          <p:cNvGraphicFramePr>
            <a:graphicFrameLocks/>
          </p:cNvGraphicFramePr>
          <p:nvPr>
            <p:extLst>
              <p:ext uri="{D42A27DB-BD31-4B8C-83A1-F6EECF244321}">
                <p14:modId xmlns:p14="http://schemas.microsoft.com/office/powerpoint/2010/main" val="1629601839"/>
              </p:ext>
            </p:extLst>
          </p:nvPr>
        </p:nvGraphicFramePr>
        <p:xfrm>
          <a:off x="7608168" y="1317921"/>
          <a:ext cx="4824536" cy="340917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365729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koppt-多边形"/>
          <p:cNvSpPr/>
          <p:nvPr/>
        </p:nvSpPr>
        <p:spPr>
          <a:xfrm>
            <a:off x="1312391" y="2128761"/>
            <a:ext cx="2706517" cy="4311543"/>
          </a:xfrm>
          <a:custGeom>
            <a:avLst/>
            <a:gdLst>
              <a:gd name="connsiteX0" fmla="*/ 0 w 2536723"/>
              <a:gd name="connsiteY0" fmla="*/ 0 h 4041058"/>
              <a:gd name="connsiteX1" fmla="*/ 1933522 w 2536723"/>
              <a:gd name="connsiteY1" fmla="*/ 0 h 4041058"/>
              <a:gd name="connsiteX2" fmla="*/ 2536723 w 2536723"/>
              <a:gd name="connsiteY2" fmla="*/ 565395 h 4041058"/>
              <a:gd name="connsiteX3" fmla="*/ 2536723 w 2536723"/>
              <a:gd name="connsiteY3" fmla="*/ 4041058 h 4041058"/>
              <a:gd name="connsiteX4" fmla="*/ 0 w 2536723"/>
              <a:gd name="connsiteY4" fmla="*/ 4041058 h 4041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723" h="4041058">
                <a:moveTo>
                  <a:pt x="0" y="0"/>
                </a:moveTo>
                <a:lnTo>
                  <a:pt x="1933522" y="0"/>
                </a:lnTo>
                <a:lnTo>
                  <a:pt x="2536723" y="565395"/>
                </a:lnTo>
                <a:lnTo>
                  <a:pt x="2536723" y="4041058"/>
                </a:lnTo>
                <a:lnTo>
                  <a:pt x="0" y="404105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r>
              <a:rPr lang="zh-CN" altLang="en-US" b="1" dirty="0">
                <a:effectLst>
                  <a:outerShdw blurRad="38100" dist="38100" dir="2700000" algn="tl">
                    <a:srgbClr val="000000">
                      <a:alpha val="43137"/>
                    </a:srgbClr>
                  </a:outerShdw>
                </a:effectLst>
                <a:sym typeface="+mn-ea"/>
              </a:rPr>
              <a:t> </a:t>
            </a:r>
            <a:r>
              <a:rPr lang="zh-CN" altLang="en-US" sz="1600" b="1" dirty="0">
                <a:effectLst>
                  <a:outerShdw blurRad="38100" dist="38100" dir="2700000" algn="tl">
                    <a:srgbClr val="000000">
                      <a:alpha val="43137"/>
                    </a:srgbClr>
                  </a:outerShdw>
                </a:effectLst>
                <a:sym typeface="+mn-ea"/>
              </a:rPr>
              <a:t>有限责任公司</a:t>
            </a:r>
            <a:r>
              <a:rPr lang="en-US" altLang="zh-CN" sz="1600" b="1" dirty="0">
                <a:effectLst>
                  <a:outerShdw blurRad="38100" dist="38100" dir="2700000" algn="tl">
                    <a:srgbClr val="000000">
                      <a:alpha val="43137"/>
                    </a:srgbClr>
                  </a:outerShdw>
                </a:effectLst>
                <a:sym typeface="+mn-ea"/>
              </a:rPr>
              <a:t>(</a:t>
            </a:r>
            <a:r>
              <a:rPr lang="zh-CN" altLang="en-US" sz="1600" b="1" dirty="0">
                <a:effectLst>
                  <a:outerShdw blurRad="38100" dist="38100" dir="2700000" algn="tl">
                    <a:srgbClr val="000000">
                      <a:alpha val="43137"/>
                    </a:srgbClr>
                  </a:outerShdw>
                </a:effectLst>
                <a:sym typeface="+mn-ea"/>
              </a:rPr>
              <a:t>国有控股</a:t>
            </a:r>
            <a:r>
              <a:rPr lang="en-US" altLang="zh-CN" sz="1600" b="1" dirty="0">
                <a:effectLst>
                  <a:outerShdw blurRad="38100" dist="38100" dir="2700000" algn="tl">
                    <a:srgbClr val="000000">
                      <a:alpha val="43137"/>
                    </a:srgbClr>
                  </a:outerShdw>
                </a:effectLst>
                <a:sym typeface="+mn-ea"/>
              </a:rPr>
              <a:t>)</a:t>
            </a:r>
          </a:p>
          <a:p>
            <a:endParaRPr lang="en-US" altLang="zh-CN" sz="1600" b="1" dirty="0">
              <a:effectLst>
                <a:outerShdw blurRad="38100" dist="38100" dir="2700000" algn="tl">
                  <a:srgbClr val="000000">
                    <a:alpha val="43137"/>
                  </a:srgbClr>
                </a:outerShdw>
              </a:effectLst>
              <a:sym typeface="+mn-ea"/>
            </a:endParaRPr>
          </a:p>
          <a:p>
            <a:r>
              <a:rPr lang="en-US" altLang="zh-CN" sz="1600" b="1" dirty="0">
                <a:effectLst>
                  <a:outerShdw blurRad="38100" dist="38100" dir="2700000" algn="tl">
                    <a:srgbClr val="000000">
                      <a:alpha val="43137"/>
                    </a:srgbClr>
                  </a:outerShdw>
                </a:effectLst>
                <a:sym typeface="+mn-ea"/>
              </a:rPr>
              <a:t>  </a:t>
            </a:r>
            <a:r>
              <a:rPr lang="zh-CN" altLang="en-US" sz="1600" b="1" dirty="0">
                <a:effectLst>
                  <a:outerShdw blurRad="38100" dist="38100" dir="2700000" algn="tl">
                    <a:srgbClr val="000000">
                      <a:alpha val="43137"/>
                    </a:srgbClr>
                  </a:outerShdw>
                </a:effectLst>
                <a:sym typeface="+mn-ea"/>
              </a:rPr>
              <a:t>其他有限责任公司</a:t>
            </a:r>
            <a:endParaRPr lang="en-US" altLang="zh-CN" sz="1600" b="1" dirty="0">
              <a:effectLst>
                <a:outerShdw blurRad="38100" dist="38100" dir="2700000" algn="tl">
                  <a:srgbClr val="000000">
                    <a:alpha val="43137"/>
                  </a:srgbClr>
                </a:outerShdw>
              </a:effectLst>
              <a:sym typeface="+mn-ea"/>
            </a:endParaRPr>
          </a:p>
          <a:p>
            <a:endParaRPr lang="zh-CN" altLang="en-US" sz="1600" b="1" dirty="0">
              <a:effectLst>
                <a:outerShdw blurRad="38100" dist="38100" dir="2700000" algn="tl">
                  <a:srgbClr val="000000">
                    <a:alpha val="43137"/>
                  </a:srgbClr>
                </a:outerShdw>
              </a:effectLst>
              <a:sym typeface="+mn-ea"/>
            </a:endParaRPr>
          </a:p>
          <a:p>
            <a:r>
              <a:rPr lang="zh-CN" altLang="en-US" sz="1600" b="1" dirty="0">
                <a:effectLst>
                  <a:outerShdw blurRad="38100" dist="38100" dir="2700000" algn="tl">
                    <a:srgbClr val="000000">
                      <a:alpha val="43137"/>
                    </a:srgbClr>
                  </a:outerShdw>
                </a:effectLst>
                <a:sym typeface="+mn-ea"/>
              </a:rPr>
              <a:t>  有限责任公司分公司</a:t>
            </a:r>
            <a:r>
              <a:rPr lang="en-US" altLang="zh-CN" sz="1600" b="1" dirty="0">
                <a:effectLst>
                  <a:outerShdw blurRad="38100" dist="38100" dir="2700000" algn="tl">
                    <a:srgbClr val="000000">
                      <a:alpha val="43137"/>
                    </a:srgbClr>
                  </a:outerShdw>
                </a:effectLst>
                <a:sym typeface="+mn-ea"/>
              </a:rPr>
              <a:t>(</a:t>
            </a:r>
            <a:r>
              <a:rPr lang="zh-CN" altLang="en-US" sz="1600" b="1" dirty="0">
                <a:effectLst>
                  <a:outerShdw blurRad="38100" dist="38100" dir="2700000" algn="tl">
                    <a:srgbClr val="000000">
                      <a:alpha val="43137"/>
                    </a:srgbClr>
                  </a:outerShdw>
                </a:effectLst>
                <a:sym typeface="+mn-ea"/>
              </a:rPr>
              <a:t>国有控股</a:t>
            </a:r>
            <a:r>
              <a:rPr lang="en-US" altLang="zh-CN" sz="1600" b="1" dirty="0">
                <a:effectLst>
                  <a:outerShdw blurRad="38100" dist="38100" dir="2700000" algn="tl">
                    <a:srgbClr val="000000">
                      <a:alpha val="43137"/>
                    </a:srgbClr>
                  </a:outerShdw>
                </a:effectLst>
                <a:sym typeface="+mn-ea"/>
              </a:rPr>
              <a:t>)</a:t>
            </a:r>
          </a:p>
          <a:p>
            <a:endParaRPr lang="en-US" altLang="zh-CN" sz="1600" b="1" dirty="0">
              <a:effectLst>
                <a:outerShdw blurRad="38100" dist="38100" dir="2700000" algn="tl">
                  <a:srgbClr val="000000">
                    <a:alpha val="43137"/>
                  </a:srgbClr>
                </a:outerShdw>
              </a:effectLst>
              <a:sym typeface="+mn-ea"/>
            </a:endParaRPr>
          </a:p>
          <a:p>
            <a:r>
              <a:rPr lang="en-US" altLang="zh-CN" sz="1600" b="1" dirty="0">
                <a:effectLst>
                  <a:outerShdw blurRad="38100" dist="38100" dir="2700000" algn="tl">
                    <a:srgbClr val="000000">
                      <a:alpha val="43137"/>
                    </a:srgbClr>
                  </a:outerShdw>
                </a:effectLst>
                <a:sym typeface="+mn-ea"/>
              </a:rPr>
              <a:t>  </a:t>
            </a:r>
            <a:r>
              <a:rPr lang="zh-CN" altLang="en-US" sz="1600" b="1" dirty="0">
                <a:effectLst>
                  <a:outerShdw blurRad="38100" dist="38100" dir="2700000" algn="tl">
                    <a:srgbClr val="000000">
                      <a:alpha val="43137"/>
                    </a:srgbClr>
                  </a:outerShdw>
                </a:effectLst>
                <a:sym typeface="+mn-ea"/>
              </a:rPr>
              <a:t>其他有限责任公司分公司</a:t>
            </a:r>
            <a:endParaRPr lang="en-US" altLang="zh-CN" sz="1600" b="1" dirty="0">
              <a:effectLst>
                <a:outerShdw blurRad="38100" dist="38100" dir="2700000" algn="tl">
                  <a:srgbClr val="000000">
                    <a:alpha val="43137"/>
                  </a:srgbClr>
                </a:outerShdw>
              </a:effectLst>
              <a:sym typeface="+mn-ea"/>
            </a:endParaRPr>
          </a:p>
        </p:txBody>
      </p:sp>
      <p:sp>
        <p:nvSpPr>
          <p:cNvPr id="22" name="koppt-多边形"/>
          <p:cNvSpPr/>
          <p:nvPr/>
        </p:nvSpPr>
        <p:spPr>
          <a:xfrm>
            <a:off x="1957936" y="1780742"/>
            <a:ext cx="1447672" cy="764090"/>
          </a:xfrm>
          <a:custGeom>
            <a:avLst/>
            <a:gdLst>
              <a:gd name="connsiteX0" fmla="*/ 0 w 1356852"/>
              <a:gd name="connsiteY0" fmla="*/ 0 h 716154"/>
              <a:gd name="connsiteX1" fmla="*/ 971238 w 1356852"/>
              <a:gd name="connsiteY1" fmla="*/ 0 h 716154"/>
              <a:gd name="connsiteX2" fmla="*/ 1356852 w 1356852"/>
              <a:gd name="connsiteY2" fmla="*/ 361446 h 716154"/>
              <a:gd name="connsiteX3" fmla="*/ 1356852 w 1356852"/>
              <a:gd name="connsiteY3" fmla="*/ 716154 h 716154"/>
              <a:gd name="connsiteX4" fmla="*/ 0 w 1356852"/>
              <a:gd name="connsiteY4" fmla="*/ 716154 h 71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852" h="716154">
                <a:moveTo>
                  <a:pt x="0" y="0"/>
                </a:moveTo>
                <a:lnTo>
                  <a:pt x="971238" y="0"/>
                </a:lnTo>
                <a:lnTo>
                  <a:pt x="1356852" y="361446"/>
                </a:lnTo>
                <a:lnTo>
                  <a:pt x="1356852" y="716154"/>
                </a:lnTo>
                <a:lnTo>
                  <a:pt x="0" y="716154"/>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r>
              <a:rPr lang="en-US" altLang="zh-CN" sz="1600" b="1" dirty="0"/>
              <a:t>159</a:t>
            </a:r>
            <a:r>
              <a:rPr lang="zh-CN" altLang="en-US" sz="1600" b="1" dirty="0"/>
              <a:t>其他有限责任公司</a:t>
            </a:r>
          </a:p>
        </p:txBody>
      </p:sp>
      <p:pic>
        <p:nvPicPr>
          <p:cNvPr id="21" name="图片 20"/>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917" y="11776"/>
            <a:ext cx="1025261" cy="1025261"/>
          </a:xfrm>
          <a:prstGeom prst="rect">
            <a:avLst/>
          </a:prstGeom>
        </p:spPr>
      </p:pic>
      <p:cxnSp>
        <p:nvCxnSpPr>
          <p:cNvPr id="38" name="koppt-连接线"/>
          <p:cNvCxnSpPr/>
          <p:nvPr/>
        </p:nvCxnSpPr>
        <p:spPr>
          <a:xfrm>
            <a:off x="1109733" y="426512"/>
            <a:ext cx="10694272" cy="810144"/>
          </a:xfrm>
          <a:prstGeom prst="bentConnector3">
            <a:avLst>
              <a:gd name="adj1" fmla="val 100661"/>
            </a:avLst>
          </a:prstGeom>
          <a:solidFill>
            <a:srgbClr val="DBDBDB"/>
          </a:solidFill>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9" name="koppt-连接线"/>
          <p:cNvCxnSpPr/>
          <p:nvPr/>
        </p:nvCxnSpPr>
        <p:spPr>
          <a:xfrm>
            <a:off x="689379" y="5856611"/>
            <a:ext cx="10945216" cy="882152"/>
          </a:xfrm>
          <a:prstGeom prst="bentConnector3">
            <a:avLst>
              <a:gd name="adj1" fmla="val -126"/>
            </a:avLst>
          </a:prstGeom>
          <a:solidFill>
            <a:srgbClr val="DBDBDB"/>
          </a:solidFill>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3" name="koppt-圆形"/>
          <p:cNvSpPr/>
          <p:nvPr/>
        </p:nvSpPr>
        <p:spPr>
          <a:xfrm>
            <a:off x="1271465" y="525523"/>
            <a:ext cx="720079" cy="7111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koppt-矩形"/>
          <p:cNvSpPr/>
          <p:nvPr/>
        </p:nvSpPr>
        <p:spPr>
          <a:xfrm>
            <a:off x="1271464" y="574514"/>
            <a:ext cx="7704856" cy="66214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8252" y="597837"/>
            <a:ext cx="566503" cy="566503"/>
          </a:xfrm>
          <a:prstGeom prst="rect">
            <a:avLst/>
          </a:prstGeom>
        </p:spPr>
      </p:pic>
      <p:sp>
        <p:nvSpPr>
          <p:cNvPr id="3" name="矩形 2"/>
          <p:cNvSpPr/>
          <p:nvPr/>
        </p:nvSpPr>
        <p:spPr>
          <a:xfrm>
            <a:off x="2793903" y="681033"/>
            <a:ext cx="3005952" cy="369332"/>
          </a:xfrm>
          <a:prstGeom prst="rect">
            <a:avLst/>
          </a:prstGeom>
        </p:spPr>
        <p:txBody>
          <a:bodyPr wrap="none">
            <a:spAutoFit/>
          </a:bodyPr>
          <a:lstStyle/>
          <a:p>
            <a:pPr lvl="0" algn="ctr" fontAlgn="ctr">
              <a:lnSpc>
                <a:spcPct val="90000"/>
              </a:lnSpc>
              <a:spcBef>
                <a:spcPct val="0"/>
              </a:spcBef>
              <a:spcAft>
                <a:spcPct val="35000"/>
              </a:spcAft>
            </a:pPr>
            <a:r>
              <a:rPr lang="zh-CN" altLang="en-US" sz="2000" b="1" dirty="0">
                <a:solidFill>
                  <a:schemeClr val="tx2">
                    <a:lumMod val="75000"/>
                  </a:schemeClr>
                </a:solidFill>
              </a:rPr>
              <a:t>常见登记注册类型对照表</a:t>
            </a:r>
          </a:p>
        </p:txBody>
      </p:sp>
      <p:sp>
        <p:nvSpPr>
          <p:cNvPr id="23" name="koppt-多边形"/>
          <p:cNvSpPr/>
          <p:nvPr/>
        </p:nvSpPr>
        <p:spPr>
          <a:xfrm>
            <a:off x="4742743" y="2128761"/>
            <a:ext cx="2706517" cy="4311543"/>
          </a:xfrm>
          <a:custGeom>
            <a:avLst/>
            <a:gdLst>
              <a:gd name="connsiteX0" fmla="*/ 0 w 2536723"/>
              <a:gd name="connsiteY0" fmla="*/ 0 h 4041058"/>
              <a:gd name="connsiteX1" fmla="*/ 1933522 w 2536723"/>
              <a:gd name="connsiteY1" fmla="*/ 0 h 4041058"/>
              <a:gd name="connsiteX2" fmla="*/ 2536723 w 2536723"/>
              <a:gd name="connsiteY2" fmla="*/ 565395 h 4041058"/>
              <a:gd name="connsiteX3" fmla="*/ 2536723 w 2536723"/>
              <a:gd name="connsiteY3" fmla="*/ 4041058 h 4041058"/>
              <a:gd name="connsiteX4" fmla="*/ 0 w 2536723"/>
              <a:gd name="connsiteY4" fmla="*/ 4041058 h 4041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723" h="4041058">
                <a:moveTo>
                  <a:pt x="0" y="0"/>
                </a:moveTo>
                <a:lnTo>
                  <a:pt x="1933522" y="0"/>
                </a:lnTo>
                <a:lnTo>
                  <a:pt x="2536723" y="565395"/>
                </a:lnTo>
                <a:lnTo>
                  <a:pt x="2536723" y="4041058"/>
                </a:lnTo>
                <a:lnTo>
                  <a:pt x="0" y="404105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ltLang="zh-CN" b="1" dirty="0">
              <a:effectLst>
                <a:outerShdw blurRad="38100" dist="38100" dir="2700000" algn="tl">
                  <a:srgbClr val="000000">
                    <a:alpha val="43137"/>
                  </a:srgbClr>
                </a:outerShdw>
              </a:effectLst>
              <a:sym typeface="+mn-ea"/>
            </a:endParaRPr>
          </a:p>
          <a:p>
            <a:r>
              <a:rPr lang="zh-CN" altLang="en-US" sz="1600" b="1" dirty="0">
                <a:effectLst>
                  <a:outerShdw blurRad="38100" dist="38100" dir="2700000" algn="tl">
                    <a:srgbClr val="000000">
                      <a:alpha val="43137"/>
                    </a:srgbClr>
                  </a:outerShdw>
                </a:effectLst>
                <a:sym typeface="+mn-ea"/>
              </a:rPr>
              <a:t> </a:t>
            </a:r>
            <a:r>
              <a:rPr lang="zh-CN" altLang="en-US" sz="1400" b="1" dirty="0">
                <a:effectLst>
                  <a:outerShdw blurRad="38100" dist="38100" dir="2700000" algn="tl">
                    <a:srgbClr val="000000">
                      <a:alpha val="43137"/>
                    </a:srgbClr>
                  </a:outerShdw>
                </a:effectLst>
                <a:sym typeface="+mn-ea"/>
              </a:rPr>
              <a:t>有限责任公司</a:t>
            </a:r>
            <a:r>
              <a:rPr lang="en-US" altLang="zh-CN" sz="1400" b="1" dirty="0">
                <a:effectLst>
                  <a:outerShdw blurRad="38100" dist="38100" dir="2700000" algn="tl">
                    <a:srgbClr val="000000">
                      <a:alpha val="43137"/>
                    </a:srgbClr>
                  </a:outerShdw>
                </a:effectLst>
                <a:sym typeface="+mn-ea"/>
              </a:rPr>
              <a:t>(</a:t>
            </a:r>
            <a:r>
              <a:rPr lang="zh-CN" altLang="en-US" sz="1400" b="1" dirty="0">
                <a:effectLst>
                  <a:outerShdw blurRad="38100" dist="38100" dir="2700000" algn="tl">
                    <a:srgbClr val="000000">
                      <a:alpha val="43137"/>
                    </a:srgbClr>
                  </a:outerShdw>
                </a:effectLst>
                <a:sym typeface="+mn-ea"/>
              </a:rPr>
              <a:t>自然人投资或控股</a:t>
            </a:r>
            <a:r>
              <a:rPr lang="en-US" altLang="zh-CN" sz="1400" b="1" dirty="0">
                <a:effectLst>
                  <a:outerShdw blurRad="38100" dist="38100" dir="2700000" algn="tl">
                    <a:srgbClr val="000000">
                      <a:alpha val="43137"/>
                    </a:srgbClr>
                  </a:outerShdw>
                </a:effectLst>
                <a:sym typeface="+mn-ea"/>
              </a:rPr>
              <a:t>)</a:t>
            </a:r>
          </a:p>
          <a:p>
            <a:endParaRPr lang="en-US" altLang="zh-CN" sz="1400" b="1" dirty="0">
              <a:effectLst>
                <a:outerShdw blurRad="38100" dist="38100" dir="2700000" algn="tl">
                  <a:srgbClr val="000000">
                    <a:alpha val="43137"/>
                  </a:srgbClr>
                </a:outerShdw>
              </a:effectLst>
              <a:sym typeface="+mn-ea"/>
            </a:endParaRPr>
          </a:p>
          <a:p>
            <a:r>
              <a:rPr lang="en-US" altLang="zh-CN" sz="1400" b="1" dirty="0">
                <a:effectLst>
                  <a:outerShdw blurRad="38100" dist="38100" dir="2700000" algn="tl">
                    <a:srgbClr val="000000">
                      <a:alpha val="43137"/>
                    </a:srgbClr>
                  </a:outerShdw>
                </a:effectLst>
                <a:sym typeface="+mn-ea"/>
              </a:rPr>
              <a:t>      </a:t>
            </a:r>
            <a:r>
              <a:rPr lang="zh-CN" altLang="en-US" sz="1400" b="1" dirty="0">
                <a:effectLst>
                  <a:outerShdw blurRad="38100" dist="38100" dir="2700000" algn="tl">
                    <a:srgbClr val="000000">
                      <a:alpha val="43137"/>
                    </a:srgbClr>
                  </a:outerShdw>
                </a:effectLst>
                <a:sym typeface="+mn-ea"/>
              </a:rPr>
              <a:t>有限责任公司</a:t>
            </a:r>
            <a:r>
              <a:rPr lang="en-US" altLang="zh-CN" sz="1400" b="1" dirty="0">
                <a:effectLst>
                  <a:outerShdw blurRad="38100" dist="38100" dir="2700000" algn="tl">
                    <a:srgbClr val="000000">
                      <a:alpha val="43137"/>
                    </a:srgbClr>
                  </a:outerShdw>
                </a:effectLst>
                <a:sym typeface="+mn-ea"/>
              </a:rPr>
              <a:t>(</a:t>
            </a:r>
            <a:r>
              <a:rPr lang="zh-CN" altLang="en-US" sz="1400" b="1" dirty="0">
                <a:effectLst>
                  <a:outerShdw blurRad="38100" dist="38100" dir="2700000" algn="tl">
                    <a:srgbClr val="000000">
                      <a:alpha val="43137"/>
                    </a:srgbClr>
                  </a:outerShdw>
                </a:effectLst>
                <a:sym typeface="+mn-ea"/>
              </a:rPr>
              <a:t>自然人独资</a:t>
            </a:r>
            <a:r>
              <a:rPr lang="en-US" altLang="zh-CN" sz="1400" b="1" dirty="0">
                <a:effectLst>
                  <a:outerShdw blurRad="38100" dist="38100" dir="2700000" algn="tl">
                    <a:srgbClr val="000000">
                      <a:alpha val="43137"/>
                    </a:srgbClr>
                  </a:outerShdw>
                </a:effectLst>
                <a:sym typeface="+mn-ea"/>
              </a:rPr>
              <a:t>)</a:t>
            </a:r>
          </a:p>
          <a:p>
            <a:endParaRPr lang="en-US" altLang="zh-CN" sz="1400" b="1" dirty="0">
              <a:effectLst>
                <a:outerShdw blurRad="38100" dist="38100" dir="2700000" algn="tl">
                  <a:srgbClr val="000000">
                    <a:alpha val="43137"/>
                  </a:srgbClr>
                </a:outerShdw>
              </a:effectLst>
              <a:sym typeface="+mn-ea"/>
            </a:endParaRPr>
          </a:p>
          <a:p>
            <a:r>
              <a:rPr lang="en-US" altLang="zh-CN" sz="1400" b="1" dirty="0">
                <a:effectLst>
                  <a:outerShdw blurRad="38100" dist="38100" dir="2700000" algn="tl">
                    <a:srgbClr val="000000">
                      <a:alpha val="43137"/>
                    </a:srgbClr>
                  </a:outerShdw>
                </a:effectLst>
                <a:sym typeface="+mn-ea"/>
              </a:rPr>
              <a:t>      </a:t>
            </a:r>
            <a:r>
              <a:rPr lang="zh-CN" altLang="en-US" sz="1400" b="1" dirty="0">
                <a:effectLst>
                  <a:outerShdw blurRad="38100" dist="38100" dir="2700000" algn="tl">
                    <a:srgbClr val="000000">
                      <a:alpha val="43137"/>
                    </a:srgbClr>
                  </a:outerShdw>
                </a:effectLst>
                <a:sym typeface="+mn-ea"/>
              </a:rPr>
              <a:t>有限责任公司</a:t>
            </a:r>
            <a:r>
              <a:rPr lang="en-US" altLang="zh-CN" sz="1400" b="1" dirty="0">
                <a:effectLst>
                  <a:outerShdw blurRad="38100" dist="38100" dir="2700000" algn="tl">
                    <a:srgbClr val="000000">
                      <a:alpha val="43137"/>
                    </a:srgbClr>
                  </a:outerShdw>
                </a:effectLst>
                <a:sym typeface="+mn-ea"/>
              </a:rPr>
              <a:t>(</a:t>
            </a:r>
            <a:r>
              <a:rPr lang="zh-CN" altLang="en-US" sz="1400" b="1" dirty="0">
                <a:effectLst>
                  <a:outerShdw blurRad="38100" dist="38100" dir="2700000" algn="tl">
                    <a:srgbClr val="000000">
                      <a:alpha val="43137"/>
                    </a:srgbClr>
                  </a:outerShdw>
                </a:effectLst>
                <a:sym typeface="+mn-ea"/>
              </a:rPr>
              <a:t>自然人投资或控股的法人独资</a:t>
            </a:r>
            <a:r>
              <a:rPr lang="en-US" altLang="zh-CN" sz="1400" b="1" dirty="0">
                <a:effectLst>
                  <a:outerShdw blurRad="38100" dist="38100" dir="2700000" algn="tl">
                    <a:srgbClr val="000000">
                      <a:alpha val="43137"/>
                    </a:srgbClr>
                  </a:outerShdw>
                </a:effectLst>
                <a:sym typeface="+mn-ea"/>
              </a:rPr>
              <a:t>)</a:t>
            </a:r>
          </a:p>
          <a:p>
            <a:endParaRPr lang="en-US" altLang="zh-CN" sz="1400" b="1" dirty="0">
              <a:effectLst>
                <a:outerShdw blurRad="38100" dist="38100" dir="2700000" algn="tl">
                  <a:srgbClr val="000000">
                    <a:alpha val="43137"/>
                  </a:srgbClr>
                </a:outerShdw>
              </a:effectLst>
              <a:sym typeface="+mn-ea"/>
            </a:endParaRPr>
          </a:p>
          <a:p>
            <a:r>
              <a:rPr lang="en-US" altLang="zh-CN" sz="1400" b="1" dirty="0">
                <a:effectLst>
                  <a:outerShdw blurRad="38100" dist="38100" dir="2700000" algn="tl">
                    <a:srgbClr val="000000">
                      <a:alpha val="43137"/>
                    </a:srgbClr>
                  </a:outerShdw>
                </a:effectLst>
                <a:sym typeface="+mn-ea"/>
              </a:rPr>
              <a:t>    </a:t>
            </a:r>
            <a:r>
              <a:rPr lang="zh-CN" altLang="en-US" sz="1400" b="1" dirty="0">
                <a:effectLst>
                  <a:outerShdw blurRad="38100" dist="38100" dir="2700000" algn="tl">
                    <a:srgbClr val="000000">
                      <a:alpha val="43137"/>
                    </a:srgbClr>
                  </a:outerShdw>
                </a:effectLst>
                <a:sym typeface="+mn-ea"/>
              </a:rPr>
              <a:t>有限责任公司分公司</a:t>
            </a:r>
            <a:r>
              <a:rPr lang="en-US" altLang="zh-CN" sz="1400" b="1" dirty="0">
                <a:effectLst>
                  <a:outerShdw blurRad="38100" dist="38100" dir="2700000" algn="tl">
                    <a:srgbClr val="000000">
                      <a:alpha val="43137"/>
                    </a:srgbClr>
                  </a:outerShdw>
                </a:effectLst>
                <a:sym typeface="+mn-ea"/>
              </a:rPr>
              <a:t>(</a:t>
            </a:r>
            <a:r>
              <a:rPr lang="zh-CN" altLang="en-US" sz="1400" b="1" dirty="0">
                <a:effectLst>
                  <a:outerShdw blurRad="38100" dist="38100" dir="2700000" algn="tl">
                    <a:srgbClr val="000000">
                      <a:alpha val="43137"/>
                    </a:srgbClr>
                  </a:outerShdw>
                </a:effectLst>
                <a:sym typeface="+mn-ea"/>
              </a:rPr>
              <a:t>自然人投资或控股</a:t>
            </a:r>
            <a:r>
              <a:rPr lang="en-US" altLang="zh-CN" sz="1400" b="1" dirty="0">
                <a:effectLst>
                  <a:outerShdw blurRad="38100" dist="38100" dir="2700000" algn="tl">
                    <a:srgbClr val="000000">
                      <a:alpha val="43137"/>
                    </a:srgbClr>
                  </a:outerShdw>
                </a:effectLst>
                <a:sym typeface="+mn-ea"/>
              </a:rPr>
              <a:t>)</a:t>
            </a:r>
          </a:p>
          <a:p>
            <a:endParaRPr lang="en-US" altLang="zh-CN" sz="1400" b="1" dirty="0">
              <a:effectLst>
                <a:outerShdw blurRad="38100" dist="38100" dir="2700000" algn="tl">
                  <a:srgbClr val="000000">
                    <a:alpha val="43137"/>
                  </a:srgbClr>
                </a:outerShdw>
              </a:effectLst>
              <a:sym typeface="+mn-ea"/>
            </a:endParaRPr>
          </a:p>
          <a:p>
            <a:r>
              <a:rPr lang="en-US" altLang="zh-CN" sz="1400" b="1" dirty="0">
                <a:effectLst>
                  <a:outerShdw blurRad="38100" dist="38100" dir="2700000" algn="tl">
                    <a:srgbClr val="000000">
                      <a:alpha val="43137"/>
                    </a:srgbClr>
                  </a:outerShdw>
                </a:effectLst>
                <a:sym typeface="+mn-ea"/>
              </a:rPr>
              <a:t>      </a:t>
            </a:r>
            <a:r>
              <a:rPr lang="zh-CN" altLang="en-US" sz="1400" b="1" dirty="0">
                <a:effectLst>
                  <a:outerShdw blurRad="38100" dist="38100" dir="2700000" algn="tl">
                    <a:srgbClr val="000000">
                      <a:alpha val="43137"/>
                    </a:srgbClr>
                  </a:outerShdw>
                </a:effectLst>
                <a:sym typeface="+mn-ea"/>
              </a:rPr>
              <a:t>有限责任公司分公司</a:t>
            </a:r>
            <a:r>
              <a:rPr lang="en-US" altLang="zh-CN" sz="1400" b="1" dirty="0">
                <a:effectLst>
                  <a:outerShdw blurRad="38100" dist="38100" dir="2700000" algn="tl">
                    <a:srgbClr val="000000">
                      <a:alpha val="43137"/>
                    </a:srgbClr>
                  </a:outerShdw>
                </a:effectLst>
                <a:sym typeface="+mn-ea"/>
              </a:rPr>
              <a:t>(</a:t>
            </a:r>
            <a:r>
              <a:rPr lang="zh-CN" altLang="en-US" sz="1400" b="1" dirty="0">
                <a:effectLst>
                  <a:outerShdw blurRad="38100" dist="38100" dir="2700000" algn="tl">
                    <a:srgbClr val="000000">
                      <a:alpha val="43137"/>
                    </a:srgbClr>
                  </a:outerShdw>
                </a:effectLst>
                <a:sym typeface="+mn-ea"/>
              </a:rPr>
              <a:t>自然人独资</a:t>
            </a:r>
            <a:r>
              <a:rPr lang="en-US" altLang="zh-CN" sz="1400" b="1" dirty="0">
                <a:effectLst>
                  <a:outerShdw blurRad="38100" dist="38100" dir="2700000" algn="tl">
                    <a:srgbClr val="000000">
                      <a:alpha val="43137"/>
                    </a:srgbClr>
                  </a:outerShdw>
                </a:effectLst>
                <a:sym typeface="+mn-ea"/>
              </a:rPr>
              <a:t>)</a:t>
            </a:r>
          </a:p>
          <a:p>
            <a:endParaRPr lang="en-US" altLang="zh-CN" sz="1400" b="1" dirty="0">
              <a:effectLst>
                <a:outerShdw blurRad="38100" dist="38100" dir="2700000" algn="tl">
                  <a:srgbClr val="000000">
                    <a:alpha val="43137"/>
                  </a:srgbClr>
                </a:outerShdw>
              </a:effectLst>
              <a:sym typeface="+mn-ea"/>
            </a:endParaRPr>
          </a:p>
          <a:p>
            <a:r>
              <a:rPr lang="en-US" altLang="zh-CN" sz="1400" b="1" dirty="0">
                <a:effectLst>
                  <a:outerShdw blurRad="38100" dist="38100" dir="2700000" algn="tl">
                    <a:srgbClr val="000000">
                      <a:alpha val="43137"/>
                    </a:srgbClr>
                  </a:outerShdw>
                </a:effectLst>
                <a:sym typeface="+mn-ea"/>
              </a:rPr>
              <a:t>      </a:t>
            </a:r>
            <a:r>
              <a:rPr lang="zh-CN" altLang="en-US" sz="1400" b="1" dirty="0">
                <a:effectLst>
                  <a:outerShdw blurRad="38100" dist="38100" dir="2700000" algn="tl">
                    <a:srgbClr val="000000">
                      <a:alpha val="43137"/>
                    </a:srgbClr>
                  </a:outerShdw>
                </a:effectLst>
                <a:sym typeface="+mn-ea"/>
              </a:rPr>
              <a:t>有限责任公司分公司</a:t>
            </a:r>
            <a:r>
              <a:rPr lang="en-US" altLang="zh-CN" sz="1400" b="1" dirty="0">
                <a:effectLst>
                  <a:outerShdw blurRad="38100" dist="38100" dir="2700000" algn="tl">
                    <a:srgbClr val="000000">
                      <a:alpha val="43137"/>
                    </a:srgbClr>
                  </a:outerShdw>
                </a:effectLst>
                <a:sym typeface="+mn-ea"/>
              </a:rPr>
              <a:t>(</a:t>
            </a:r>
            <a:r>
              <a:rPr lang="zh-CN" altLang="en-US" sz="1400" b="1" dirty="0">
                <a:effectLst>
                  <a:outerShdw blurRad="38100" dist="38100" dir="2700000" algn="tl">
                    <a:srgbClr val="000000">
                      <a:alpha val="43137"/>
                    </a:srgbClr>
                  </a:outerShdw>
                </a:effectLst>
                <a:sym typeface="+mn-ea"/>
              </a:rPr>
              <a:t>自然人投资或控股的法人独资</a:t>
            </a:r>
            <a:r>
              <a:rPr lang="en-US" altLang="zh-CN" sz="1600" b="1" dirty="0">
                <a:effectLst>
                  <a:outerShdw blurRad="38100" dist="38100" dir="2700000" algn="tl">
                    <a:srgbClr val="000000">
                      <a:alpha val="43137"/>
                    </a:srgbClr>
                  </a:outerShdw>
                </a:effectLst>
                <a:sym typeface="+mn-ea"/>
              </a:rPr>
              <a:t>)</a:t>
            </a:r>
            <a:endParaRPr lang="zh-CN" altLang="en-US" sz="1600" b="1" dirty="0">
              <a:effectLst>
                <a:outerShdw blurRad="38100" dist="38100" dir="2700000" algn="tl">
                  <a:srgbClr val="000000">
                    <a:alpha val="43137"/>
                  </a:srgbClr>
                </a:outerShdw>
              </a:effectLst>
            </a:endParaRPr>
          </a:p>
        </p:txBody>
      </p:sp>
      <p:sp>
        <p:nvSpPr>
          <p:cNvPr id="24" name="koppt-多边形"/>
          <p:cNvSpPr/>
          <p:nvPr/>
        </p:nvSpPr>
        <p:spPr>
          <a:xfrm>
            <a:off x="5372165" y="1751798"/>
            <a:ext cx="1447672" cy="764090"/>
          </a:xfrm>
          <a:custGeom>
            <a:avLst/>
            <a:gdLst>
              <a:gd name="connsiteX0" fmla="*/ 0 w 1356852"/>
              <a:gd name="connsiteY0" fmla="*/ 0 h 716154"/>
              <a:gd name="connsiteX1" fmla="*/ 971238 w 1356852"/>
              <a:gd name="connsiteY1" fmla="*/ 0 h 716154"/>
              <a:gd name="connsiteX2" fmla="*/ 1356852 w 1356852"/>
              <a:gd name="connsiteY2" fmla="*/ 361446 h 716154"/>
              <a:gd name="connsiteX3" fmla="*/ 1356852 w 1356852"/>
              <a:gd name="connsiteY3" fmla="*/ 716154 h 716154"/>
              <a:gd name="connsiteX4" fmla="*/ 0 w 1356852"/>
              <a:gd name="connsiteY4" fmla="*/ 716154 h 71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852" h="716154">
                <a:moveTo>
                  <a:pt x="0" y="0"/>
                </a:moveTo>
                <a:lnTo>
                  <a:pt x="971238" y="0"/>
                </a:lnTo>
                <a:lnTo>
                  <a:pt x="1356852" y="361446"/>
                </a:lnTo>
                <a:lnTo>
                  <a:pt x="1356852" y="716154"/>
                </a:lnTo>
                <a:lnTo>
                  <a:pt x="0" y="716154"/>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r>
              <a:rPr lang="en-US" altLang="zh-CN" sz="1600" b="1" dirty="0"/>
              <a:t>173</a:t>
            </a:r>
            <a:r>
              <a:rPr lang="zh-CN" altLang="en-US" sz="1600" b="1" dirty="0"/>
              <a:t>私营有限责任公司</a:t>
            </a:r>
          </a:p>
        </p:txBody>
      </p:sp>
      <p:sp>
        <p:nvSpPr>
          <p:cNvPr id="26" name="koppt-多边形"/>
          <p:cNvSpPr/>
          <p:nvPr/>
        </p:nvSpPr>
        <p:spPr>
          <a:xfrm>
            <a:off x="8173094" y="2128761"/>
            <a:ext cx="2706517" cy="4311543"/>
          </a:xfrm>
          <a:custGeom>
            <a:avLst/>
            <a:gdLst>
              <a:gd name="connsiteX0" fmla="*/ 0 w 2536723"/>
              <a:gd name="connsiteY0" fmla="*/ 0 h 4041058"/>
              <a:gd name="connsiteX1" fmla="*/ 1933522 w 2536723"/>
              <a:gd name="connsiteY1" fmla="*/ 0 h 4041058"/>
              <a:gd name="connsiteX2" fmla="*/ 2536723 w 2536723"/>
              <a:gd name="connsiteY2" fmla="*/ 565395 h 4041058"/>
              <a:gd name="connsiteX3" fmla="*/ 2536723 w 2536723"/>
              <a:gd name="connsiteY3" fmla="*/ 4041058 h 4041058"/>
              <a:gd name="connsiteX4" fmla="*/ 0 w 2536723"/>
              <a:gd name="connsiteY4" fmla="*/ 4041058 h 4041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723" h="4041058">
                <a:moveTo>
                  <a:pt x="0" y="0"/>
                </a:moveTo>
                <a:lnTo>
                  <a:pt x="1933522" y="0"/>
                </a:lnTo>
                <a:lnTo>
                  <a:pt x="2536723" y="565395"/>
                </a:lnTo>
                <a:lnTo>
                  <a:pt x="2536723" y="4041058"/>
                </a:lnTo>
                <a:lnTo>
                  <a:pt x="0" y="404105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r>
              <a:rPr lang="zh-CN" altLang="en-US" sz="1600" b="1" dirty="0">
                <a:effectLst>
                  <a:outerShdw blurRad="38100" dist="38100" dir="2700000" algn="tl">
                    <a:srgbClr val="000000">
                      <a:alpha val="43137"/>
                    </a:srgbClr>
                  </a:outerShdw>
                </a:effectLst>
                <a:sym typeface="+mn-ea"/>
              </a:rPr>
              <a:t> 普通合伙企业</a:t>
            </a:r>
            <a:endParaRPr lang="en-US" altLang="zh-CN" sz="1600" b="1" dirty="0">
              <a:effectLst>
                <a:outerShdw blurRad="38100" dist="38100" dir="2700000" algn="tl">
                  <a:srgbClr val="000000">
                    <a:alpha val="43137"/>
                  </a:srgbClr>
                </a:outerShdw>
              </a:effectLst>
              <a:sym typeface="+mn-ea"/>
            </a:endParaRPr>
          </a:p>
          <a:p>
            <a:endParaRPr lang="zh-CN" altLang="en-US" sz="1600" b="1" dirty="0">
              <a:effectLst>
                <a:outerShdw blurRad="38100" dist="38100" dir="2700000" algn="tl">
                  <a:srgbClr val="000000">
                    <a:alpha val="43137"/>
                  </a:srgbClr>
                </a:outerShdw>
              </a:effectLst>
              <a:sym typeface="+mn-ea"/>
            </a:endParaRPr>
          </a:p>
          <a:p>
            <a:r>
              <a:rPr lang="zh-CN" altLang="en-US" sz="1600" b="1" dirty="0">
                <a:effectLst>
                  <a:outerShdw blurRad="38100" dist="38100" dir="2700000" algn="tl">
                    <a:srgbClr val="000000">
                      <a:alpha val="43137"/>
                    </a:srgbClr>
                  </a:outerShdw>
                </a:effectLst>
                <a:sym typeface="+mn-ea"/>
              </a:rPr>
              <a:t>  特殊普通合伙企业</a:t>
            </a:r>
            <a:endParaRPr lang="en-US" altLang="zh-CN" sz="1600" b="1" dirty="0">
              <a:effectLst>
                <a:outerShdw blurRad="38100" dist="38100" dir="2700000" algn="tl">
                  <a:srgbClr val="000000">
                    <a:alpha val="43137"/>
                  </a:srgbClr>
                </a:outerShdw>
              </a:effectLst>
              <a:sym typeface="+mn-ea"/>
            </a:endParaRPr>
          </a:p>
          <a:p>
            <a:endParaRPr lang="zh-CN" altLang="en-US" sz="1600" b="1" dirty="0">
              <a:effectLst>
                <a:outerShdw blurRad="38100" dist="38100" dir="2700000" algn="tl">
                  <a:srgbClr val="000000">
                    <a:alpha val="43137"/>
                  </a:srgbClr>
                </a:outerShdw>
              </a:effectLst>
              <a:sym typeface="+mn-ea"/>
            </a:endParaRPr>
          </a:p>
          <a:p>
            <a:r>
              <a:rPr lang="zh-CN" altLang="en-US" sz="1600" b="1" dirty="0">
                <a:effectLst>
                  <a:outerShdw blurRad="38100" dist="38100" dir="2700000" algn="tl">
                    <a:srgbClr val="000000">
                      <a:alpha val="43137"/>
                    </a:srgbClr>
                  </a:outerShdw>
                </a:effectLst>
                <a:sym typeface="+mn-ea"/>
              </a:rPr>
              <a:t>  有限合伙企业</a:t>
            </a:r>
            <a:endParaRPr lang="en-US" altLang="zh-CN" sz="1600" b="1" dirty="0">
              <a:effectLst>
                <a:outerShdw blurRad="38100" dist="38100" dir="2700000" algn="tl">
                  <a:srgbClr val="000000">
                    <a:alpha val="43137"/>
                  </a:srgbClr>
                </a:outerShdw>
              </a:effectLst>
              <a:sym typeface="+mn-ea"/>
            </a:endParaRPr>
          </a:p>
          <a:p>
            <a:endParaRPr lang="zh-CN" altLang="en-US" sz="1600" b="1" dirty="0">
              <a:effectLst>
                <a:outerShdw blurRad="38100" dist="38100" dir="2700000" algn="tl">
                  <a:srgbClr val="000000">
                    <a:alpha val="43137"/>
                  </a:srgbClr>
                </a:outerShdw>
              </a:effectLst>
              <a:sym typeface="+mn-ea"/>
            </a:endParaRPr>
          </a:p>
          <a:p>
            <a:r>
              <a:rPr lang="zh-CN" altLang="en-US" sz="1600" b="1" dirty="0">
                <a:effectLst>
                  <a:outerShdw blurRad="38100" dist="38100" dir="2700000" algn="tl">
                    <a:srgbClr val="000000">
                      <a:alpha val="43137"/>
                    </a:srgbClr>
                  </a:outerShdw>
                </a:effectLst>
                <a:sym typeface="+mn-ea"/>
              </a:rPr>
              <a:t> 普通合伙企业分支机构</a:t>
            </a:r>
            <a:endParaRPr lang="en-US" altLang="zh-CN" sz="1600" b="1" dirty="0">
              <a:effectLst>
                <a:outerShdw blurRad="38100" dist="38100" dir="2700000" algn="tl">
                  <a:srgbClr val="000000">
                    <a:alpha val="43137"/>
                  </a:srgbClr>
                </a:outerShdw>
              </a:effectLst>
              <a:sym typeface="+mn-ea"/>
            </a:endParaRPr>
          </a:p>
          <a:p>
            <a:endParaRPr lang="zh-CN" altLang="en-US" sz="1600" b="1" dirty="0">
              <a:effectLst>
                <a:outerShdw blurRad="38100" dist="38100" dir="2700000" algn="tl">
                  <a:srgbClr val="000000">
                    <a:alpha val="43137"/>
                  </a:srgbClr>
                </a:outerShdw>
              </a:effectLst>
              <a:sym typeface="+mn-ea"/>
            </a:endParaRPr>
          </a:p>
          <a:p>
            <a:r>
              <a:rPr lang="zh-CN" altLang="en-US" sz="1600" b="1" dirty="0">
                <a:effectLst>
                  <a:outerShdw blurRad="38100" dist="38100" dir="2700000" algn="tl">
                    <a:srgbClr val="000000">
                      <a:alpha val="43137"/>
                    </a:srgbClr>
                  </a:outerShdw>
                </a:effectLst>
                <a:sym typeface="+mn-ea"/>
              </a:rPr>
              <a:t> 特殊普通合伙企业分支机构</a:t>
            </a:r>
            <a:endParaRPr lang="en-US" altLang="zh-CN" sz="1600" b="1" dirty="0">
              <a:effectLst>
                <a:outerShdw blurRad="38100" dist="38100" dir="2700000" algn="tl">
                  <a:srgbClr val="000000">
                    <a:alpha val="43137"/>
                  </a:srgbClr>
                </a:outerShdw>
              </a:effectLst>
              <a:sym typeface="+mn-ea"/>
            </a:endParaRPr>
          </a:p>
          <a:p>
            <a:endParaRPr lang="zh-CN" altLang="en-US" sz="1600" b="1" dirty="0">
              <a:effectLst>
                <a:outerShdw blurRad="38100" dist="38100" dir="2700000" algn="tl">
                  <a:srgbClr val="000000">
                    <a:alpha val="43137"/>
                  </a:srgbClr>
                </a:outerShdw>
              </a:effectLst>
              <a:sym typeface="+mn-ea"/>
            </a:endParaRPr>
          </a:p>
          <a:p>
            <a:r>
              <a:rPr lang="zh-CN" altLang="en-US" sz="1600" b="1" dirty="0">
                <a:effectLst>
                  <a:outerShdw blurRad="38100" dist="38100" dir="2700000" algn="tl">
                    <a:srgbClr val="000000">
                      <a:alpha val="43137"/>
                    </a:srgbClr>
                  </a:outerShdw>
                </a:effectLst>
                <a:sym typeface="+mn-ea"/>
              </a:rPr>
              <a:t> 有限合伙企业分支机构</a:t>
            </a:r>
            <a:endParaRPr lang="zh-CN" altLang="en-US" sz="1600" b="1" dirty="0">
              <a:solidFill>
                <a:srgbClr val="F6721F"/>
              </a:solidFill>
              <a:effectLst>
                <a:outerShdw blurRad="38100" dist="38100" dir="2700000" algn="tl">
                  <a:srgbClr val="000000">
                    <a:alpha val="43137"/>
                  </a:srgbClr>
                </a:outerShdw>
              </a:effectLst>
            </a:endParaRPr>
          </a:p>
        </p:txBody>
      </p:sp>
      <p:sp>
        <p:nvSpPr>
          <p:cNvPr id="27" name="koppt-多边形"/>
          <p:cNvSpPr/>
          <p:nvPr/>
        </p:nvSpPr>
        <p:spPr>
          <a:xfrm>
            <a:off x="8802516" y="1751798"/>
            <a:ext cx="1447672" cy="764090"/>
          </a:xfrm>
          <a:custGeom>
            <a:avLst/>
            <a:gdLst>
              <a:gd name="connsiteX0" fmla="*/ 0 w 1356852"/>
              <a:gd name="connsiteY0" fmla="*/ 0 h 716154"/>
              <a:gd name="connsiteX1" fmla="*/ 971238 w 1356852"/>
              <a:gd name="connsiteY1" fmla="*/ 0 h 716154"/>
              <a:gd name="connsiteX2" fmla="*/ 1356852 w 1356852"/>
              <a:gd name="connsiteY2" fmla="*/ 361446 h 716154"/>
              <a:gd name="connsiteX3" fmla="*/ 1356852 w 1356852"/>
              <a:gd name="connsiteY3" fmla="*/ 716154 h 716154"/>
              <a:gd name="connsiteX4" fmla="*/ 0 w 1356852"/>
              <a:gd name="connsiteY4" fmla="*/ 716154 h 71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852" h="716154">
                <a:moveTo>
                  <a:pt x="0" y="0"/>
                </a:moveTo>
                <a:lnTo>
                  <a:pt x="971238" y="0"/>
                </a:lnTo>
                <a:lnTo>
                  <a:pt x="1356852" y="361446"/>
                </a:lnTo>
                <a:lnTo>
                  <a:pt x="1356852" y="716154"/>
                </a:lnTo>
                <a:lnTo>
                  <a:pt x="0" y="716154"/>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8" name="03"/>
          <p:cNvSpPr txBox="1"/>
          <p:nvPr/>
        </p:nvSpPr>
        <p:spPr>
          <a:xfrm>
            <a:off x="8799386" y="1830302"/>
            <a:ext cx="1113038" cy="584775"/>
          </a:xfrm>
          <a:prstGeom prst="rect">
            <a:avLst/>
          </a:prstGeom>
          <a:noFill/>
        </p:spPr>
        <p:txBody>
          <a:bodyPr wrap="square" rtlCol="0">
            <a:spAutoFit/>
          </a:bodyPr>
          <a:lstStyle/>
          <a:p>
            <a:r>
              <a:rPr lang="en-US" altLang="zh-CN" sz="1600" b="1" dirty="0">
                <a:solidFill>
                  <a:schemeClr val="lt1"/>
                </a:solidFill>
              </a:rPr>
              <a:t>172</a:t>
            </a:r>
            <a:r>
              <a:rPr lang="zh-CN" altLang="en-US" sz="1600" b="1" dirty="0">
                <a:solidFill>
                  <a:schemeClr val="lt1"/>
                </a:solidFill>
              </a:rPr>
              <a:t>私营合伙企业</a:t>
            </a:r>
          </a:p>
        </p:txBody>
      </p:sp>
    </p:spTree>
    <p:extLst>
      <p:ext uri="{BB962C8B-B14F-4D97-AF65-F5344CB8AC3E}">
        <p14:creationId xmlns:p14="http://schemas.microsoft.com/office/powerpoint/2010/main" val="1757088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917" y="11776"/>
            <a:ext cx="1025261" cy="1025261"/>
          </a:xfrm>
          <a:prstGeom prst="rect">
            <a:avLst/>
          </a:prstGeom>
        </p:spPr>
      </p:pic>
      <p:cxnSp>
        <p:nvCxnSpPr>
          <p:cNvPr id="38" name="koppt-连接线"/>
          <p:cNvCxnSpPr/>
          <p:nvPr/>
        </p:nvCxnSpPr>
        <p:spPr>
          <a:xfrm>
            <a:off x="1109733" y="426512"/>
            <a:ext cx="10694272" cy="810144"/>
          </a:xfrm>
          <a:prstGeom prst="bentConnector3">
            <a:avLst>
              <a:gd name="adj1" fmla="val 100661"/>
            </a:avLst>
          </a:prstGeom>
          <a:solidFill>
            <a:srgbClr val="DBDBDB"/>
          </a:solidFill>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9" name="koppt-连接线"/>
          <p:cNvCxnSpPr/>
          <p:nvPr/>
        </p:nvCxnSpPr>
        <p:spPr>
          <a:xfrm>
            <a:off x="689379" y="5856611"/>
            <a:ext cx="10945216" cy="882152"/>
          </a:xfrm>
          <a:prstGeom prst="bentConnector3">
            <a:avLst>
              <a:gd name="adj1" fmla="val -126"/>
            </a:avLst>
          </a:prstGeom>
          <a:solidFill>
            <a:srgbClr val="DBDBDB"/>
          </a:solidFill>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3" name="koppt-圆形"/>
          <p:cNvSpPr/>
          <p:nvPr/>
        </p:nvSpPr>
        <p:spPr>
          <a:xfrm>
            <a:off x="1271465" y="525523"/>
            <a:ext cx="720079" cy="7111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koppt-矩形"/>
          <p:cNvSpPr/>
          <p:nvPr/>
        </p:nvSpPr>
        <p:spPr>
          <a:xfrm>
            <a:off x="1271464" y="574514"/>
            <a:ext cx="7704856" cy="66214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8252" y="597837"/>
            <a:ext cx="566503" cy="566503"/>
          </a:xfrm>
          <a:prstGeom prst="rect">
            <a:avLst/>
          </a:prstGeom>
        </p:spPr>
      </p:pic>
      <p:sp>
        <p:nvSpPr>
          <p:cNvPr id="11" name="椭圆 10"/>
          <p:cNvSpPr/>
          <p:nvPr/>
        </p:nvSpPr>
        <p:spPr>
          <a:xfrm>
            <a:off x="5043947" y="2261153"/>
            <a:ext cx="2964427" cy="2964427"/>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174978" y="2470399"/>
            <a:ext cx="604684" cy="60468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5174978" y="4405231"/>
            <a:ext cx="604684" cy="60468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4741605" y="3450960"/>
            <a:ext cx="604684" cy="60468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7733823" y="3450960"/>
            <a:ext cx="604684" cy="60468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7403690" y="2470399"/>
            <a:ext cx="604684" cy="60468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7403690" y="4405231"/>
            <a:ext cx="604684" cy="60468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KSO_Shape"/>
          <p:cNvSpPr/>
          <p:nvPr/>
        </p:nvSpPr>
        <p:spPr bwMode="auto">
          <a:xfrm>
            <a:off x="5336718" y="2673837"/>
            <a:ext cx="299358" cy="254953"/>
          </a:xfrm>
          <a:custGeom>
            <a:avLst/>
            <a:gdLst/>
            <a:ahLst/>
            <a:cxnLst/>
            <a:rect l="0" t="0" r="r" b="b"/>
            <a:pathLst>
              <a:path w="4999037" h="4260141">
                <a:moveTo>
                  <a:pt x="1900345" y="3557911"/>
                </a:moveTo>
                <a:lnTo>
                  <a:pt x="3097730" y="3557911"/>
                </a:lnTo>
                <a:lnTo>
                  <a:pt x="3102535" y="3590573"/>
                </a:lnTo>
                <a:lnTo>
                  <a:pt x="3107340" y="3623235"/>
                </a:lnTo>
                <a:lnTo>
                  <a:pt x="3113106" y="3656858"/>
                </a:lnTo>
                <a:lnTo>
                  <a:pt x="3119833" y="3691441"/>
                </a:lnTo>
                <a:lnTo>
                  <a:pt x="3126560" y="3717378"/>
                </a:lnTo>
                <a:lnTo>
                  <a:pt x="3134248" y="3744276"/>
                </a:lnTo>
                <a:lnTo>
                  <a:pt x="3140975" y="3769253"/>
                </a:lnTo>
                <a:lnTo>
                  <a:pt x="3148663" y="3795190"/>
                </a:lnTo>
                <a:lnTo>
                  <a:pt x="3158272" y="3821127"/>
                </a:lnTo>
                <a:lnTo>
                  <a:pt x="3166921" y="3846104"/>
                </a:lnTo>
                <a:lnTo>
                  <a:pt x="3177492" y="3871081"/>
                </a:lnTo>
                <a:lnTo>
                  <a:pt x="3189024" y="3895097"/>
                </a:lnTo>
                <a:lnTo>
                  <a:pt x="3200556" y="3919113"/>
                </a:lnTo>
                <a:lnTo>
                  <a:pt x="3213048" y="3941208"/>
                </a:lnTo>
                <a:lnTo>
                  <a:pt x="3226502" y="3964263"/>
                </a:lnTo>
                <a:lnTo>
                  <a:pt x="3240917" y="3984437"/>
                </a:lnTo>
                <a:lnTo>
                  <a:pt x="3256293" y="4004610"/>
                </a:lnTo>
                <a:lnTo>
                  <a:pt x="3271668" y="4024784"/>
                </a:lnTo>
                <a:lnTo>
                  <a:pt x="3288966" y="4042075"/>
                </a:lnTo>
                <a:lnTo>
                  <a:pt x="3306264" y="4058406"/>
                </a:lnTo>
                <a:lnTo>
                  <a:pt x="3318757" y="4069934"/>
                </a:lnTo>
                <a:lnTo>
                  <a:pt x="3331249" y="4079540"/>
                </a:lnTo>
                <a:lnTo>
                  <a:pt x="3344703" y="4089147"/>
                </a:lnTo>
                <a:lnTo>
                  <a:pt x="3358157" y="4097793"/>
                </a:lnTo>
                <a:lnTo>
                  <a:pt x="3372572" y="4106438"/>
                </a:lnTo>
                <a:lnTo>
                  <a:pt x="3386026" y="4114123"/>
                </a:lnTo>
                <a:lnTo>
                  <a:pt x="3402362" y="4121809"/>
                </a:lnTo>
                <a:lnTo>
                  <a:pt x="3417738" y="4127573"/>
                </a:lnTo>
                <a:lnTo>
                  <a:pt x="3433114" y="4133336"/>
                </a:lnTo>
                <a:lnTo>
                  <a:pt x="3450411" y="4138140"/>
                </a:lnTo>
                <a:lnTo>
                  <a:pt x="3467709" y="4142943"/>
                </a:lnTo>
                <a:lnTo>
                  <a:pt x="3485007" y="4145825"/>
                </a:lnTo>
                <a:lnTo>
                  <a:pt x="3504227" y="4148707"/>
                </a:lnTo>
                <a:lnTo>
                  <a:pt x="3523446" y="4151589"/>
                </a:lnTo>
                <a:lnTo>
                  <a:pt x="3543627" y="4152549"/>
                </a:lnTo>
                <a:lnTo>
                  <a:pt x="3564769" y="4152549"/>
                </a:lnTo>
                <a:lnTo>
                  <a:pt x="3564769" y="4260141"/>
                </a:lnTo>
                <a:lnTo>
                  <a:pt x="1434268" y="4260141"/>
                </a:lnTo>
                <a:lnTo>
                  <a:pt x="1434268" y="4152549"/>
                </a:lnTo>
                <a:lnTo>
                  <a:pt x="1455409" y="4152549"/>
                </a:lnTo>
                <a:lnTo>
                  <a:pt x="1474629" y="4151589"/>
                </a:lnTo>
                <a:lnTo>
                  <a:pt x="1493849" y="4148707"/>
                </a:lnTo>
                <a:lnTo>
                  <a:pt x="1513068" y="4145825"/>
                </a:lnTo>
                <a:lnTo>
                  <a:pt x="1530366" y="4142943"/>
                </a:lnTo>
                <a:lnTo>
                  <a:pt x="1547664" y="4138140"/>
                </a:lnTo>
                <a:lnTo>
                  <a:pt x="1564962" y="4133336"/>
                </a:lnTo>
                <a:lnTo>
                  <a:pt x="1581298" y="4127573"/>
                </a:lnTo>
                <a:lnTo>
                  <a:pt x="1596674" y="4121809"/>
                </a:lnTo>
                <a:lnTo>
                  <a:pt x="1612050" y="4114123"/>
                </a:lnTo>
                <a:lnTo>
                  <a:pt x="1626465" y="4106438"/>
                </a:lnTo>
                <a:lnTo>
                  <a:pt x="1639918" y="4097793"/>
                </a:lnTo>
                <a:lnTo>
                  <a:pt x="1653372" y="4089147"/>
                </a:lnTo>
                <a:lnTo>
                  <a:pt x="1666826" y="4079540"/>
                </a:lnTo>
                <a:lnTo>
                  <a:pt x="1679319" y="4069934"/>
                </a:lnTo>
                <a:lnTo>
                  <a:pt x="1691811" y="4058406"/>
                </a:lnTo>
                <a:lnTo>
                  <a:pt x="1703343" y="4047839"/>
                </a:lnTo>
                <a:lnTo>
                  <a:pt x="1715836" y="4036311"/>
                </a:lnTo>
                <a:lnTo>
                  <a:pt x="1726407" y="4024784"/>
                </a:lnTo>
                <a:lnTo>
                  <a:pt x="1736978" y="4012295"/>
                </a:lnTo>
                <a:lnTo>
                  <a:pt x="1757158" y="3985397"/>
                </a:lnTo>
                <a:lnTo>
                  <a:pt x="1776378" y="3956578"/>
                </a:lnTo>
                <a:lnTo>
                  <a:pt x="1793676" y="3926798"/>
                </a:lnTo>
                <a:lnTo>
                  <a:pt x="1809052" y="3895097"/>
                </a:lnTo>
                <a:lnTo>
                  <a:pt x="1824427" y="3863396"/>
                </a:lnTo>
                <a:lnTo>
                  <a:pt x="1837881" y="3829773"/>
                </a:lnTo>
                <a:lnTo>
                  <a:pt x="1849413" y="3795190"/>
                </a:lnTo>
                <a:lnTo>
                  <a:pt x="1859984" y="3761568"/>
                </a:lnTo>
                <a:lnTo>
                  <a:pt x="1868632" y="3726984"/>
                </a:lnTo>
                <a:lnTo>
                  <a:pt x="1878242" y="3692401"/>
                </a:lnTo>
                <a:lnTo>
                  <a:pt x="1884969" y="3657818"/>
                </a:lnTo>
                <a:lnTo>
                  <a:pt x="1890735" y="3623235"/>
                </a:lnTo>
                <a:lnTo>
                  <a:pt x="1896501" y="3590573"/>
                </a:lnTo>
                <a:lnTo>
                  <a:pt x="1900345" y="3557911"/>
                </a:lnTo>
                <a:close/>
                <a:moveTo>
                  <a:pt x="344993" y="345832"/>
                </a:moveTo>
                <a:lnTo>
                  <a:pt x="344993" y="3036592"/>
                </a:lnTo>
                <a:lnTo>
                  <a:pt x="4655005" y="3036592"/>
                </a:lnTo>
                <a:lnTo>
                  <a:pt x="4655005" y="345832"/>
                </a:lnTo>
                <a:lnTo>
                  <a:pt x="344993" y="345832"/>
                </a:lnTo>
                <a:close/>
                <a:moveTo>
                  <a:pt x="142226" y="0"/>
                </a:moveTo>
                <a:lnTo>
                  <a:pt x="4857773" y="0"/>
                </a:lnTo>
                <a:lnTo>
                  <a:pt x="4872187" y="961"/>
                </a:lnTo>
                <a:lnTo>
                  <a:pt x="4885641" y="2882"/>
                </a:lnTo>
                <a:lnTo>
                  <a:pt x="4899095" y="6725"/>
                </a:lnTo>
                <a:lnTo>
                  <a:pt x="4913510" y="10567"/>
                </a:lnTo>
                <a:lnTo>
                  <a:pt x="4925042" y="17292"/>
                </a:lnTo>
                <a:lnTo>
                  <a:pt x="4936573" y="24016"/>
                </a:lnTo>
                <a:lnTo>
                  <a:pt x="4947144" y="32662"/>
                </a:lnTo>
                <a:lnTo>
                  <a:pt x="4957715" y="42268"/>
                </a:lnTo>
                <a:lnTo>
                  <a:pt x="4967325" y="51875"/>
                </a:lnTo>
                <a:lnTo>
                  <a:pt x="4975974" y="62442"/>
                </a:lnTo>
                <a:lnTo>
                  <a:pt x="4982701" y="73970"/>
                </a:lnTo>
                <a:lnTo>
                  <a:pt x="4988466" y="87419"/>
                </a:lnTo>
                <a:lnTo>
                  <a:pt x="4993271" y="99907"/>
                </a:lnTo>
                <a:lnTo>
                  <a:pt x="4996154" y="113356"/>
                </a:lnTo>
                <a:lnTo>
                  <a:pt x="4999037" y="127766"/>
                </a:lnTo>
                <a:lnTo>
                  <a:pt x="4999037" y="142175"/>
                </a:lnTo>
                <a:lnTo>
                  <a:pt x="4999037" y="3238327"/>
                </a:lnTo>
                <a:lnTo>
                  <a:pt x="4999037" y="3253697"/>
                </a:lnTo>
                <a:lnTo>
                  <a:pt x="4996154" y="3268106"/>
                </a:lnTo>
                <a:lnTo>
                  <a:pt x="4993271" y="3281555"/>
                </a:lnTo>
                <a:lnTo>
                  <a:pt x="4988466" y="3295004"/>
                </a:lnTo>
                <a:lnTo>
                  <a:pt x="4982701" y="3307493"/>
                </a:lnTo>
                <a:lnTo>
                  <a:pt x="4975974" y="3319021"/>
                </a:lnTo>
                <a:lnTo>
                  <a:pt x="4967325" y="3329588"/>
                </a:lnTo>
                <a:lnTo>
                  <a:pt x="4957715" y="3339194"/>
                </a:lnTo>
                <a:lnTo>
                  <a:pt x="4947144" y="3349761"/>
                </a:lnTo>
                <a:lnTo>
                  <a:pt x="4936573" y="3357446"/>
                </a:lnTo>
                <a:lnTo>
                  <a:pt x="4925042" y="3364171"/>
                </a:lnTo>
                <a:lnTo>
                  <a:pt x="4913510" y="3369935"/>
                </a:lnTo>
                <a:lnTo>
                  <a:pt x="4899095" y="3374738"/>
                </a:lnTo>
                <a:lnTo>
                  <a:pt x="4885641" y="3378580"/>
                </a:lnTo>
                <a:lnTo>
                  <a:pt x="4872187" y="3380502"/>
                </a:lnTo>
                <a:lnTo>
                  <a:pt x="4857773" y="3381462"/>
                </a:lnTo>
                <a:lnTo>
                  <a:pt x="142226" y="3381462"/>
                </a:lnTo>
                <a:lnTo>
                  <a:pt x="127811" y="3380502"/>
                </a:lnTo>
                <a:lnTo>
                  <a:pt x="113396" y="3378580"/>
                </a:lnTo>
                <a:lnTo>
                  <a:pt x="99942" y="3374738"/>
                </a:lnTo>
                <a:lnTo>
                  <a:pt x="86489" y="3369935"/>
                </a:lnTo>
                <a:lnTo>
                  <a:pt x="73996" y="3364171"/>
                </a:lnTo>
                <a:lnTo>
                  <a:pt x="62464" y="3357446"/>
                </a:lnTo>
                <a:lnTo>
                  <a:pt x="51893" y="3349761"/>
                </a:lnTo>
                <a:lnTo>
                  <a:pt x="42283" y="3339194"/>
                </a:lnTo>
                <a:lnTo>
                  <a:pt x="31713" y="3329588"/>
                </a:lnTo>
                <a:lnTo>
                  <a:pt x="24025" y="3319021"/>
                </a:lnTo>
                <a:lnTo>
                  <a:pt x="17298" y="3307493"/>
                </a:lnTo>
                <a:lnTo>
                  <a:pt x="11532" y="3295004"/>
                </a:lnTo>
                <a:lnTo>
                  <a:pt x="6727" y="3281555"/>
                </a:lnTo>
                <a:lnTo>
                  <a:pt x="2883" y="3268106"/>
                </a:lnTo>
                <a:lnTo>
                  <a:pt x="961" y="3253697"/>
                </a:lnTo>
                <a:lnTo>
                  <a:pt x="0" y="3238327"/>
                </a:lnTo>
                <a:lnTo>
                  <a:pt x="0" y="142175"/>
                </a:lnTo>
                <a:lnTo>
                  <a:pt x="961" y="127766"/>
                </a:lnTo>
                <a:lnTo>
                  <a:pt x="2883" y="113356"/>
                </a:lnTo>
                <a:lnTo>
                  <a:pt x="6727" y="99907"/>
                </a:lnTo>
                <a:lnTo>
                  <a:pt x="11532" y="87419"/>
                </a:lnTo>
                <a:lnTo>
                  <a:pt x="17298" y="73970"/>
                </a:lnTo>
                <a:lnTo>
                  <a:pt x="24025" y="62442"/>
                </a:lnTo>
                <a:lnTo>
                  <a:pt x="31713" y="51875"/>
                </a:lnTo>
                <a:lnTo>
                  <a:pt x="42283" y="42268"/>
                </a:lnTo>
                <a:lnTo>
                  <a:pt x="51893" y="32662"/>
                </a:lnTo>
                <a:lnTo>
                  <a:pt x="62464" y="24016"/>
                </a:lnTo>
                <a:lnTo>
                  <a:pt x="73996" y="17292"/>
                </a:lnTo>
                <a:lnTo>
                  <a:pt x="86489" y="10567"/>
                </a:lnTo>
                <a:lnTo>
                  <a:pt x="99942" y="6725"/>
                </a:lnTo>
                <a:lnTo>
                  <a:pt x="113396" y="2882"/>
                </a:lnTo>
                <a:lnTo>
                  <a:pt x="127811" y="961"/>
                </a:lnTo>
                <a:lnTo>
                  <a:pt x="142226" y="0"/>
                </a:lnTo>
                <a:close/>
              </a:path>
            </a:pathLst>
          </a:custGeom>
          <a:solidFill>
            <a:schemeClr val="bg1"/>
          </a:solidFill>
          <a:ln>
            <a:noFill/>
          </a:ln>
        </p:spPr>
        <p:txBody>
          <a:bodyPr bIns="396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dirty="0">
              <a:solidFill>
                <a:srgbClr val="FFFFFF"/>
              </a:solidFill>
            </a:endParaRPr>
          </a:p>
        </p:txBody>
      </p:sp>
      <p:sp>
        <p:nvSpPr>
          <p:cNvPr id="24" name="KSO_Shape"/>
          <p:cNvSpPr/>
          <p:nvPr/>
        </p:nvSpPr>
        <p:spPr bwMode="auto">
          <a:xfrm>
            <a:off x="4941771" y="3567104"/>
            <a:ext cx="186198" cy="372396"/>
          </a:xfrm>
          <a:custGeom>
            <a:avLst/>
            <a:gdLst/>
            <a:ahLst/>
            <a:cxnLst/>
            <a:rect l="0" t="0" r="r" b="b"/>
            <a:pathLst>
              <a:path w="725488" h="1450976">
                <a:moveTo>
                  <a:pt x="180975" y="543686"/>
                </a:moveTo>
                <a:lnTo>
                  <a:pt x="544513" y="543686"/>
                </a:lnTo>
                <a:lnTo>
                  <a:pt x="544513" y="785648"/>
                </a:lnTo>
                <a:lnTo>
                  <a:pt x="544248" y="794903"/>
                </a:lnTo>
                <a:lnTo>
                  <a:pt x="543187" y="804158"/>
                </a:lnTo>
                <a:lnTo>
                  <a:pt x="542392" y="813149"/>
                </a:lnTo>
                <a:lnTo>
                  <a:pt x="540536" y="822140"/>
                </a:lnTo>
                <a:lnTo>
                  <a:pt x="538679" y="830867"/>
                </a:lnTo>
                <a:lnTo>
                  <a:pt x="536293" y="839329"/>
                </a:lnTo>
                <a:lnTo>
                  <a:pt x="533111" y="847791"/>
                </a:lnTo>
                <a:lnTo>
                  <a:pt x="530194" y="856253"/>
                </a:lnTo>
                <a:lnTo>
                  <a:pt x="526482" y="864186"/>
                </a:lnTo>
                <a:lnTo>
                  <a:pt x="522504" y="871855"/>
                </a:lnTo>
                <a:lnTo>
                  <a:pt x="517997" y="879523"/>
                </a:lnTo>
                <a:lnTo>
                  <a:pt x="513224" y="886928"/>
                </a:lnTo>
                <a:lnTo>
                  <a:pt x="508186" y="893803"/>
                </a:lnTo>
                <a:lnTo>
                  <a:pt x="502882" y="900943"/>
                </a:lnTo>
                <a:lnTo>
                  <a:pt x="497049" y="907290"/>
                </a:lnTo>
                <a:lnTo>
                  <a:pt x="490950" y="913636"/>
                </a:lnTo>
                <a:lnTo>
                  <a:pt x="484851" y="919718"/>
                </a:lnTo>
                <a:lnTo>
                  <a:pt x="478222" y="925271"/>
                </a:lnTo>
                <a:lnTo>
                  <a:pt x="471328" y="930825"/>
                </a:lnTo>
                <a:lnTo>
                  <a:pt x="464169" y="935849"/>
                </a:lnTo>
                <a:lnTo>
                  <a:pt x="456744" y="940609"/>
                </a:lnTo>
                <a:lnTo>
                  <a:pt x="449054" y="944840"/>
                </a:lnTo>
                <a:lnTo>
                  <a:pt x="441630" y="949071"/>
                </a:lnTo>
                <a:lnTo>
                  <a:pt x="433145" y="952773"/>
                </a:lnTo>
                <a:lnTo>
                  <a:pt x="424925" y="955682"/>
                </a:lnTo>
                <a:lnTo>
                  <a:pt x="416705" y="958855"/>
                </a:lnTo>
                <a:lnTo>
                  <a:pt x="407954" y="961235"/>
                </a:lnTo>
                <a:lnTo>
                  <a:pt x="399204" y="963086"/>
                </a:lnTo>
                <a:lnTo>
                  <a:pt x="390188" y="964673"/>
                </a:lnTo>
                <a:lnTo>
                  <a:pt x="380908" y="965730"/>
                </a:lnTo>
                <a:lnTo>
                  <a:pt x="371892" y="966788"/>
                </a:lnTo>
                <a:lnTo>
                  <a:pt x="362612" y="966788"/>
                </a:lnTo>
                <a:lnTo>
                  <a:pt x="353331" y="966788"/>
                </a:lnTo>
                <a:lnTo>
                  <a:pt x="344050" y="965730"/>
                </a:lnTo>
                <a:lnTo>
                  <a:pt x="334770" y="964673"/>
                </a:lnTo>
                <a:lnTo>
                  <a:pt x="326019" y="963086"/>
                </a:lnTo>
                <a:lnTo>
                  <a:pt x="317269" y="961235"/>
                </a:lnTo>
                <a:lnTo>
                  <a:pt x="308518" y="958855"/>
                </a:lnTo>
                <a:lnTo>
                  <a:pt x="300033" y="955682"/>
                </a:lnTo>
                <a:lnTo>
                  <a:pt x="291813" y="952773"/>
                </a:lnTo>
                <a:lnTo>
                  <a:pt x="283858" y="949071"/>
                </a:lnTo>
                <a:lnTo>
                  <a:pt x="275903" y="944840"/>
                </a:lnTo>
                <a:lnTo>
                  <a:pt x="268214" y="940609"/>
                </a:lnTo>
                <a:lnTo>
                  <a:pt x="261054" y="935849"/>
                </a:lnTo>
                <a:lnTo>
                  <a:pt x="253895" y="930825"/>
                </a:lnTo>
                <a:lnTo>
                  <a:pt x="247001" y="925271"/>
                </a:lnTo>
                <a:lnTo>
                  <a:pt x="240372" y="919718"/>
                </a:lnTo>
                <a:lnTo>
                  <a:pt x="234008" y="913636"/>
                </a:lnTo>
                <a:lnTo>
                  <a:pt x="228174" y="907290"/>
                </a:lnTo>
                <a:lnTo>
                  <a:pt x="222341" y="900943"/>
                </a:lnTo>
                <a:lnTo>
                  <a:pt x="217037" y="893803"/>
                </a:lnTo>
                <a:lnTo>
                  <a:pt x="211999" y="886928"/>
                </a:lnTo>
                <a:lnTo>
                  <a:pt x="207226" y="879523"/>
                </a:lnTo>
                <a:lnTo>
                  <a:pt x="202984" y="871855"/>
                </a:lnTo>
                <a:lnTo>
                  <a:pt x="199006" y="864186"/>
                </a:lnTo>
                <a:lnTo>
                  <a:pt x="195294" y="856253"/>
                </a:lnTo>
                <a:lnTo>
                  <a:pt x="191847" y="847791"/>
                </a:lnTo>
                <a:lnTo>
                  <a:pt x="189195" y="839329"/>
                </a:lnTo>
                <a:lnTo>
                  <a:pt x="186809" y="830867"/>
                </a:lnTo>
                <a:lnTo>
                  <a:pt x="184422" y="822140"/>
                </a:lnTo>
                <a:lnTo>
                  <a:pt x="183097" y="813149"/>
                </a:lnTo>
                <a:lnTo>
                  <a:pt x="181771" y="804158"/>
                </a:lnTo>
                <a:lnTo>
                  <a:pt x="181240" y="794903"/>
                </a:lnTo>
                <a:lnTo>
                  <a:pt x="180975" y="785648"/>
                </a:lnTo>
                <a:lnTo>
                  <a:pt x="180975" y="543686"/>
                </a:lnTo>
                <a:close/>
                <a:moveTo>
                  <a:pt x="60589" y="484188"/>
                </a:moveTo>
                <a:lnTo>
                  <a:pt x="66675" y="484453"/>
                </a:lnTo>
                <a:lnTo>
                  <a:pt x="72760" y="485510"/>
                </a:lnTo>
                <a:lnTo>
                  <a:pt x="78581" y="487096"/>
                </a:lnTo>
                <a:lnTo>
                  <a:pt x="84137" y="488947"/>
                </a:lnTo>
                <a:lnTo>
                  <a:pt x="89429" y="491591"/>
                </a:lnTo>
                <a:lnTo>
                  <a:pt x="94191" y="494499"/>
                </a:lnTo>
                <a:lnTo>
                  <a:pt x="99219" y="497935"/>
                </a:lnTo>
                <a:lnTo>
                  <a:pt x="103452" y="501901"/>
                </a:lnTo>
                <a:lnTo>
                  <a:pt x="107421" y="506131"/>
                </a:lnTo>
                <a:lnTo>
                  <a:pt x="110596" y="510889"/>
                </a:lnTo>
                <a:lnTo>
                  <a:pt x="113771" y="515912"/>
                </a:lnTo>
                <a:lnTo>
                  <a:pt x="116152" y="521200"/>
                </a:lnTo>
                <a:lnTo>
                  <a:pt x="118269" y="526487"/>
                </a:lnTo>
                <a:lnTo>
                  <a:pt x="119856" y="532303"/>
                </a:lnTo>
                <a:lnTo>
                  <a:pt x="120650" y="538383"/>
                </a:lnTo>
                <a:lnTo>
                  <a:pt x="121179" y="544464"/>
                </a:lnTo>
                <a:lnTo>
                  <a:pt x="121179" y="786095"/>
                </a:lnTo>
                <a:lnTo>
                  <a:pt x="121179" y="793233"/>
                </a:lnTo>
                <a:lnTo>
                  <a:pt x="121973" y="803807"/>
                </a:lnTo>
                <a:lnTo>
                  <a:pt x="123560" y="817554"/>
                </a:lnTo>
                <a:lnTo>
                  <a:pt x="124619" y="825750"/>
                </a:lnTo>
                <a:lnTo>
                  <a:pt x="126206" y="834209"/>
                </a:lnTo>
                <a:lnTo>
                  <a:pt x="128058" y="843462"/>
                </a:lnTo>
                <a:lnTo>
                  <a:pt x="130175" y="853244"/>
                </a:lnTo>
                <a:lnTo>
                  <a:pt x="132821" y="863290"/>
                </a:lnTo>
                <a:lnTo>
                  <a:pt x="136260" y="873600"/>
                </a:lnTo>
                <a:lnTo>
                  <a:pt x="139964" y="883910"/>
                </a:lnTo>
                <a:lnTo>
                  <a:pt x="144198" y="894485"/>
                </a:lnTo>
                <a:lnTo>
                  <a:pt x="149225" y="905588"/>
                </a:lnTo>
                <a:lnTo>
                  <a:pt x="154517" y="916163"/>
                </a:lnTo>
                <a:lnTo>
                  <a:pt x="160867" y="927002"/>
                </a:lnTo>
                <a:lnTo>
                  <a:pt x="164306" y="932289"/>
                </a:lnTo>
                <a:lnTo>
                  <a:pt x="167746" y="937577"/>
                </a:lnTo>
                <a:lnTo>
                  <a:pt x="171714" y="942864"/>
                </a:lnTo>
                <a:lnTo>
                  <a:pt x="175683" y="947887"/>
                </a:lnTo>
                <a:lnTo>
                  <a:pt x="179652" y="953174"/>
                </a:lnTo>
                <a:lnTo>
                  <a:pt x="184150" y="957933"/>
                </a:lnTo>
                <a:lnTo>
                  <a:pt x="188384" y="962956"/>
                </a:lnTo>
                <a:lnTo>
                  <a:pt x="193411" y="967714"/>
                </a:lnTo>
                <a:lnTo>
                  <a:pt x="198438" y="972209"/>
                </a:lnTo>
                <a:lnTo>
                  <a:pt x="203730" y="976967"/>
                </a:lnTo>
                <a:lnTo>
                  <a:pt x="209286" y="981197"/>
                </a:lnTo>
                <a:lnTo>
                  <a:pt x="214577" y="985427"/>
                </a:lnTo>
                <a:lnTo>
                  <a:pt x="220663" y="989657"/>
                </a:lnTo>
                <a:lnTo>
                  <a:pt x="226748" y="993622"/>
                </a:lnTo>
                <a:lnTo>
                  <a:pt x="233363" y="997323"/>
                </a:lnTo>
                <a:lnTo>
                  <a:pt x="239977" y="1001025"/>
                </a:lnTo>
                <a:lnTo>
                  <a:pt x="246857" y="1004461"/>
                </a:lnTo>
                <a:lnTo>
                  <a:pt x="254000" y="1007634"/>
                </a:lnTo>
                <a:lnTo>
                  <a:pt x="261673" y="1010542"/>
                </a:lnTo>
                <a:lnTo>
                  <a:pt x="269346" y="1013714"/>
                </a:lnTo>
                <a:lnTo>
                  <a:pt x="277019" y="1016093"/>
                </a:lnTo>
                <a:lnTo>
                  <a:pt x="285750" y="1018473"/>
                </a:lnTo>
                <a:lnTo>
                  <a:pt x="294217" y="1020852"/>
                </a:lnTo>
                <a:lnTo>
                  <a:pt x="302948" y="1022438"/>
                </a:lnTo>
                <a:lnTo>
                  <a:pt x="312209" y="1024024"/>
                </a:lnTo>
                <a:lnTo>
                  <a:pt x="321734" y="1025611"/>
                </a:lnTo>
                <a:lnTo>
                  <a:pt x="331523" y="1026404"/>
                </a:lnTo>
                <a:lnTo>
                  <a:pt x="341842" y="1027461"/>
                </a:lnTo>
                <a:lnTo>
                  <a:pt x="352161" y="1027726"/>
                </a:lnTo>
                <a:lnTo>
                  <a:pt x="362744" y="1027990"/>
                </a:lnTo>
                <a:lnTo>
                  <a:pt x="373857" y="1027726"/>
                </a:lnTo>
                <a:lnTo>
                  <a:pt x="384440" y="1027197"/>
                </a:lnTo>
                <a:lnTo>
                  <a:pt x="394759" y="1026404"/>
                </a:lnTo>
                <a:lnTo>
                  <a:pt x="404813" y="1025346"/>
                </a:lnTo>
                <a:lnTo>
                  <a:pt x="414602" y="1023760"/>
                </a:lnTo>
                <a:lnTo>
                  <a:pt x="424127" y="1022174"/>
                </a:lnTo>
                <a:lnTo>
                  <a:pt x="432859" y="1020059"/>
                </a:lnTo>
                <a:lnTo>
                  <a:pt x="441854" y="1017944"/>
                </a:lnTo>
                <a:lnTo>
                  <a:pt x="450321" y="1015565"/>
                </a:lnTo>
                <a:lnTo>
                  <a:pt x="458523" y="1012921"/>
                </a:lnTo>
                <a:lnTo>
                  <a:pt x="466196" y="1009749"/>
                </a:lnTo>
                <a:lnTo>
                  <a:pt x="473869" y="1006312"/>
                </a:lnTo>
                <a:lnTo>
                  <a:pt x="481013" y="1003140"/>
                </a:lnTo>
                <a:lnTo>
                  <a:pt x="488157" y="999438"/>
                </a:lnTo>
                <a:lnTo>
                  <a:pt x="494771" y="995473"/>
                </a:lnTo>
                <a:lnTo>
                  <a:pt x="501386" y="991507"/>
                </a:lnTo>
                <a:lnTo>
                  <a:pt x="507736" y="987278"/>
                </a:lnTo>
                <a:lnTo>
                  <a:pt x="513821" y="983048"/>
                </a:lnTo>
                <a:lnTo>
                  <a:pt x="519113" y="978289"/>
                </a:lnTo>
                <a:lnTo>
                  <a:pt x="524669" y="973795"/>
                </a:lnTo>
                <a:lnTo>
                  <a:pt x="530225" y="969036"/>
                </a:lnTo>
                <a:lnTo>
                  <a:pt x="534988" y="964013"/>
                </a:lnTo>
                <a:lnTo>
                  <a:pt x="540015" y="959255"/>
                </a:lnTo>
                <a:lnTo>
                  <a:pt x="544248" y="953967"/>
                </a:lnTo>
                <a:lnTo>
                  <a:pt x="548746" y="948944"/>
                </a:lnTo>
                <a:lnTo>
                  <a:pt x="552715" y="943657"/>
                </a:lnTo>
                <a:lnTo>
                  <a:pt x="556684" y="938105"/>
                </a:lnTo>
                <a:lnTo>
                  <a:pt x="560388" y="932554"/>
                </a:lnTo>
                <a:lnTo>
                  <a:pt x="564092" y="927266"/>
                </a:lnTo>
                <a:lnTo>
                  <a:pt x="567267" y="921715"/>
                </a:lnTo>
                <a:lnTo>
                  <a:pt x="573352" y="910876"/>
                </a:lnTo>
                <a:lnTo>
                  <a:pt x="578644" y="899772"/>
                </a:lnTo>
                <a:lnTo>
                  <a:pt x="583407" y="888404"/>
                </a:lnTo>
                <a:lnTo>
                  <a:pt x="587375" y="877830"/>
                </a:lnTo>
                <a:lnTo>
                  <a:pt x="591080" y="867255"/>
                </a:lnTo>
                <a:lnTo>
                  <a:pt x="594255" y="856416"/>
                </a:lnTo>
                <a:lnTo>
                  <a:pt x="596636" y="846899"/>
                </a:lnTo>
                <a:lnTo>
                  <a:pt x="598752" y="837117"/>
                </a:lnTo>
                <a:lnTo>
                  <a:pt x="600605" y="828129"/>
                </a:lnTo>
                <a:lnTo>
                  <a:pt x="601928" y="819934"/>
                </a:lnTo>
                <a:lnTo>
                  <a:pt x="602721" y="812267"/>
                </a:lnTo>
                <a:lnTo>
                  <a:pt x="604044" y="799577"/>
                </a:lnTo>
                <a:lnTo>
                  <a:pt x="604573" y="790853"/>
                </a:lnTo>
                <a:lnTo>
                  <a:pt x="604573" y="786095"/>
                </a:lnTo>
                <a:lnTo>
                  <a:pt x="604573" y="544464"/>
                </a:lnTo>
                <a:lnTo>
                  <a:pt x="604838" y="538383"/>
                </a:lnTo>
                <a:lnTo>
                  <a:pt x="605896" y="532303"/>
                </a:lnTo>
                <a:lnTo>
                  <a:pt x="607219" y="526487"/>
                </a:lnTo>
                <a:lnTo>
                  <a:pt x="609336" y="521200"/>
                </a:lnTo>
                <a:lnTo>
                  <a:pt x="611982" y="515912"/>
                </a:lnTo>
                <a:lnTo>
                  <a:pt x="614892" y="510889"/>
                </a:lnTo>
                <a:lnTo>
                  <a:pt x="618332" y="506131"/>
                </a:lnTo>
                <a:lnTo>
                  <a:pt x="622300" y="501901"/>
                </a:lnTo>
                <a:lnTo>
                  <a:pt x="626534" y="497935"/>
                </a:lnTo>
                <a:lnTo>
                  <a:pt x="631296" y="494499"/>
                </a:lnTo>
                <a:lnTo>
                  <a:pt x="636323" y="491591"/>
                </a:lnTo>
                <a:lnTo>
                  <a:pt x="641350" y="488947"/>
                </a:lnTo>
                <a:lnTo>
                  <a:pt x="646907" y="487096"/>
                </a:lnTo>
                <a:lnTo>
                  <a:pt x="652992" y="485510"/>
                </a:lnTo>
                <a:lnTo>
                  <a:pt x="658813" y="484453"/>
                </a:lnTo>
                <a:lnTo>
                  <a:pt x="664898" y="484188"/>
                </a:lnTo>
                <a:lnTo>
                  <a:pt x="671248" y="484453"/>
                </a:lnTo>
                <a:lnTo>
                  <a:pt x="677069" y="485510"/>
                </a:lnTo>
                <a:lnTo>
                  <a:pt x="682890" y="487096"/>
                </a:lnTo>
                <a:lnTo>
                  <a:pt x="688711" y="488947"/>
                </a:lnTo>
                <a:lnTo>
                  <a:pt x="694003" y="491591"/>
                </a:lnTo>
                <a:lnTo>
                  <a:pt x="698765" y="494499"/>
                </a:lnTo>
                <a:lnTo>
                  <a:pt x="703528" y="497935"/>
                </a:lnTo>
                <a:lnTo>
                  <a:pt x="708026" y="501901"/>
                </a:lnTo>
                <a:lnTo>
                  <a:pt x="711994" y="506131"/>
                </a:lnTo>
                <a:lnTo>
                  <a:pt x="715169" y="510889"/>
                </a:lnTo>
                <a:lnTo>
                  <a:pt x="718344" y="515912"/>
                </a:lnTo>
                <a:lnTo>
                  <a:pt x="720726" y="521200"/>
                </a:lnTo>
                <a:lnTo>
                  <a:pt x="722842" y="526487"/>
                </a:lnTo>
                <a:lnTo>
                  <a:pt x="724430" y="532303"/>
                </a:lnTo>
                <a:lnTo>
                  <a:pt x="725223" y="538383"/>
                </a:lnTo>
                <a:lnTo>
                  <a:pt x="725488" y="544464"/>
                </a:lnTo>
                <a:lnTo>
                  <a:pt x="725488" y="786095"/>
                </a:lnTo>
                <a:lnTo>
                  <a:pt x="725223" y="797462"/>
                </a:lnTo>
                <a:lnTo>
                  <a:pt x="724694" y="809095"/>
                </a:lnTo>
                <a:lnTo>
                  <a:pt x="723636" y="821255"/>
                </a:lnTo>
                <a:lnTo>
                  <a:pt x="722313" y="833681"/>
                </a:lnTo>
                <a:lnTo>
                  <a:pt x="720461" y="846370"/>
                </a:lnTo>
                <a:lnTo>
                  <a:pt x="718080" y="859853"/>
                </a:lnTo>
                <a:lnTo>
                  <a:pt x="714905" y="873336"/>
                </a:lnTo>
                <a:lnTo>
                  <a:pt x="711465" y="886554"/>
                </a:lnTo>
                <a:lnTo>
                  <a:pt x="707496" y="900830"/>
                </a:lnTo>
                <a:lnTo>
                  <a:pt x="702998" y="914312"/>
                </a:lnTo>
                <a:lnTo>
                  <a:pt x="698236" y="928324"/>
                </a:lnTo>
                <a:lnTo>
                  <a:pt x="692415" y="942335"/>
                </a:lnTo>
                <a:lnTo>
                  <a:pt x="686065" y="956347"/>
                </a:lnTo>
                <a:lnTo>
                  <a:pt x="679186" y="970094"/>
                </a:lnTo>
                <a:lnTo>
                  <a:pt x="671513" y="983841"/>
                </a:lnTo>
                <a:lnTo>
                  <a:pt x="663311" y="997323"/>
                </a:lnTo>
                <a:lnTo>
                  <a:pt x="658813" y="1003933"/>
                </a:lnTo>
                <a:lnTo>
                  <a:pt x="654315" y="1010542"/>
                </a:lnTo>
                <a:lnTo>
                  <a:pt x="649552" y="1017151"/>
                </a:lnTo>
                <a:lnTo>
                  <a:pt x="644525" y="1023496"/>
                </a:lnTo>
                <a:lnTo>
                  <a:pt x="639498" y="1029841"/>
                </a:lnTo>
                <a:lnTo>
                  <a:pt x="634207" y="1035921"/>
                </a:lnTo>
                <a:lnTo>
                  <a:pt x="628650" y="1042001"/>
                </a:lnTo>
                <a:lnTo>
                  <a:pt x="623094" y="1048082"/>
                </a:lnTo>
                <a:lnTo>
                  <a:pt x="617009" y="1054162"/>
                </a:lnTo>
                <a:lnTo>
                  <a:pt x="610923" y="1059978"/>
                </a:lnTo>
                <a:lnTo>
                  <a:pt x="604838" y="1065530"/>
                </a:lnTo>
                <a:lnTo>
                  <a:pt x="598488" y="1071082"/>
                </a:lnTo>
                <a:lnTo>
                  <a:pt x="591873" y="1076369"/>
                </a:lnTo>
                <a:lnTo>
                  <a:pt x="584730" y="1081656"/>
                </a:lnTo>
                <a:lnTo>
                  <a:pt x="577850" y="1086944"/>
                </a:lnTo>
                <a:lnTo>
                  <a:pt x="570442" y="1091702"/>
                </a:lnTo>
                <a:lnTo>
                  <a:pt x="563034" y="1096461"/>
                </a:lnTo>
                <a:lnTo>
                  <a:pt x="555096" y="1101219"/>
                </a:lnTo>
                <a:lnTo>
                  <a:pt x="547159" y="1105714"/>
                </a:lnTo>
                <a:lnTo>
                  <a:pt x="538957" y="1109944"/>
                </a:lnTo>
                <a:lnTo>
                  <a:pt x="530755" y="1113909"/>
                </a:lnTo>
                <a:lnTo>
                  <a:pt x="522288" y="1117875"/>
                </a:lnTo>
                <a:lnTo>
                  <a:pt x="513292" y="1121576"/>
                </a:lnTo>
                <a:lnTo>
                  <a:pt x="504296" y="1125277"/>
                </a:lnTo>
                <a:lnTo>
                  <a:pt x="495036" y="1128185"/>
                </a:lnTo>
                <a:lnTo>
                  <a:pt x="485246" y="1131357"/>
                </a:lnTo>
                <a:lnTo>
                  <a:pt x="475721" y="1134001"/>
                </a:lnTo>
                <a:lnTo>
                  <a:pt x="465932" y="1136909"/>
                </a:lnTo>
                <a:lnTo>
                  <a:pt x="455613" y="1139288"/>
                </a:lnTo>
                <a:lnTo>
                  <a:pt x="445029" y="1141139"/>
                </a:lnTo>
                <a:lnTo>
                  <a:pt x="434182" y="1142989"/>
                </a:lnTo>
                <a:lnTo>
                  <a:pt x="423069" y="1144840"/>
                </a:lnTo>
                <a:lnTo>
                  <a:pt x="423069" y="1329896"/>
                </a:lnTo>
                <a:lnTo>
                  <a:pt x="664898" y="1329896"/>
                </a:lnTo>
                <a:lnTo>
                  <a:pt x="671248" y="1330161"/>
                </a:lnTo>
                <a:lnTo>
                  <a:pt x="677069" y="1331218"/>
                </a:lnTo>
                <a:lnTo>
                  <a:pt x="682890" y="1332540"/>
                </a:lnTo>
                <a:lnTo>
                  <a:pt x="688711" y="1334919"/>
                </a:lnTo>
                <a:lnTo>
                  <a:pt x="694003" y="1337299"/>
                </a:lnTo>
                <a:lnTo>
                  <a:pt x="698765" y="1340207"/>
                </a:lnTo>
                <a:lnTo>
                  <a:pt x="703528" y="1343643"/>
                </a:lnTo>
                <a:lnTo>
                  <a:pt x="708026" y="1347609"/>
                </a:lnTo>
                <a:lnTo>
                  <a:pt x="711994" y="1351839"/>
                </a:lnTo>
                <a:lnTo>
                  <a:pt x="715169" y="1356862"/>
                </a:lnTo>
                <a:lnTo>
                  <a:pt x="718344" y="1361620"/>
                </a:lnTo>
                <a:lnTo>
                  <a:pt x="720726" y="1366908"/>
                </a:lnTo>
                <a:lnTo>
                  <a:pt x="722842" y="1372195"/>
                </a:lnTo>
                <a:lnTo>
                  <a:pt x="724430" y="1378011"/>
                </a:lnTo>
                <a:lnTo>
                  <a:pt x="725223" y="1384092"/>
                </a:lnTo>
                <a:lnTo>
                  <a:pt x="725488" y="1390172"/>
                </a:lnTo>
                <a:lnTo>
                  <a:pt x="725223" y="1396517"/>
                </a:lnTo>
                <a:lnTo>
                  <a:pt x="724430" y="1402333"/>
                </a:lnTo>
                <a:lnTo>
                  <a:pt x="722842" y="1408149"/>
                </a:lnTo>
                <a:lnTo>
                  <a:pt x="720726" y="1413965"/>
                </a:lnTo>
                <a:lnTo>
                  <a:pt x="718344" y="1419252"/>
                </a:lnTo>
                <a:lnTo>
                  <a:pt x="715169" y="1424011"/>
                </a:lnTo>
                <a:lnTo>
                  <a:pt x="711994" y="1429034"/>
                </a:lnTo>
                <a:lnTo>
                  <a:pt x="708026" y="1433264"/>
                </a:lnTo>
                <a:lnTo>
                  <a:pt x="703528" y="1436965"/>
                </a:lnTo>
                <a:lnTo>
                  <a:pt x="698765" y="1440402"/>
                </a:lnTo>
                <a:lnTo>
                  <a:pt x="694003" y="1443574"/>
                </a:lnTo>
                <a:lnTo>
                  <a:pt x="688711" y="1445953"/>
                </a:lnTo>
                <a:lnTo>
                  <a:pt x="682890" y="1448068"/>
                </a:lnTo>
                <a:lnTo>
                  <a:pt x="677069" y="1449654"/>
                </a:lnTo>
                <a:lnTo>
                  <a:pt x="671248" y="1450447"/>
                </a:lnTo>
                <a:lnTo>
                  <a:pt x="664898" y="1450976"/>
                </a:lnTo>
                <a:lnTo>
                  <a:pt x="60589" y="1450976"/>
                </a:lnTo>
                <a:lnTo>
                  <a:pt x="54239" y="1450447"/>
                </a:lnTo>
                <a:lnTo>
                  <a:pt x="48419" y="1449654"/>
                </a:lnTo>
                <a:lnTo>
                  <a:pt x="42598" y="1448068"/>
                </a:lnTo>
                <a:lnTo>
                  <a:pt x="37041" y="1445953"/>
                </a:lnTo>
                <a:lnTo>
                  <a:pt x="31750" y="1443574"/>
                </a:lnTo>
                <a:lnTo>
                  <a:pt x="26723" y="1440402"/>
                </a:lnTo>
                <a:lnTo>
                  <a:pt x="21960" y="1436965"/>
                </a:lnTo>
                <a:lnTo>
                  <a:pt x="17727" y="1433264"/>
                </a:lnTo>
                <a:lnTo>
                  <a:pt x="13758" y="1429034"/>
                </a:lnTo>
                <a:lnTo>
                  <a:pt x="10319" y="1424011"/>
                </a:lnTo>
                <a:lnTo>
                  <a:pt x="7408" y="1419252"/>
                </a:lnTo>
                <a:lnTo>
                  <a:pt x="5027" y="1413965"/>
                </a:lnTo>
                <a:lnTo>
                  <a:pt x="2646" y="1408149"/>
                </a:lnTo>
                <a:lnTo>
                  <a:pt x="1323" y="1402333"/>
                </a:lnTo>
                <a:lnTo>
                  <a:pt x="264" y="1396517"/>
                </a:lnTo>
                <a:lnTo>
                  <a:pt x="0" y="1390172"/>
                </a:lnTo>
                <a:lnTo>
                  <a:pt x="264" y="1384092"/>
                </a:lnTo>
                <a:lnTo>
                  <a:pt x="1323" y="1378011"/>
                </a:lnTo>
                <a:lnTo>
                  <a:pt x="2646" y="1372195"/>
                </a:lnTo>
                <a:lnTo>
                  <a:pt x="5027" y="1366908"/>
                </a:lnTo>
                <a:lnTo>
                  <a:pt x="7408" y="1361620"/>
                </a:lnTo>
                <a:lnTo>
                  <a:pt x="10319" y="1356862"/>
                </a:lnTo>
                <a:lnTo>
                  <a:pt x="13758" y="1351839"/>
                </a:lnTo>
                <a:lnTo>
                  <a:pt x="17727" y="1347609"/>
                </a:lnTo>
                <a:lnTo>
                  <a:pt x="21960" y="1343643"/>
                </a:lnTo>
                <a:lnTo>
                  <a:pt x="26723" y="1340207"/>
                </a:lnTo>
                <a:lnTo>
                  <a:pt x="31750" y="1337299"/>
                </a:lnTo>
                <a:lnTo>
                  <a:pt x="37041" y="1334919"/>
                </a:lnTo>
                <a:lnTo>
                  <a:pt x="42598" y="1332540"/>
                </a:lnTo>
                <a:lnTo>
                  <a:pt x="48419" y="1331218"/>
                </a:lnTo>
                <a:lnTo>
                  <a:pt x="54239" y="1330161"/>
                </a:lnTo>
                <a:lnTo>
                  <a:pt x="60589" y="1329896"/>
                </a:lnTo>
                <a:lnTo>
                  <a:pt x="302419" y="1329896"/>
                </a:lnTo>
                <a:lnTo>
                  <a:pt x="302419" y="1144840"/>
                </a:lnTo>
                <a:lnTo>
                  <a:pt x="291571" y="1142989"/>
                </a:lnTo>
                <a:lnTo>
                  <a:pt x="280459" y="1141139"/>
                </a:lnTo>
                <a:lnTo>
                  <a:pt x="270140" y="1139288"/>
                </a:lnTo>
                <a:lnTo>
                  <a:pt x="259821" y="1136909"/>
                </a:lnTo>
                <a:lnTo>
                  <a:pt x="250032" y="1134001"/>
                </a:lnTo>
                <a:lnTo>
                  <a:pt x="240242" y="1131357"/>
                </a:lnTo>
                <a:lnTo>
                  <a:pt x="230452" y="1128185"/>
                </a:lnTo>
                <a:lnTo>
                  <a:pt x="221457" y="1125277"/>
                </a:lnTo>
                <a:lnTo>
                  <a:pt x="212196" y="1121576"/>
                </a:lnTo>
                <a:lnTo>
                  <a:pt x="203465" y="1117875"/>
                </a:lnTo>
                <a:lnTo>
                  <a:pt x="194734" y="1113909"/>
                </a:lnTo>
                <a:lnTo>
                  <a:pt x="186532" y="1109944"/>
                </a:lnTo>
                <a:lnTo>
                  <a:pt x="178329" y="1105714"/>
                </a:lnTo>
                <a:lnTo>
                  <a:pt x="170392" y="1101219"/>
                </a:lnTo>
                <a:lnTo>
                  <a:pt x="162454" y="1096461"/>
                </a:lnTo>
                <a:lnTo>
                  <a:pt x="155310" y="1091702"/>
                </a:lnTo>
                <a:lnTo>
                  <a:pt x="147902" y="1086944"/>
                </a:lnTo>
                <a:lnTo>
                  <a:pt x="140758" y="1081656"/>
                </a:lnTo>
                <a:lnTo>
                  <a:pt x="133879" y="1076369"/>
                </a:lnTo>
                <a:lnTo>
                  <a:pt x="127264" y="1071082"/>
                </a:lnTo>
                <a:lnTo>
                  <a:pt x="120650" y="1065530"/>
                </a:lnTo>
                <a:lnTo>
                  <a:pt x="114564" y="1059978"/>
                </a:lnTo>
                <a:lnTo>
                  <a:pt x="108479" y="1054162"/>
                </a:lnTo>
                <a:lnTo>
                  <a:pt x="102394" y="1048082"/>
                </a:lnTo>
                <a:lnTo>
                  <a:pt x="97102" y="1042001"/>
                </a:lnTo>
                <a:lnTo>
                  <a:pt x="91546" y="1035921"/>
                </a:lnTo>
                <a:lnTo>
                  <a:pt x="85989" y="1029841"/>
                </a:lnTo>
                <a:lnTo>
                  <a:pt x="81227" y="1023496"/>
                </a:lnTo>
                <a:lnTo>
                  <a:pt x="75935" y="1017151"/>
                </a:lnTo>
                <a:lnTo>
                  <a:pt x="71437" y="1010542"/>
                </a:lnTo>
                <a:lnTo>
                  <a:pt x="66675" y="1003933"/>
                </a:lnTo>
                <a:lnTo>
                  <a:pt x="62177" y="997323"/>
                </a:lnTo>
                <a:lnTo>
                  <a:pt x="53975" y="983841"/>
                </a:lnTo>
                <a:lnTo>
                  <a:pt x="46302" y="970094"/>
                </a:lnTo>
                <a:lnTo>
                  <a:pt x="39687" y="956347"/>
                </a:lnTo>
                <a:lnTo>
                  <a:pt x="33337" y="942335"/>
                </a:lnTo>
                <a:lnTo>
                  <a:pt x="27516" y="928324"/>
                </a:lnTo>
                <a:lnTo>
                  <a:pt x="22489" y="914312"/>
                </a:lnTo>
                <a:lnTo>
                  <a:pt x="17991" y="900830"/>
                </a:lnTo>
                <a:lnTo>
                  <a:pt x="14023" y="886554"/>
                </a:lnTo>
                <a:lnTo>
                  <a:pt x="10583" y="873336"/>
                </a:lnTo>
                <a:lnTo>
                  <a:pt x="7673" y="859853"/>
                </a:lnTo>
                <a:lnTo>
                  <a:pt x="5291" y="846370"/>
                </a:lnTo>
                <a:lnTo>
                  <a:pt x="3439" y="833681"/>
                </a:lnTo>
                <a:lnTo>
                  <a:pt x="1852" y="821255"/>
                </a:lnTo>
                <a:lnTo>
                  <a:pt x="1058" y="809095"/>
                </a:lnTo>
                <a:lnTo>
                  <a:pt x="264" y="797462"/>
                </a:lnTo>
                <a:lnTo>
                  <a:pt x="0" y="786095"/>
                </a:lnTo>
                <a:lnTo>
                  <a:pt x="0" y="544464"/>
                </a:lnTo>
                <a:lnTo>
                  <a:pt x="264" y="538383"/>
                </a:lnTo>
                <a:lnTo>
                  <a:pt x="1323" y="532303"/>
                </a:lnTo>
                <a:lnTo>
                  <a:pt x="2646" y="526487"/>
                </a:lnTo>
                <a:lnTo>
                  <a:pt x="5027" y="521200"/>
                </a:lnTo>
                <a:lnTo>
                  <a:pt x="7408" y="515912"/>
                </a:lnTo>
                <a:lnTo>
                  <a:pt x="10319" y="510889"/>
                </a:lnTo>
                <a:lnTo>
                  <a:pt x="13758" y="506131"/>
                </a:lnTo>
                <a:lnTo>
                  <a:pt x="17727" y="501901"/>
                </a:lnTo>
                <a:lnTo>
                  <a:pt x="21960" y="497935"/>
                </a:lnTo>
                <a:lnTo>
                  <a:pt x="26723" y="494499"/>
                </a:lnTo>
                <a:lnTo>
                  <a:pt x="31750" y="491591"/>
                </a:lnTo>
                <a:lnTo>
                  <a:pt x="37041" y="488947"/>
                </a:lnTo>
                <a:lnTo>
                  <a:pt x="42598" y="487096"/>
                </a:lnTo>
                <a:lnTo>
                  <a:pt x="48419" y="485510"/>
                </a:lnTo>
                <a:lnTo>
                  <a:pt x="54239" y="484453"/>
                </a:lnTo>
                <a:lnTo>
                  <a:pt x="60589" y="484188"/>
                </a:lnTo>
                <a:close/>
                <a:moveTo>
                  <a:pt x="362612" y="0"/>
                </a:moveTo>
                <a:lnTo>
                  <a:pt x="372158" y="265"/>
                </a:lnTo>
                <a:lnTo>
                  <a:pt x="381438" y="1058"/>
                </a:lnTo>
                <a:lnTo>
                  <a:pt x="390454" y="2116"/>
                </a:lnTo>
                <a:lnTo>
                  <a:pt x="399204" y="3967"/>
                </a:lnTo>
                <a:lnTo>
                  <a:pt x="408219" y="5553"/>
                </a:lnTo>
                <a:lnTo>
                  <a:pt x="416705" y="8198"/>
                </a:lnTo>
                <a:lnTo>
                  <a:pt x="424925" y="11107"/>
                </a:lnTo>
                <a:lnTo>
                  <a:pt x="433145" y="14280"/>
                </a:lnTo>
                <a:lnTo>
                  <a:pt x="441630" y="17982"/>
                </a:lnTo>
                <a:lnTo>
                  <a:pt x="449054" y="21949"/>
                </a:lnTo>
                <a:lnTo>
                  <a:pt x="456744" y="26444"/>
                </a:lnTo>
                <a:lnTo>
                  <a:pt x="464169" y="30939"/>
                </a:lnTo>
                <a:lnTo>
                  <a:pt x="471328" y="36228"/>
                </a:lnTo>
                <a:lnTo>
                  <a:pt x="478222" y="41253"/>
                </a:lnTo>
                <a:lnTo>
                  <a:pt x="484851" y="47070"/>
                </a:lnTo>
                <a:lnTo>
                  <a:pt x="490950" y="53152"/>
                </a:lnTo>
                <a:lnTo>
                  <a:pt x="497049" y="59234"/>
                </a:lnTo>
                <a:lnTo>
                  <a:pt x="502882" y="66110"/>
                </a:lnTo>
                <a:lnTo>
                  <a:pt x="508186" y="72721"/>
                </a:lnTo>
                <a:lnTo>
                  <a:pt x="513224" y="80125"/>
                </a:lnTo>
                <a:lnTo>
                  <a:pt x="517997" y="87265"/>
                </a:lnTo>
                <a:lnTo>
                  <a:pt x="522504" y="94934"/>
                </a:lnTo>
                <a:lnTo>
                  <a:pt x="526482" y="102602"/>
                </a:lnTo>
                <a:lnTo>
                  <a:pt x="530194" y="110800"/>
                </a:lnTo>
                <a:lnTo>
                  <a:pt x="533111" y="118998"/>
                </a:lnTo>
                <a:lnTo>
                  <a:pt x="536293" y="127195"/>
                </a:lnTo>
                <a:lnTo>
                  <a:pt x="538679" y="136186"/>
                </a:lnTo>
                <a:lnTo>
                  <a:pt x="540536" y="144648"/>
                </a:lnTo>
                <a:lnTo>
                  <a:pt x="542392" y="153903"/>
                </a:lnTo>
                <a:lnTo>
                  <a:pt x="543187" y="162630"/>
                </a:lnTo>
                <a:lnTo>
                  <a:pt x="544248" y="172150"/>
                </a:lnTo>
                <a:lnTo>
                  <a:pt x="544513" y="181141"/>
                </a:lnTo>
                <a:lnTo>
                  <a:pt x="544513" y="483394"/>
                </a:lnTo>
                <a:lnTo>
                  <a:pt x="180975" y="483394"/>
                </a:lnTo>
                <a:lnTo>
                  <a:pt x="180975" y="181141"/>
                </a:lnTo>
                <a:lnTo>
                  <a:pt x="181240" y="172150"/>
                </a:lnTo>
                <a:lnTo>
                  <a:pt x="181771" y="162630"/>
                </a:lnTo>
                <a:lnTo>
                  <a:pt x="183097" y="153903"/>
                </a:lnTo>
                <a:lnTo>
                  <a:pt x="184422" y="144648"/>
                </a:lnTo>
                <a:lnTo>
                  <a:pt x="186809" y="136186"/>
                </a:lnTo>
                <a:lnTo>
                  <a:pt x="189195" y="127195"/>
                </a:lnTo>
                <a:lnTo>
                  <a:pt x="191847" y="118998"/>
                </a:lnTo>
                <a:lnTo>
                  <a:pt x="195294" y="110800"/>
                </a:lnTo>
                <a:lnTo>
                  <a:pt x="199006" y="102602"/>
                </a:lnTo>
                <a:lnTo>
                  <a:pt x="202984" y="94934"/>
                </a:lnTo>
                <a:lnTo>
                  <a:pt x="207226" y="87265"/>
                </a:lnTo>
                <a:lnTo>
                  <a:pt x="211999" y="80125"/>
                </a:lnTo>
                <a:lnTo>
                  <a:pt x="217037" y="72721"/>
                </a:lnTo>
                <a:lnTo>
                  <a:pt x="222341" y="66110"/>
                </a:lnTo>
                <a:lnTo>
                  <a:pt x="228174" y="59234"/>
                </a:lnTo>
                <a:lnTo>
                  <a:pt x="234008" y="53152"/>
                </a:lnTo>
                <a:lnTo>
                  <a:pt x="240372" y="47070"/>
                </a:lnTo>
                <a:lnTo>
                  <a:pt x="247266" y="41253"/>
                </a:lnTo>
                <a:lnTo>
                  <a:pt x="253895" y="36228"/>
                </a:lnTo>
                <a:lnTo>
                  <a:pt x="261054" y="30939"/>
                </a:lnTo>
                <a:lnTo>
                  <a:pt x="268479" y="26444"/>
                </a:lnTo>
                <a:lnTo>
                  <a:pt x="275903" y="21949"/>
                </a:lnTo>
                <a:lnTo>
                  <a:pt x="283858" y="17982"/>
                </a:lnTo>
                <a:lnTo>
                  <a:pt x="291813" y="14280"/>
                </a:lnTo>
                <a:lnTo>
                  <a:pt x="300033" y="11107"/>
                </a:lnTo>
                <a:lnTo>
                  <a:pt x="308518" y="8198"/>
                </a:lnTo>
                <a:lnTo>
                  <a:pt x="317269" y="5553"/>
                </a:lnTo>
                <a:lnTo>
                  <a:pt x="326019" y="3967"/>
                </a:lnTo>
                <a:lnTo>
                  <a:pt x="334770" y="2116"/>
                </a:lnTo>
                <a:lnTo>
                  <a:pt x="344050" y="1058"/>
                </a:lnTo>
                <a:lnTo>
                  <a:pt x="353331" y="265"/>
                </a:lnTo>
                <a:lnTo>
                  <a:pt x="362612"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25" name="KSO_Shape"/>
          <p:cNvSpPr/>
          <p:nvPr/>
        </p:nvSpPr>
        <p:spPr bwMode="auto">
          <a:xfrm>
            <a:off x="5383038" y="4513775"/>
            <a:ext cx="206717" cy="387594"/>
          </a:xfrm>
          <a:custGeom>
            <a:avLst/>
            <a:gdLst>
              <a:gd name="T0" fmla="*/ 134485 w 2938"/>
              <a:gd name="T1" fmla="*/ 2420 h 5511"/>
              <a:gd name="T2" fmla="*/ 89887 w 2938"/>
              <a:gd name="T3" fmla="*/ 15901 h 5511"/>
              <a:gd name="T4" fmla="*/ 51858 w 2938"/>
              <a:gd name="T5" fmla="*/ 41481 h 5511"/>
              <a:gd name="T6" fmla="*/ 22817 w 2938"/>
              <a:gd name="T7" fmla="*/ 77085 h 5511"/>
              <a:gd name="T8" fmla="*/ 4840 w 2938"/>
              <a:gd name="T9" fmla="*/ 119257 h 5511"/>
              <a:gd name="T10" fmla="*/ 0 w 2938"/>
              <a:gd name="T11" fmla="*/ 1746336 h 5511"/>
              <a:gd name="T12" fmla="*/ 4840 w 2938"/>
              <a:gd name="T13" fmla="*/ 1786089 h 5511"/>
              <a:gd name="T14" fmla="*/ 22817 w 2938"/>
              <a:gd name="T15" fmla="*/ 1828606 h 5511"/>
              <a:gd name="T16" fmla="*/ 51858 w 2938"/>
              <a:gd name="T17" fmla="*/ 1863865 h 5511"/>
              <a:gd name="T18" fmla="*/ 89887 w 2938"/>
              <a:gd name="T19" fmla="*/ 1889445 h 5511"/>
              <a:gd name="T20" fmla="*/ 134485 w 2938"/>
              <a:gd name="T21" fmla="*/ 1903272 h 5511"/>
              <a:gd name="T22" fmla="*/ 864989 w 2938"/>
              <a:gd name="T23" fmla="*/ 1905000 h 5511"/>
              <a:gd name="T24" fmla="*/ 911316 w 2938"/>
              <a:gd name="T25" fmla="*/ 1895667 h 5511"/>
              <a:gd name="T26" fmla="*/ 952111 w 2938"/>
              <a:gd name="T27" fmla="*/ 1873544 h 5511"/>
              <a:gd name="T28" fmla="*/ 984263 w 2938"/>
              <a:gd name="T29" fmla="*/ 1841396 h 5511"/>
              <a:gd name="T30" fmla="*/ 1006043 w 2938"/>
              <a:gd name="T31" fmla="*/ 1800953 h 5511"/>
              <a:gd name="T32" fmla="*/ 1015377 w 2938"/>
              <a:gd name="T33" fmla="*/ 1754633 h 5511"/>
              <a:gd name="T34" fmla="*/ 1013994 w 2938"/>
              <a:gd name="T35" fmla="*/ 134812 h 5511"/>
              <a:gd name="T36" fmla="*/ 999820 w 2938"/>
              <a:gd name="T37" fmla="*/ 90220 h 5511"/>
              <a:gd name="T38" fmla="*/ 974237 w 2938"/>
              <a:gd name="T39" fmla="*/ 52542 h 5511"/>
              <a:gd name="T40" fmla="*/ 938973 w 2938"/>
              <a:gd name="T41" fmla="*/ 23160 h 5511"/>
              <a:gd name="T42" fmla="*/ 896450 w 2938"/>
              <a:gd name="T43" fmla="*/ 5531 h 5511"/>
              <a:gd name="T44" fmla="*/ 412789 w 2938"/>
              <a:gd name="T45" fmla="*/ 127553 h 5511"/>
              <a:gd name="T46" fmla="*/ 615380 w 2938"/>
              <a:gd name="T47" fmla="*/ 129973 h 5511"/>
              <a:gd name="T48" fmla="*/ 629209 w 2938"/>
              <a:gd name="T49" fmla="*/ 141034 h 5511"/>
              <a:gd name="T50" fmla="*/ 635086 w 2938"/>
              <a:gd name="T51" fmla="*/ 159009 h 5511"/>
              <a:gd name="T52" fmla="*/ 630938 w 2938"/>
              <a:gd name="T53" fmla="*/ 174219 h 5511"/>
              <a:gd name="T54" fmla="*/ 618146 w 2938"/>
              <a:gd name="T55" fmla="*/ 187009 h 5511"/>
              <a:gd name="T56" fmla="*/ 412789 w 2938"/>
              <a:gd name="T57" fmla="*/ 190811 h 5511"/>
              <a:gd name="T58" fmla="*/ 397577 w 2938"/>
              <a:gd name="T59" fmla="*/ 187009 h 5511"/>
              <a:gd name="T60" fmla="*/ 384440 w 2938"/>
              <a:gd name="T61" fmla="*/ 174219 h 5511"/>
              <a:gd name="T62" fmla="*/ 380637 w 2938"/>
              <a:gd name="T63" fmla="*/ 159009 h 5511"/>
              <a:gd name="T64" fmla="*/ 386168 w 2938"/>
              <a:gd name="T65" fmla="*/ 141034 h 5511"/>
              <a:gd name="T66" fmla="*/ 400343 w 2938"/>
              <a:gd name="T67" fmla="*/ 129973 h 5511"/>
              <a:gd name="T68" fmla="*/ 507516 w 2938"/>
              <a:gd name="T69" fmla="*/ 1841742 h 5511"/>
              <a:gd name="T70" fmla="*/ 479513 w 2938"/>
              <a:gd name="T71" fmla="*/ 1837594 h 5511"/>
              <a:gd name="T72" fmla="*/ 454275 w 2938"/>
              <a:gd name="T73" fmla="*/ 1825495 h 5511"/>
              <a:gd name="T74" fmla="*/ 434223 w 2938"/>
              <a:gd name="T75" fmla="*/ 1806829 h 5511"/>
              <a:gd name="T76" fmla="*/ 420049 w 2938"/>
              <a:gd name="T77" fmla="*/ 1783323 h 5511"/>
              <a:gd name="T78" fmla="*/ 413134 w 2938"/>
              <a:gd name="T79" fmla="*/ 1756015 h 5511"/>
              <a:gd name="T80" fmla="*/ 413826 w 2938"/>
              <a:gd name="T81" fmla="*/ 1731818 h 5511"/>
              <a:gd name="T82" fmla="*/ 422123 w 2938"/>
              <a:gd name="T83" fmla="*/ 1704856 h 5511"/>
              <a:gd name="T84" fmla="*/ 437335 w 2938"/>
              <a:gd name="T85" fmla="*/ 1682387 h 5511"/>
              <a:gd name="T86" fmla="*/ 458078 w 2938"/>
              <a:gd name="T87" fmla="*/ 1665103 h 5511"/>
              <a:gd name="T88" fmla="*/ 483661 w 2938"/>
              <a:gd name="T89" fmla="*/ 1654042 h 5511"/>
              <a:gd name="T90" fmla="*/ 507516 w 2938"/>
              <a:gd name="T91" fmla="*/ 1651277 h 5511"/>
              <a:gd name="T92" fmla="*/ 536210 w 2938"/>
              <a:gd name="T93" fmla="*/ 1655425 h 5511"/>
              <a:gd name="T94" fmla="*/ 561102 w 2938"/>
              <a:gd name="T95" fmla="*/ 1667523 h 5511"/>
              <a:gd name="T96" fmla="*/ 581154 w 2938"/>
              <a:gd name="T97" fmla="*/ 1685498 h 5511"/>
              <a:gd name="T98" fmla="*/ 595674 w 2938"/>
              <a:gd name="T99" fmla="*/ 1709349 h 5511"/>
              <a:gd name="T100" fmla="*/ 602589 w 2938"/>
              <a:gd name="T101" fmla="*/ 1737003 h 5511"/>
              <a:gd name="T102" fmla="*/ 601897 w 2938"/>
              <a:gd name="T103" fmla="*/ 1761200 h 5511"/>
              <a:gd name="T104" fmla="*/ 593600 w 2938"/>
              <a:gd name="T105" fmla="*/ 1787817 h 5511"/>
              <a:gd name="T106" fmla="*/ 578388 w 2938"/>
              <a:gd name="T107" fmla="*/ 1810631 h 5511"/>
              <a:gd name="T108" fmla="*/ 556954 w 2938"/>
              <a:gd name="T109" fmla="*/ 1827915 h 5511"/>
              <a:gd name="T110" fmla="*/ 531370 w 2938"/>
              <a:gd name="T111" fmla="*/ 1838631 h 5511"/>
              <a:gd name="T112" fmla="*/ 952456 w 2938"/>
              <a:gd name="T113" fmla="*/ 1587673 h 551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938" h="5511">
                <a:moveTo>
                  <a:pt x="2479" y="0"/>
                </a:moveTo>
                <a:lnTo>
                  <a:pt x="458" y="0"/>
                </a:lnTo>
                <a:lnTo>
                  <a:pt x="435" y="1"/>
                </a:lnTo>
                <a:lnTo>
                  <a:pt x="412" y="3"/>
                </a:lnTo>
                <a:lnTo>
                  <a:pt x="389" y="7"/>
                </a:lnTo>
                <a:lnTo>
                  <a:pt x="366" y="11"/>
                </a:lnTo>
                <a:lnTo>
                  <a:pt x="345" y="16"/>
                </a:lnTo>
                <a:lnTo>
                  <a:pt x="322" y="22"/>
                </a:lnTo>
                <a:lnTo>
                  <a:pt x="301" y="29"/>
                </a:lnTo>
                <a:lnTo>
                  <a:pt x="281" y="37"/>
                </a:lnTo>
                <a:lnTo>
                  <a:pt x="260" y="46"/>
                </a:lnTo>
                <a:lnTo>
                  <a:pt x="240" y="56"/>
                </a:lnTo>
                <a:lnTo>
                  <a:pt x="221" y="67"/>
                </a:lnTo>
                <a:lnTo>
                  <a:pt x="203" y="80"/>
                </a:lnTo>
                <a:lnTo>
                  <a:pt x="184" y="93"/>
                </a:lnTo>
                <a:lnTo>
                  <a:pt x="167" y="106"/>
                </a:lnTo>
                <a:lnTo>
                  <a:pt x="150" y="120"/>
                </a:lnTo>
                <a:lnTo>
                  <a:pt x="135" y="135"/>
                </a:lnTo>
                <a:lnTo>
                  <a:pt x="119" y="152"/>
                </a:lnTo>
                <a:lnTo>
                  <a:pt x="104" y="169"/>
                </a:lnTo>
                <a:lnTo>
                  <a:pt x="91" y="186"/>
                </a:lnTo>
                <a:lnTo>
                  <a:pt x="78" y="203"/>
                </a:lnTo>
                <a:lnTo>
                  <a:pt x="66" y="223"/>
                </a:lnTo>
                <a:lnTo>
                  <a:pt x="55" y="242"/>
                </a:lnTo>
                <a:lnTo>
                  <a:pt x="45" y="261"/>
                </a:lnTo>
                <a:lnTo>
                  <a:pt x="35" y="281"/>
                </a:lnTo>
                <a:lnTo>
                  <a:pt x="27" y="303"/>
                </a:lnTo>
                <a:lnTo>
                  <a:pt x="20" y="324"/>
                </a:lnTo>
                <a:lnTo>
                  <a:pt x="14" y="345"/>
                </a:lnTo>
                <a:lnTo>
                  <a:pt x="9" y="368"/>
                </a:lnTo>
                <a:lnTo>
                  <a:pt x="5" y="390"/>
                </a:lnTo>
                <a:lnTo>
                  <a:pt x="2" y="413"/>
                </a:lnTo>
                <a:lnTo>
                  <a:pt x="0" y="437"/>
                </a:lnTo>
                <a:lnTo>
                  <a:pt x="0" y="460"/>
                </a:lnTo>
                <a:lnTo>
                  <a:pt x="0" y="5052"/>
                </a:lnTo>
                <a:lnTo>
                  <a:pt x="0" y="5076"/>
                </a:lnTo>
                <a:lnTo>
                  <a:pt x="2" y="5099"/>
                </a:lnTo>
                <a:lnTo>
                  <a:pt x="5" y="5122"/>
                </a:lnTo>
                <a:lnTo>
                  <a:pt x="9" y="5144"/>
                </a:lnTo>
                <a:lnTo>
                  <a:pt x="14" y="5167"/>
                </a:lnTo>
                <a:lnTo>
                  <a:pt x="20" y="5189"/>
                </a:lnTo>
                <a:lnTo>
                  <a:pt x="27" y="5210"/>
                </a:lnTo>
                <a:lnTo>
                  <a:pt x="35" y="5230"/>
                </a:lnTo>
                <a:lnTo>
                  <a:pt x="45" y="5251"/>
                </a:lnTo>
                <a:lnTo>
                  <a:pt x="55" y="5271"/>
                </a:lnTo>
                <a:lnTo>
                  <a:pt x="66" y="5290"/>
                </a:lnTo>
                <a:lnTo>
                  <a:pt x="78" y="5309"/>
                </a:lnTo>
                <a:lnTo>
                  <a:pt x="91" y="5327"/>
                </a:lnTo>
                <a:lnTo>
                  <a:pt x="104" y="5344"/>
                </a:lnTo>
                <a:lnTo>
                  <a:pt x="119" y="5360"/>
                </a:lnTo>
                <a:lnTo>
                  <a:pt x="135" y="5377"/>
                </a:lnTo>
                <a:lnTo>
                  <a:pt x="150" y="5392"/>
                </a:lnTo>
                <a:lnTo>
                  <a:pt x="167" y="5406"/>
                </a:lnTo>
                <a:lnTo>
                  <a:pt x="184" y="5420"/>
                </a:lnTo>
                <a:lnTo>
                  <a:pt x="203" y="5433"/>
                </a:lnTo>
                <a:lnTo>
                  <a:pt x="221" y="5445"/>
                </a:lnTo>
                <a:lnTo>
                  <a:pt x="240" y="5456"/>
                </a:lnTo>
                <a:lnTo>
                  <a:pt x="260" y="5466"/>
                </a:lnTo>
                <a:lnTo>
                  <a:pt x="281" y="5475"/>
                </a:lnTo>
                <a:lnTo>
                  <a:pt x="301" y="5484"/>
                </a:lnTo>
                <a:lnTo>
                  <a:pt x="322" y="5491"/>
                </a:lnTo>
                <a:lnTo>
                  <a:pt x="345" y="5497"/>
                </a:lnTo>
                <a:lnTo>
                  <a:pt x="366" y="5502"/>
                </a:lnTo>
                <a:lnTo>
                  <a:pt x="389" y="5506"/>
                </a:lnTo>
                <a:lnTo>
                  <a:pt x="412" y="5509"/>
                </a:lnTo>
                <a:lnTo>
                  <a:pt x="435" y="5511"/>
                </a:lnTo>
                <a:lnTo>
                  <a:pt x="458" y="5511"/>
                </a:lnTo>
                <a:lnTo>
                  <a:pt x="2479" y="5511"/>
                </a:lnTo>
                <a:lnTo>
                  <a:pt x="2502" y="5511"/>
                </a:lnTo>
                <a:lnTo>
                  <a:pt x="2525" y="5509"/>
                </a:lnTo>
                <a:lnTo>
                  <a:pt x="2549" y="5506"/>
                </a:lnTo>
                <a:lnTo>
                  <a:pt x="2571" y="5502"/>
                </a:lnTo>
                <a:lnTo>
                  <a:pt x="2593" y="5497"/>
                </a:lnTo>
                <a:lnTo>
                  <a:pt x="2615" y="5491"/>
                </a:lnTo>
                <a:lnTo>
                  <a:pt x="2636" y="5484"/>
                </a:lnTo>
                <a:lnTo>
                  <a:pt x="2657" y="5475"/>
                </a:lnTo>
                <a:lnTo>
                  <a:pt x="2677" y="5466"/>
                </a:lnTo>
                <a:lnTo>
                  <a:pt x="2698" y="5456"/>
                </a:lnTo>
                <a:lnTo>
                  <a:pt x="2716" y="5445"/>
                </a:lnTo>
                <a:lnTo>
                  <a:pt x="2735" y="5433"/>
                </a:lnTo>
                <a:lnTo>
                  <a:pt x="2754" y="5420"/>
                </a:lnTo>
                <a:lnTo>
                  <a:pt x="2771" y="5406"/>
                </a:lnTo>
                <a:lnTo>
                  <a:pt x="2787" y="5392"/>
                </a:lnTo>
                <a:lnTo>
                  <a:pt x="2803" y="5377"/>
                </a:lnTo>
                <a:lnTo>
                  <a:pt x="2818" y="5360"/>
                </a:lnTo>
                <a:lnTo>
                  <a:pt x="2833" y="5344"/>
                </a:lnTo>
                <a:lnTo>
                  <a:pt x="2847" y="5327"/>
                </a:lnTo>
                <a:lnTo>
                  <a:pt x="2859" y="5309"/>
                </a:lnTo>
                <a:lnTo>
                  <a:pt x="2871" y="5290"/>
                </a:lnTo>
                <a:lnTo>
                  <a:pt x="2882" y="5271"/>
                </a:lnTo>
                <a:lnTo>
                  <a:pt x="2892" y="5251"/>
                </a:lnTo>
                <a:lnTo>
                  <a:pt x="2902" y="5230"/>
                </a:lnTo>
                <a:lnTo>
                  <a:pt x="2910" y="5210"/>
                </a:lnTo>
                <a:lnTo>
                  <a:pt x="2918" y="5189"/>
                </a:lnTo>
                <a:lnTo>
                  <a:pt x="2924" y="5167"/>
                </a:lnTo>
                <a:lnTo>
                  <a:pt x="2929" y="5144"/>
                </a:lnTo>
                <a:lnTo>
                  <a:pt x="2933" y="5122"/>
                </a:lnTo>
                <a:lnTo>
                  <a:pt x="2936" y="5099"/>
                </a:lnTo>
                <a:lnTo>
                  <a:pt x="2937" y="5076"/>
                </a:lnTo>
                <a:lnTo>
                  <a:pt x="2938" y="5052"/>
                </a:lnTo>
                <a:lnTo>
                  <a:pt x="2938" y="460"/>
                </a:lnTo>
                <a:lnTo>
                  <a:pt x="2937" y="437"/>
                </a:lnTo>
                <a:lnTo>
                  <a:pt x="2936" y="413"/>
                </a:lnTo>
                <a:lnTo>
                  <a:pt x="2933" y="390"/>
                </a:lnTo>
                <a:lnTo>
                  <a:pt x="2929" y="368"/>
                </a:lnTo>
                <a:lnTo>
                  <a:pt x="2924" y="345"/>
                </a:lnTo>
                <a:lnTo>
                  <a:pt x="2918" y="324"/>
                </a:lnTo>
                <a:lnTo>
                  <a:pt x="2910" y="303"/>
                </a:lnTo>
                <a:lnTo>
                  <a:pt x="2902" y="281"/>
                </a:lnTo>
                <a:lnTo>
                  <a:pt x="2892" y="261"/>
                </a:lnTo>
                <a:lnTo>
                  <a:pt x="2882" y="242"/>
                </a:lnTo>
                <a:lnTo>
                  <a:pt x="2871" y="223"/>
                </a:lnTo>
                <a:lnTo>
                  <a:pt x="2859" y="203"/>
                </a:lnTo>
                <a:lnTo>
                  <a:pt x="2847" y="186"/>
                </a:lnTo>
                <a:lnTo>
                  <a:pt x="2833" y="169"/>
                </a:lnTo>
                <a:lnTo>
                  <a:pt x="2818" y="152"/>
                </a:lnTo>
                <a:lnTo>
                  <a:pt x="2803" y="135"/>
                </a:lnTo>
                <a:lnTo>
                  <a:pt x="2787" y="120"/>
                </a:lnTo>
                <a:lnTo>
                  <a:pt x="2771" y="106"/>
                </a:lnTo>
                <a:lnTo>
                  <a:pt x="2754" y="93"/>
                </a:lnTo>
                <a:lnTo>
                  <a:pt x="2735" y="80"/>
                </a:lnTo>
                <a:lnTo>
                  <a:pt x="2716" y="67"/>
                </a:lnTo>
                <a:lnTo>
                  <a:pt x="2698" y="56"/>
                </a:lnTo>
                <a:lnTo>
                  <a:pt x="2677" y="46"/>
                </a:lnTo>
                <a:lnTo>
                  <a:pt x="2657" y="37"/>
                </a:lnTo>
                <a:lnTo>
                  <a:pt x="2636" y="29"/>
                </a:lnTo>
                <a:lnTo>
                  <a:pt x="2615" y="22"/>
                </a:lnTo>
                <a:lnTo>
                  <a:pt x="2593" y="16"/>
                </a:lnTo>
                <a:lnTo>
                  <a:pt x="2571" y="11"/>
                </a:lnTo>
                <a:lnTo>
                  <a:pt x="2549" y="7"/>
                </a:lnTo>
                <a:lnTo>
                  <a:pt x="2525" y="3"/>
                </a:lnTo>
                <a:lnTo>
                  <a:pt x="2502" y="1"/>
                </a:lnTo>
                <a:lnTo>
                  <a:pt x="2479" y="0"/>
                </a:lnTo>
                <a:close/>
                <a:moveTo>
                  <a:pt x="1194" y="369"/>
                </a:moveTo>
                <a:lnTo>
                  <a:pt x="1744" y="369"/>
                </a:lnTo>
                <a:lnTo>
                  <a:pt x="1753" y="369"/>
                </a:lnTo>
                <a:lnTo>
                  <a:pt x="1763" y="370"/>
                </a:lnTo>
                <a:lnTo>
                  <a:pt x="1772" y="373"/>
                </a:lnTo>
                <a:lnTo>
                  <a:pt x="1780" y="376"/>
                </a:lnTo>
                <a:lnTo>
                  <a:pt x="1788" y="379"/>
                </a:lnTo>
                <a:lnTo>
                  <a:pt x="1796" y="384"/>
                </a:lnTo>
                <a:lnTo>
                  <a:pt x="1803" y="389"/>
                </a:lnTo>
                <a:lnTo>
                  <a:pt x="1809" y="395"/>
                </a:lnTo>
                <a:lnTo>
                  <a:pt x="1815" y="401"/>
                </a:lnTo>
                <a:lnTo>
                  <a:pt x="1820" y="408"/>
                </a:lnTo>
                <a:lnTo>
                  <a:pt x="1825" y="416"/>
                </a:lnTo>
                <a:lnTo>
                  <a:pt x="1828" y="424"/>
                </a:lnTo>
                <a:lnTo>
                  <a:pt x="1833" y="433"/>
                </a:lnTo>
                <a:lnTo>
                  <a:pt x="1835" y="442"/>
                </a:lnTo>
                <a:lnTo>
                  <a:pt x="1836" y="451"/>
                </a:lnTo>
                <a:lnTo>
                  <a:pt x="1837" y="460"/>
                </a:lnTo>
                <a:lnTo>
                  <a:pt x="1836" y="469"/>
                </a:lnTo>
                <a:lnTo>
                  <a:pt x="1835" y="478"/>
                </a:lnTo>
                <a:lnTo>
                  <a:pt x="1833" y="487"/>
                </a:lnTo>
                <a:lnTo>
                  <a:pt x="1828" y="495"/>
                </a:lnTo>
                <a:lnTo>
                  <a:pt x="1825" y="504"/>
                </a:lnTo>
                <a:lnTo>
                  <a:pt x="1820" y="512"/>
                </a:lnTo>
                <a:lnTo>
                  <a:pt x="1815" y="519"/>
                </a:lnTo>
                <a:lnTo>
                  <a:pt x="1809" y="525"/>
                </a:lnTo>
                <a:lnTo>
                  <a:pt x="1803" y="531"/>
                </a:lnTo>
                <a:lnTo>
                  <a:pt x="1796" y="536"/>
                </a:lnTo>
                <a:lnTo>
                  <a:pt x="1788" y="541"/>
                </a:lnTo>
                <a:lnTo>
                  <a:pt x="1780" y="545"/>
                </a:lnTo>
                <a:lnTo>
                  <a:pt x="1772" y="548"/>
                </a:lnTo>
                <a:lnTo>
                  <a:pt x="1763" y="550"/>
                </a:lnTo>
                <a:lnTo>
                  <a:pt x="1753" y="551"/>
                </a:lnTo>
                <a:lnTo>
                  <a:pt x="1744" y="552"/>
                </a:lnTo>
                <a:lnTo>
                  <a:pt x="1194" y="552"/>
                </a:lnTo>
                <a:lnTo>
                  <a:pt x="1184" y="551"/>
                </a:lnTo>
                <a:lnTo>
                  <a:pt x="1175" y="550"/>
                </a:lnTo>
                <a:lnTo>
                  <a:pt x="1166" y="548"/>
                </a:lnTo>
                <a:lnTo>
                  <a:pt x="1158" y="545"/>
                </a:lnTo>
                <a:lnTo>
                  <a:pt x="1150" y="541"/>
                </a:lnTo>
                <a:lnTo>
                  <a:pt x="1142" y="536"/>
                </a:lnTo>
                <a:lnTo>
                  <a:pt x="1135" y="531"/>
                </a:lnTo>
                <a:lnTo>
                  <a:pt x="1129" y="525"/>
                </a:lnTo>
                <a:lnTo>
                  <a:pt x="1123" y="519"/>
                </a:lnTo>
                <a:lnTo>
                  <a:pt x="1117" y="512"/>
                </a:lnTo>
                <a:lnTo>
                  <a:pt x="1112" y="504"/>
                </a:lnTo>
                <a:lnTo>
                  <a:pt x="1108" y="495"/>
                </a:lnTo>
                <a:lnTo>
                  <a:pt x="1105" y="487"/>
                </a:lnTo>
                <a:lnTo>
                  <a:pt x="1103" y="478"/>
                </a:lnTo>
                <a:lnTo>
                  <a:pt x="1102" y="469"/>
                </a:lnTo>
                <a:lnTo>
                  <a:pt x="1101" y="460"/>
                </a:lnTo>
                <a:lnTo>
                  <a:pt x="1102" y="451"/>
                </a:lnTo>
                <a:lnTo>
                  <a:pt x="1103" y="442"/>
                </a:lnTo>
                <a:lnTo>
                  <a:pt x="1105" y="433"/>
                </a:lnTo>
                <a:lnTo>
                  <a:pt x="1108" y="424"/>
                </a:lnTo>
                <a:lnTo>
                  <a:pt x="1112" y="416"/>
                </a:lnTo>
                <a:lnTo>
                  <a:pt x="1117" y="408"/>
                </a:lnTo>
                <a:lnTo>
                  <a:pt x="1123" y="401"/>
                </a:lnTo>
                <a:lnTo>
                  <a:pt x="1129" y="395"/>
                </a:lnTo>
                <a:lnTo>
                  <a:pt x="1135" y="389"/>
                </a:lnTo>
                <a:lnTo>
                  <a:pt x="1142" y="384"/>
                </a:lnTo>
                <a:lnTo>
                  <a:pt x="1150" y="379"/>
                </a:lnTo>
                <a:lnTo>
                  <a:pt x="1158" y="376"/>
                </a:lnTo>
                <a:lnTo>
                  <a:pt x="1166" y="373"/>
                </a:lnTo>
                <a:lnTo>
                  <a:pt x="1175" y="370"/>
                </a:lnTo>
                <a:lnTo>
                  <a:pt x="1184" y="369"/>
                </a:lnTo>
                <a:lnTo>
                  <a:pt x="1194" y="369"/>
                </a:lnTo>
                <a:close/>
                <a:moveTo>
                  <a:pt x="1468" y="5328"/>
                </a:moveTo>
                <a:lnTo>
                  <a:pt x="1468" y="5328"/>
                </a:lnTo>
                <a:lnTo>
                  <a:pt x="1454" y="5328"/>
                </a:lnTo>
                <a:lnTo>
                  <a:pt x="1441" y="5327"/>
                </a:lnTo>
                <a:lnTo>
                  <a:pt x="1427" y="5325"/>
                </a:lnTo>
                <a:lnTo>
                  <a:pt x="1414" y="5322"/>
                </a:lnTo>
                <a:lnTo>
                  <a:pt x="1399" y="5319"/>
                </a:lnTo>
                <a:lnTo>
                  <a:pt x="1387" y="5316"/>
                </a:lnTo>
                <a:lnTo>
                  <a:pt x="1374" y="5312"/>
                </a:lnTo>
                <a:lnTo>
                  <a:pt x="1362" y="5307"/>
                </a:lnTo>
                <a:lnTo>
                  <a:pt x="1350" y="5300"/>
                </a:lnTo>
                <a:lnTo>
                  <a:pt x="1338" y="5294"/>
                </a:lnTo>
                <a:lnTo>
                  <a:pt x="1325" y="5288"/>
                </a:lnTo>
                <a:lnTo>
                  <a:pt x="1314" y="5281"/>
                </a:lnTo>
                <a:lnTo>
                  <a:pt x="1304" y="5273"/>
                </a:lnTo>
                <a:lnTo>
                  <a:pt x="1294" y="5265"/>
                </a:lnTo>
                <a:lnTo>
                  <a:pt x="1284" y="5257"/>
                </a:lnTo>
                <a:lnTo>
                  <a:pt x="1274" y="5248"/>
                </a:lnTo>
                <a:lnTo>
                  <a:pt x="1265" y="5238"/>
                </a:lnTo>
                <a:lnTo>
                  <a:pt x="1256" y="5227"/>
                </a:lnTo>
                <a:lnTo>
                  <a:pt x="1248" y="5217"/>
                </a:lnTo>
                <a:lnTo>
                  <a:pt x="1240" y="5206"/>
                </a:lnTo>
                <a:lnTo>
                  <a:pt x="1233" y="5195"/>
                </a:lnTo>
                <a:lnTo>
                  <a:pt x="1227" y="5184"/>
                </a:lnTo>
                <a:lnTo>
                  <a:pt x="1221" y="5172"/>
                </a:lnTo>
                <a:lnTo>
                  <a:pt x="1215" y="5159"/>
                </a:lnTo>
                <a:lnTo>
                  <a:pt x="1210" y="5147"/>
                </a:lnTo>
                <a:lnTo>
                  <a:pt x="1206" y="5134"/>
                </a:lnTo>
                <a:lnTo>
                  <a:pt x="1202" y="5121"/>
                </a:lnTo>
                <a:lnTo>
                  <a:pt x="1199" y="5108"/>
                </a:lnTo>
                <a:lnTo>
                  <a:pt x="1197" y="5095"/>
                </a:lnTo>
                <a:lnTo>
                  <a:pt x="1195" y="5080"/>
                </a:lnTo>
                <a:lnTo>
                  <a:pt x="1194" y="5066"/>
                </a:lnTo>
                <a:lnTo>
                  <a:pt x="1194" y="5052"/>
                </a:lnTo>
                <a:lnTo>
                  <a:pt x="1194" y="5038"/>
                </a:lnTo>
                <a:lnTo>
                  <a:pt x="1195" y="5025"/>
                </a:lnTo>
                <a:lnTo>
                  <a:pt x="1197" y="5010"/>
                </a:lnTo>
                <a:lnTo>
                  <a:pt x="1199" y="4997"/>
                </a:lnTo>
                <a:lnTo>
                  <a:pt x="1202" y="4983"/>
                </a:lnTo>
                <a:lnTo>
                  <a:pt x="1206" y="4970"/>
                </a:lnTo>
                <a:lnTo>
                  <a:pt x="1210" y="4958"/>
                </a:lnTo>
                <a:lnTo>
                  <a:pt x="1215" y="4945"/>
                </a:lnTo>
                <a:lnTo>
                  <a:pt x="1221" y="4932"/>
                </a:lnTo>
                <a:lnTo>
                  <a:pt x="1227" y="4921"/>
                </a:lnTo>
                <a:lnTo>
                  <a:pt x="1233" y="4909"/>
                </a:lnTo>
                <a:lnTo>
                  <a:pt x="1240" y="4898"/>
                </a:lnTo>
                <a:lnTo>
                  <a:pt x="1248" y="4888"/>
                </a:lnTo>
                <a:lnTo>
                  <a:pt x="1256" y="4876"/>
                </a:lnTo>
                <a:lnTo>
                  <a:pt x="1265" y="4867"/>
                </a:lnTo>
                <a:lnTo>
                  <a:pt x="1274" y="4857"/>
                </a:lnTo>
                <a:lnTo>
                  <a:pt x="1284" y="4848"/>
                </a:lnTo>
                <a:lnTo>
                  <a:pt x="1294" y="4840"/>
                </a:lnTo>
                <a:lnTo>
                  <a:pt x="1304" y="4832"/>
                </a:lnTo>
                <a:lnTo>
                  <a:pt x="1314" y="4824"/>
                </a:lnTo>
                <a:lnTo>
                  <a:pt x="1325" y="4817"/>
                </a:lnTo>
                <a:lnTo>
                  <a:pt x="1338" y="4810"/>
                </a:lnTo>
                <a:lnTo>
                  <a:pt x="1350" y="4803"/>
                </a:lnTo>
                <a:lnTo>
                  <a:pt x="1362" y="4798"/>
                </a:lnTo>
                <a:lnTo>
                  <a:pt x="1374" y="4793"/>
                </a:lnTo>
                <a:lnTo>
                  <a:pt x="1387" y="4789"/>
                </a:lnTo>
                <a:lnTo>
                  <a:pt x="1399" y="4785"/>
                </a:lnTo>
                <a:lnTo>
                  <a:pt x="1414" y="4782"/>
                </a:lnTo>
                <a:lnTo>
                  <a:pt x="1427" y="4780"/>
                </a:lnTo>
                <a:lnTo>
                  <a:pt x="1441" y="4778"/>
                </a:lnTo>
                <a:lnTo>
                  <a:pt x="1454" y="4777"/>
                </a:lnTo>
                <a:lnTo>
                  <a:pt x="1468" y="4777"/>
                </a:lnTo>
                <a:lnTo>
                  <a:pt x="1483" y="4777"/>
                </a:lnTo>
                <a:lnTo>
                  <a:pt x="1497" y="4778"/>
                </a:lnTo>
                <a:lnTo>
                  <a:pt x="1511" y="4780"/>
                </a:lnTo>
                <a:lnTo>
                  <a:pt x="1524" y="4782"/>
                </a:lnTo>
                <a:lnTo>
                  <a:pt x="1537" y="4785"/>
                </a:lnTo>
                <a:lnTo>
                  <a:pt x="1551" y="4789"/>
                </a:lnTo>
                <a:lnTo>
                  <a:pt x="1564" y="4793"/>
                </a:lnTo>
                <a:lnTo>
                  <a:pt x="1576" y="4798"/>
                </a:lnTo>
                <a:lnTo>
                  <a:pt x="1588" y="4803"/>
                </a:lnTo>
                <a:lnTo>
                  <a:pt x="1600" y="4810"/>
                </a:lnTo>
                <a:lnTo>
                  <a:pt x="1611" y="4817"/>
                </a:lnTo>
                <a:lnTo>
                  <a:pt x="1623" y="4824"/>
                </a:lnTo>
                <a:lnTo>
                  <a:pt x="1634" y="4832"/>
                </a:lnTo>
                <a:lnTo>
                  <a:pt x="1644" y="4840"/>
                </a:lnTo>
                <a:lnTo>
                  <a:pt x="1654" y="4848"/>
                </a:lnTo>
                <a:lnTo>
                  <a:pt x="1664" y="4857"/>
                </a:lnTo>
                <a:lnTo>
                  <a:pt x="1673" y="4867"/>
                </a:lnTo>
                <a:lnTo>
                  <a:pt x="1681" y="4876"/>
                </a:lnTo>
                <a:lnTo>
                  <a:pt x="1690" y="4888"/>
                </a:lnTo>
                <a:lnTo>
                  <a:pt x="1698" y="4898"/>
                </a:lnTo>
                <a:lnTo>
                  <a:pt x="1705" y="4909"/>
                </a:lnTo>
                <a:lnTo>
                  <a:pt x="1711" y="4921"/>
                </a:lnTo>
                <a:lnTo>
                  <a:pt x="1717" y="4932"/>
                </a:lnTo>
                <a:lnTo>
                  <a:pt x="1723" y="4945"/>
                </a:lnTo>
                <a:lnTo>
                  <a:pt x="1728" y="4958"/>
                </a:lnTo>
                <a:lnTo>
                  <a:pt x="1732" y="4970"/>
                </a:lnTo>
                <a:lnTo>
                  <a:pt x="1736" y="4983"/>
                </a:lnTo>
                <a:lnTo>
                  <a:pt x="1739" y="4997"/>
                </a:lnTo>
                <a:lnTo>
                  <a:pt x="1741" y="5010"/>
                </a:lnTo>
                <a:lnTo>
                  <a:pt x="1743" y="5025"/>
                </a:lnTo>
                <a:lnTo>
                  <a:pt x="1744" y="5038"/>
                </a:lnTo>
                <a:lnTo>
                  <a:pt x="1744" y="5052"/>
                </a:lnTo>
                <a:lnTo>
                  <a:pt x="1744" y="5066"/>
                </a:lnTo>
                <a:lnTo>
                  <a:pt x="1743" y="5080"/>
                </a:lnTo>
                <a:lnTo>
                  <a:pt x="1741" y="5095"/>
                </a:lnTo>
                <a:lnTo>
                  <a:pt x="1739" y="5108"/>
                </a:lnTo>
                <a:lnTo>
                  <a:pt x="1736" y="5121"/>
                </a:lnTo>
                <a:lnTo>
                  <a:pt x="1732" y="5134"/>
                </a:lnTo>
                <a:lnTo>
                  <a:pt x="1728" y="5147"/>
                </a:lnTo>
                <a:lnTo>
                  <a:pt x="1723" y="5159"/>
                </a:lnTo>
                <a:lnTo>
                  <a:pt x="1717" y="5172"/>
                </a:lnTo>
                <a:lnTo>
                  <a:pt x="1711" y="5184"/>
                </a:lnTo>
                <a:lnTo>
                  <a:pt x="1705" y="5195"/>
                </a:lnTo>
                <a:lnTo>
                  <a:pt x="1698" y="5206"/>
                </a:lnTo>
                <a:lnTo>
                  <a:pt x="1690" y="5217"/>
                </a:lnTo>
                <a:lnTo>
                  <a:pt x="1681" y="5227"/>
                </a:lnTo>
                <a:lnTo>
                  <a:pt x="1673" y="5238"/>
                </a:lnTo>
                <a:lnTo>
                  <a:pt x="1664" y="5248"/>
                </a:lnTo>
                <a:lnTo>
                  <a:pt x="1654" y="5257"/>
                </a:lnTo>
                <a:lnTo>
                  <a:pt x="1644" y="5265"/>
                </a:lnTo>
                <a:lnTo>
                  <a:pt x="1634" y="5273"/>
                </a:lnTo>
                <a:lnTo>
                  <a:pt x="1623" y="5281"/>
                </a:lnTo>
                <a:lnTo>
                  <a:pt x="1611" y="5288"/>
                </a:lnTo>
                <a:lnTo>
                  <a:pt x="1600" y="5294"/>
                </a:lnTo>
                <a:lnTo>
                  <a:pt x="1588" y="5300"/>
                </a:lnTo>
                <a:lnTo>
                  <a:pt x="1576" y="5307"/>
                </a:lnTo>
                <a:lnTo>
                  <a:pt x="1564" y="5312"/>
                </a:lnTo>
                <a:lnTo>
                  <a:pt x="1551" y="5316"/>
                </a:lnTo>
                <a:lnTo>
                  <a:pt x="1537" y="5319"/>
                </a:lnTo>
                <a:lnTo>
                  <a:pt x="1524" y="5322"/>
                </a:lnTo>
                <a:lnTo>
                  <a:pt x="1511" y="5325"/>
                </a:lnTo>
                <a:lnTo>
                  <a:pt x="1497" y="5327"/>
                </a:lnTo>
                <a:lnTo>
                  <a:pt x="1483" y="5328"/>
                </a:lnTo>
                <a:lnTo>
                  <a:pt x="1468" y="5328"/>
                </a:lnTo>
                <a:close/>
                <a:moveTo>
                  <a:pt x="2755" y="4593"/>
                </a:moveTo>
                <a:lnTo>
                  <a:pt x="183" y="4593"/>
                </a:lnTo>
                <a:lnTo>
                  <a:pt x="183" y="919"/>
                </a:lnTo>
                <a:lnTo>
                  <a:pt x="2755" y="919"/>
                </a:lnTo>
                <a:lnTo>
                  <a:pt x="2755" y="4593"/>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dirty="0">
              <a:solidFill>
                <a:srgbClr val="FFFFFF"/>
              </a:solidFill>
            </a:endParaRPr>
          </a:p>
        </p:txBody>
      </p:sp>
      <p:sp>
        <p:nvSpPr>
          <p:cNvPr id="26" name="KSO_Shape"/>
          <p:cNvSpPr/>
          <p:nvPr/>
        </p:nvSpPr>
        <p:spPr>
          <a:xfrm>
            <a:off x="7556353" y="2659233"/>
            <a:ext cx="299358" cy="227013"/>
          </a:xfrm>
          <a:custGeom>
            <a:avLst/>
            <a:gdLst>
              <a:gd name="connsiteX0" fmla="*/ 367281 w 529316"/>
              <a:gd name="connsiteY0" fmla="*/ 196274 h 401026"/>
              <a:gd name="connsiteX1" fmla="*/ 355293 w 529316"/>
              <a:gd name="connsiteY1" fmla="*/ 208263 h 401026"/>
              <a:gd name="connsiteX2" fmla="*/ 465090 w 529316"/>
              <a:gd name="connsiteY2" fmla="*/ 318060 h 401026"/>
              <a:gd name="connsiteX3" fmla="*/ 466739 w 529316"/>
              <a:gd name="connsiteY3" fmla="*/ 320716 h 401026"/>
              <a:gd name="connsiteX4" fmla="*/ 491723 w 529316"/>
              <a:gd name="connsiteY4" fmla="*/ 320716 h 401026"/>
              <a:gd name="connsiteX5" fmla="*/ 162035 w 529316"/>
              <a:gd name="connsiteY5" fmla="*/ 196274 h 401026"/>
              <a:gd name="connsiteX6" fmla="*/ 37593 w 529316"/>
              <a:gd name="connsiteY6" fmla="*/ 320716 h 401026"/>
              <a:gd name="connsiteX7" fmla="*/ 62577 w 529316"/>
              <a:gd name="connsiteY7" fmla="*/ 320716 h 401026"/>
              <a:gd name="connsiteX8" fmla="*/ 64225 w 529316"/>
              <a:gd name="connsiteY8" fmla="*/ 318061 h 401026"/>
              <a:gd name="connsiteX9" fmla="*/ 174023 w 529316"/>
              <a:gd name="connsiteY9" fmla="*/ 208263 h 401026"/>
              <a:gd name="connsiteX10" fmla="*/ 46349 w 529316"/>
              <a:gd name="connsiteY10" fmla="*/ 80311 h 401026"/>
              <a:gd name="connsiteX11" fmla="*/ 222791 w 529316"/>
              <a:gd name="connsiteY11" fmla="*/ 256753 h 401026"/>
              <a:gd name="connsiteX12" fmla="*/ 263500 w 529316"/>
              <a:gd name="connsiteY12" fmla="*/ 273616 h 401026"/>
              <a:gd name="connsiteX13" fmla="*/ 264659 w 529316"/>
              <a:gd name="connsiteY13" fmla="*/ 273504 h 401026"/>
              <a:gd name="connsiteX14" fmla="*/ 306525 w 529316"/>
              <a:gd name="connsiteY14" fmla="*/ 256753 h 401026"/>
              <a:gd name="connsiteX15" fmla="*/ 482968 w 529316"/>
              <a:gd name="connsiteY15" fmla="*/ 80311 h 401026"/>
              <a:gd name="connsiteX16" fmla="*/ 458990 w 529316"/>
              <a:gd name="connsiteY16" fmla="*/ 80311 h 401026"/>
              <a:gd name="connsiteX17" fmla="*/ 300904 w 529316"/>
              <a:gd name="connsiteY17" fmla="*/ 238397 h 401026"/>
              <a:gd name="connsiteX18" fmla="*/ 264659 w 529316"/>
              <a:gd name="connsiteY18" fmla="*/ 252899 h 401026"/>
              <a:gd name="connsiteX19" fmla="*/ 263656 w 529316"/>
              <a:gd name="connsiteY19" fmla="*/ 252995 h 401026"/>
              <a:gd name="connsiteX20" fmla="*/ 228412 w 529316"/>
              <a:gd name="connsiteY20" fmla="*/ 238397 h 401026"/>
              <a:gd name="connsiteX21" fmla="*/ 70326 w 529316"/>
              <a:gd name="connsiteY21" fmla="*/ 80311 h 401026"/>
              <a:gd name="connsiteX22" fmla="*/ 92015 w 529316"/>
              <a:gd name="connsiteY22" fmla="*/ 0 h 401026"/>
              <a:gd name="connsiteX23" fmla="*/ 437301 w 529316"/>
              <a:gd name="connsiteY23" fmla="*/ 0 h 401026"/>
              <a:gd name="connsiteX24" fmla="*/ 529316 w 529316"/>
              <a:gd name="connsiteY24" fmla="*/ 92015 h 401026"/>
              <a:gd name="connsiteX25" fmla="*/ 529316 w 529316"/>
              <a:gd name="connsiteY25" fmla="*/ 309011 h 401026"/>
              <a:gd name="connsiteX26" fmla="*/ 437301 w 529316"/>
              <a:gd name="connsiteY26" fmla="*/ 401026 h 401026"/>
              <a:gd name="connsiteX27" fmla="*/ 92015 w 529316"/>
              <a:gd name="connsiteY27" fmla="*/ 401026 h 401026"/>
              <a:gd name="connsiteX28" fmla="*/ 0 w 529316"/>
              <a:gd name="connsiteY28" fmla="*/ 309011 h 401026"/>
              <a:gd name="connsiteX29" fmla="*/ 0 w 529316"/>
              <a:gd name="connsiteY29" fmla="*/ 92015 h 401026"/>
              <a:gd name="connsiteX30" fmla="*/ 92015 w 529316"/>
              <a:gd name="connsiteY30" fmla="*/ 0 h 40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29316" h="401026">
                <a:moveTo>
                  <a:pt x="367281" y="196274"/>
                </a:moveTo>
                <a:lnTo>
                  <a:pt x="355293" y="208263"/>
                </a:lnTo>
                <a:lnTo>
                  <a:pt x="465090" y="318060"/>
                </a:lnTo>
                <a:cubicBezTo>
                  <a:pt x="465822" y="318792"/>
                  <a:pt x="466527" y="319541"/>
                  <a:pt x="466739" y="320716"/>
                </a:cubicBezTo>
                <a:lnTo>
                  <a:pt x="491723" y="320716"/>
                </a:lnTo>
                <a:close/>
                <a:moveTo>
                  <a:pt x="162035" y="196274"/>
                </a:moveTo>
                <a:lnTo>
                  <a:pt x="37593" y="320716"/>
                </a:lnTo>
                <a:lnTo>
                  <a:pt x="62577" y="320716"/>
                </a:lnTo>
                <a:lnTo>
                  <a:pt x="64225" y="318061"/>
                </a:lnTo>
                <a:lnTo>
                  <a:pt x="174023" y="208263"/>
                </a:lnTo>
                <a:close/>
                <a:moveTo>
                  <a:pt x="46349" y="80311"/>
                </a:moveTo>
                <a:lnTo>
                  <a:pt x="222791" y="256753"/>
                </a:lnTo>
                <a:cubicBezTo>
                  <a:pt x="234032" y="267995"/>
                  <a:pt x="248767" y="273616"/>
                  <a:pt x="263500" y="273616"/>
                </a:cubicBezTo>
                <a:cubicBezTo>
                  <a:pt x="263887" y="273616"/>
                  <a:pt x="264274" y="273611"/>
                  <a:pt x="264659" y="273504"/>
                </a:cubicBezTo>
                <a:cubicBezTo>
                  <a:pt x="279774" y="273906"/>
                  <a:pt x="294989" y="268289"/>
                  <a:pt x="306525" y="256753"/>
                </a:cubicBezTo>
                <a:lnTo>
                  <a:pt x="482968" y="80311"/>
                </a:lnTo>
                <a:lnTo>
                  <a:pt x="458990" y="80311"/>
                </a:lnTo>
                <a:lnTo>
                  <a:pt x="300904" y="238397"/>
                </a:lnTo>
                <a:cubicBezTo>
                  <a:pt x="290917" y="248385"/>
                  <a:pt x="277745" y="253247"/>
                  <a:pt x="264659" y="252899"/>
                </a:cubicBezTo>
                <a:cubicBezTo>
                  <a:pt x="264325" y="252991"/>
                  <a:pt x="263990" y="252995"/>
                  <a:pt x="263656" y="252995"/>
                </a:cubicBezTo>
                <a:cubicBezTo>
                  <a:pt x="250900" y="252995"/>
                  <a:pt x="238144" y="248128"/>
                  <a:pt x="228412" y="238397"/>
                </a:cubicBezTo>
                <a:lnTo>
                  <a:pt x="70326" y="80311"/>
                </a:lnTo>
                <a:close/>
                <a:moveTo>
                  <a:pt x="92015" y="0"/>
                </a:moveTo>
                <a:lnTo>
                  <a:pt x="437301" y="0"/>
                </a:lnTo>
                <a:cubicBezTo>
                  <a:pt x="488119" y="0"/>
                  <a:pt x="529316" y="41197"/>
                  <a:pt x="529316" y="92015"/>
                </a:cubicBezTo>
                <a:lnTo>
                  <a:pt x="529316" y="309011"/>
                </a:lnTo>
                <a:cubicBezTo>
                  <a:pt x="529316" y="359829"/>
                  <a:pt x="488119" y="401026"/>
                  <a:pt x="437301" y="401026"/>
                </a:cubicBezTo>
                <a:lnTo>
                  <a:pt x="92015" y="401026"/>
                </a:lnTo>
                <a:cubicBezTo>
                  <a:pt x="41197" y="401026"/>
                  <a:pt x="0" y="359829"/>
                  <a:pt x="0" y="309011"/>
                </a:cubicBezTo>
                <a:lnTo>
                  <a:pt x="0" y="92015"/>
                </a:lnTo>
                <a:cubicBezTo>
                  <a:pt x="0" y="41197"/>
                  <a:pt x="41197" y="0"/>
                  <a:pt x="9201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7" name="KSO_Shape"/>
          <p:cNvSpPr/>
          <p:nvPr/>
        </p:nvSpPr>
        <p:spPr>
          <a:xfrm>
            <a:off x="7871992" y="3590411"/>
            <a:ext cx="328346" cy="305909"/>
          </a:xfrm>
          <a:custGeom>
            <a:avLst/>
            <a:gdLst/>
            <a:ahLst/>
            <a:cxnLst/>
            <a:rect l="l" t="t" r="r" b="b"/>
            <a:pathLst>
              <a:path w="969654" h="903534">
                <a:moveTo>
                  <a:pt x="813088" y="487443"/>
                </a:moveTo>
                <a:cubicBezTo>
                  <a:pt x="793206" y="487443"/>
                  <a:pt x="777088" y="503561"/>
                  <a:pt x="777088" y="523443"/>
                </a:cubicBezTo>
                <a:cubicBezTo>
                  <a:pt x="777088" y="543325"/>
                  <a:pt x="793206" y="559443"/>
                  <a:pt x="813088" y="559443"/>
                </a:cubicBezTo>
                <a:cubicBezTo>
                  <a:pt x="832970" y="559443"/>
                  <a:pt x="849088" y="543325"/>
                  <a:pt x="849088" y="523443"/>
                </a:cubicBezTo>
                <a:cubicBezTo>
                  <a:pt x="849088" y="503561"/>
                  <a:pt x="832970" y="487443"/>
                  <a:pt x="813088" y="487443"/>
                </a:cubicBezTo>
                <a:close/>
                <a:moveTo>
                  <a:pt x="606961" y="487443"/>
                </a:moveTo>
                <a:cubicBezTo>
                  <a:pt x="587079" y="487443"/>
                  <a:pt x="570961" y="503561"/>
                  <a:pt x="570961" y="523443"/>
                </a:cubicBezTo>
                <a:cubicBezTo>
                  <a:pt x="570961" y="543325"/>
                  <a:pt x="587079" y="559443"/>
                  <a:pt x="606961" y="559443"/>
                </a:cubicBezTo>
                <a:cubicBezTo>
                  <a:pt x="626843" y="559443"/>
                  <a:pt x="642961" y="543325"/>
                  <a:pt x="642961" y="523443"/>
                </a:cubicBezTo>
                <a:cubicBezTo>
                  <a:pt x="642961" y="503561"/>
                  <a:pt x="626843" y="487443"/>
                  <a:pt x="606961" y="487443"/>
                </a:cubicBezTo>
                <a:close/>
                <a:moveTo>
                  <a:pt x="691345" y="336511"/>
                </a:moveTo>
                <a:cubicBezTo>
                  <a:pt x="769490" y="335080"/>
                  <a:pt x="847112" y="364668"/>
                  <a:pt x="901758" y="422110"/>
                </a:cubicBezTo>
                <a:cubicBezTo>
                  <a:pt x="999759" y="525126"/>
                  <a:pt x="990612" y="681640"/>
                  <a:pt x="881173" y="774306"/>
                </a:cubicBezTo>
                <a:lnTo>
                  <a:pt x="905846" y="903534"/>
                </a:lnTo>
                <a:lnTo>
                  <a:pt x="792422" y="824563"/>
                </a:lnTo>
                <a:cubicBezTo>
                  <a:pt x="666952" y="867914"/>
                  <a:pt x="525982" y="820668"/>
                  <a:pt x="459770" y="713074"/>
                </a:cubicBezTo>
                <a:cubicBezTo>
                  <a:pt x="386891" y="594648"/>
                  <a:pt x="429055" y="444146"/>
                  <a:pt x="554971" y="373268"/>
                </a:cubicBezTo>
                <a:cubicBezTo>
                  <a:pt x="597384" y="349394"/>
                  <a:pt x="644458" y="337369"/>
                  <a:pt x="691345" y="336511"/>
                </a:cubicBezTo>
                <a:close/>
                <a:moveTo>
                  <a:pt x="547874" y="187267"/>
                </a:moveTo>
                <a:cubicBezTo>
                  <a:pt x="518051" y="187267"/>
                  <a:pt x="493874" y="211444"/>
                  <a:pt x="493874" y="241267"/>
                </a:cubicBezTo>
                <a:cubicBezTo>
                  <a:pt x="493874" y="271090"/>
                  <a:pt x="518051" y="295267"/>
                  <a:pt x="547874" y="295267"/>
                </a:cubicBezTo>
                <a:cubicBezTo>
                  <a:pt x="577697" y="295267"/>
                  <a:pt x="601874" y="271090"/>
                  <a:pt x="601874" y="241267"/>
                </a:cubicBezTo>
                <a:cubicBezTo>
                  <a:pt x="601874" y="211444"/>
                  <a:pt x="577697" y="187267"/>
                  <a:pt x="547874" y="187267"/>
                </a:cubicBezTo>
                <a:close/>
                <a:moveTo>
                  <a:pt x="294449" y="187267"/>
                </a:moveTo>
                <a:cubicBezTo>
                  <a:pt x="264626" y="187267"/>
                  <a:pt x="240449" y="211444"/>
                  <a:pt x="240449" y="241267"/>
                </a:cubicBezTo>
                <a:cubicBezTo>
                  <a:pt x="240449" y="271090"/>
                  <a:pt x="264626" y="295267"/>
                  <a:pt x="294449" y="295267"/>
                </a:cubicBezTo>
                <a:cubicBezTo>
                  <a:pt x="324272" y="295267"/>
                  <a:pt x="348449" y="271090"/>
                  <a:pt x="348449" y="241267"/>
                </a:cubicBezTo>
                <a:cubicBezTo>
                  <a:pt x="348449" y="211444"/>
                  <a:pt x="324272" y="187267"/>
                  <a:pt x="294449" y="187267"/>
                </a:cubicBezTo>
                <a:close/>
                <a:moveTo>
                  <a:pt x="408549" y="168"/>
                </a:moveTo>
                <a:cubicBezTo>
                  <a:pt x="456533" y="-1113"/>
                  <a:pt x="505397" y="4870"/>
                  <a:pt x="553141" y="18800"/>
                </a:cubicBezTo>
                <a:cubicBezTo>
                  <a:pt x="730896" y="70663"/>
                  <a:pt x="843952" y="217556"/>
                  <a:pt x="840274" y="375462"/>
                </a:cubicBezTo>
                <a:cubicBezTo>
                  <a:pt x="754752" y="310337"/>
                  <a:pt x="632797" y="302687"/>
                  <a:pt x="535419" y="357502"/>
                </a:cubicBezTo>
                <a:cubicBezTo>
                  <a:pt x="409503" y="428380"/>
                  <a:pt x="367339" y="578882"/>
                  <a:pt x="440218" y="697308"/>
                </a:cubicBezTo>
                <a:cubicBezTo>
                  <a:pt x="450352" y="713775"/>
                  <a:pt x="462237" y="728829"/>
                  <a:pt x="478397" y="739559"/>
                </a:cubicBezTo>
                <a:cubicBezTo>
                  <a:pt x="442192" y="745523"/>
                  <a:pt x="404623" y="745773"/>
                  <a:pt x="366675" y="741395"/>
                </a:cubicBezTo>
                <a:lnTo>
                  <a:pt x="245711" y="837584"/>
                </a:lnTo>
                <a:lnTo>
                  <a:pt x="214226" y="696474"/>
                </a:lnTo>
                <a:cubicBezTo>
                  <a:pt x="11680" y="595442"/>
                  <a:pt x="-59861" y="368389"/>
                  <a:pt x="54436" y="189343"/>
                </a:cubicBezTo>
                <a:cubicBezTo>
                  <a:pt x="128564" y="73222"/>
                  <a:pt x="264598" y="4010"/>
                  <a:pt x="408549" y="1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C000"/>
              </a:solidFill>
            </a:endParaRPr>
          </a:p>
        </p:txBody>
      </p:sp>
      <p:sp>
        <p:nvSpPr>
          <p:cNvPr id="28" name="KSO_Shape"/>
          <p:cNvSpPr/>
          <p:nvPr/>
        </p:nvSpPr>
        <p:spPr>
          <a:xfrm flipH="1">
            <a:off x="7556353" y="4601549"/>
            <a:ext cx="299358" cy="212045"/>
          </a:xfrm>
          <a:custGeom>
            <a:avLst/>
            <a:gdLst>
              <a:gd name="connsiteX0" fmla="*/ 7782622 w 7782622"/>
              <a:gd name="connsiteY0" fmla="*/ 1956116 h 5514836"/>
              <a:gd name="connsiteX1" fmla="*/ 1120218 w 7782622"/>
              <a:gd name="connsiteY1" fmla="*/ 1956116 h 5514836"/>
              <a:gd name="connsiteX2" fmla="*/ 4 w 7782622"/>
              <a:gd name="connsiteY2" fmla="*/ 5514836 h 5514836"/>
              <a:gd name="connsiteX3" fmla="*/ 6662408 w 7782622"/>
              <a:gd name="connsiteY3" fmla="*/ 5514836 h 5514836"/>
              <a:gd name="connsiteX4" fmla="*/ 2210075 w 7782622"/>
              <a:gd name="connsiteY4" fmla="*/ 0 h 5514836"/>
              <a:gd name="connsiteX5" fmla="*/ 0 w 7782622"/>
              <a:gd name="connsiteY5" fmla="*/ 0 h 5514836"/>
              <a:gd name="connsiteX6" fmla="*/ 0 w 7782622"/>
              <a:gd name="connsiteY6" fmla="*/ 1356040 h 5514836"/>
              <a:gd name="connsiteX7" fmla="*/ 2 w 7782622"/>
              <a:gd name="connsiteY7" fmla="*/ 1356040 h 5514836"/>
              <a:gd name="connsiteX8" fmla="*/ 2 w 7782622"/>
              <a:gd name="connsiteY8" fmla="*/ 4425111 h 5514836"/>
              <a:gd name="connsiteX9" fmla="*/ 872566 w 7782622"/>
              <a:gd name="connsiteY9" fmla="*/ 1653131 h 5514836"/>
              <a:gd name="connsiteX10" fmla="*/ 6705945 w 7782622"/>
              <a:gd name="connsiteY10" fmla="*/ 1653131 h 5514836"/>
              <a:gd name="connsiteX11" fmla="*/ 6705945 w 7782622"/>
              <a:gd name="connsiteY11" fmla="*/ 984566 h 5514836"/>
              <a:gd name="connsiteX12" fmla="*/ 2611236 w 7782622"/>
              <a:gd name="connsiteY12" fmla="*/ 984566 h 551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2622" h="5514836">
                <a:moveTo>
                  <a:pt x="7782622" y="1956116"/>
                </a:moveTo>
                <a:lnTo>
                  <a:pt x="1120218" y="1956116"/>
                </a:lnTo>
                <a:lnTo>
                  <a:pt x="4" y="5514836"/>
                </a:lnTo>
                <a:lnTo>
                  <a:pt x="6662408" y="5514836"/>
                </a:lnTo>
                <a:close/>
                <a:moveTo>
                  <a:pt x="2210075" y="0"/>
                </a:moveTo>
                <a:lnTo>
                  <a:pt x="0" y="0"/>
                </a:lnTo>
                <a:lnTo>
                  <a:pt x="0" y="1356040"/>
                </a:lnTo>
                <a:lnTo>
                  <a:pt x="2" y="1356040"/>
                </a:lnTo>
                <a:lnTo>
                  <a:pt x="2" y="4425111"/>
                </a:lnTo>
                <a:lnTo>
                  <a:pt x="872566" y="1653131"/>
                </a:lnTo>
                <a:lnTo>
                  <a:pt x="6705945" y="1653131"/>
                </a:lnTo>
                <a:lnTo>
                  <a:pt x="6705945" y="984566"/>
                </a:lnTo>
                <a:lnTo>
                  <a:pt x="2611236" y="9845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9" name="椭圆 28"/>
          <p:cNvSpPr/>
          <p:nvPr/>
        </p:nvSpPr>
        <p:spPr>
          <a:xfrm>
            <a:off x="6241776" y="4883864"/>
            <a:ext cx="604684" cy="60468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KSO_Shape"/>
          <p:cNvSpPr/>
          <p:nvPr/>
        </p:nvSpPr>
        <p:spPr bwMode="auto">
          <a:xfrm>
            <a:off x="6403516" y="5087302"/>
            <a:ext cx="299358" cy="254953"/>
          </a:xfrm>
          <a:custGeom>
            <a:avLst/>
            <a:gdLst/>
            <a:ahLst/>
            <a:cxnLst/>
            <a:rect l="0" t="0" r="r" b="b"/>
            <a:pathLst>
              <a:path w="4999037" h="4260141">
                <a:moveTo>
                  <a:pt x="1900345" y="3557911"/>
                </a:moveTo>
                <a:lnTo>
                  <a:pt x="3097730" y="3557911"/>
                </a:lnTo>
                <a:lnTo>
                  <a:pt x="3102535" y="3590573"/>
                </a:lnTo>
                <a:lnTo>
                  <a:pt x="3107340" y="3623235"/>
                </a:lnTo>
                <a:lnTo>
                  <a:pt x="3113106" y="3656858"/>
                </a:lnTo>
                <a:lnTo>
                  <a:pt x="3119833" y="3691441"/>
                </a:lnTo>
                <a:lnTo>
                  <a:pt x="3126560" y="3717378"/>
                </a:lnTo>
                <a:lnTo>
                  <a:pt x="3134248" y="3744276"/>
                </a:lnTo>
                <a:lnTo>
                  <a:pt x="3140975" y="3769253"/>
                </a:lnTo>
                <a:lnTo>
                  <a:pt x="3148663" y="3795190"/>
                </a:lnTo>
                <a:lnTo>
                  <a:pt x="3158272" y="3821127"/>
                </a:lnTo>
                <a:lnTo>
                  <a:pt x="3166921" y="3846104"/>
                </a:lnTo>
                <a:lnTo>
                  <a:pt x="3177492" y="3871081"/>
                </a:lnTo>
                <a:lnTo>
                  <a:pt x="3189024" y="3895097"/>
                </a:lnTo>
                <a:lnTo>
                  <a:pt x="3200556" y="3919113"/>
                </a:lnTo>
                <a:lnTo>
                  <a:pt x="3213048" y="3941208"/>
                </a:lnTo>
                <a:lnTo>
                  <a:pt x="3226502" y="3964263"/>
                </a:lnTo>
                <a:lnTo>
                  <a:pt x="3240917" y="3984437"/>
                </a:lnTo>
                <a:lnTo>
                  <a:pt x="3256293" y="4004610"/>
                </a:lnTo>
                <a:lnTo>
                  <a:pt x="3271668" y="4024784"/>
                </a:lnTo>
                <a:lnTo>
                  <a:pt x="3288966" y="4042075"/>
                </a:lnTo>
                <a:lnTo>
                  <a:pt x="3306264" y="4058406"/>
                </a:lnTo>
                <a:lnTo>
                  <a:pt x="3318757" y="4069934"/>
                </a:lnTo>
                <a:lnTo>
                  <a:pt x="3331249" y="4079540"/>
                </a:lnTo>
                <a:lnTo>
                  <a:pt x="3344703" y="4089147"/>
                </a:lnTo>
                <a:lnTo>
                  <a:pt x="3358157" y="4097793"/>
                </a:lnTo>
                <a:lnTo>
                  <a:pt x="3372572" y="4106438"/>
                </a:lnTo>
                <a:lnTo>
                  <a:pt x="3386026" y="4114123"/>
                </a:lnTo>
                <a:lnTo>
                  <a:pt x="3402362" y="4121809"/>
                </a:lnTo>
                <a:lnTo>
                  <a:pt x="3417738" y="4127573"/>
                </a:lnTo>
                <a:lnTo>
                  <a:pt x="3433114" y="4133336"/>
                </a:lnTo>
                <a:lnTo>
                  <a:pt x="3450411" y="4138140"/>
                </a:lnTo>
                <a:lnTo>
                  <a:pt x="3467709" y="4142943"/>
                </a:lnTo>
                <a:lnTo>
                  <a:pt x="3485007" y="4145825"/>
                </a:lnTo>
                <a:lnTo>
                  <a:pt x="3504227" y="4148707"/>
                </a:lnTo>
                <a:lnTo>
                  <a:pt x="3523446" y="4151589"/>
                </a:lnTo>
                <a:lnTo>
                  <a:pt x="3543627" y="4152549"/>
                </a:lnTo>
                <a:lnTo>
                  <a:pt x="3564769" y="4152549"/>
                </a:lnTo>
                <a:lnTo>
                  <a:pt x="3564769" y="4260141"/>
                </a:lnTo>
                <a:lnTo>
                  <a:pt x="1434268" y="4260141"/>
                </a:lnTo>
                <a:lnTo>
                  <a:pt x="1434268" y="4152549"/>
                </a:lnTo>
                <a:lnTo>
                  <a:pt x="1455409" y="4152549"/>
                </a:lnTo>
                <a:lnTo>
                  <a:pt x="1474629" y="4151589"/>
                </a:lnTo>
                <a:lnTo>
                  <a:pt x="1493849" y="4148707"/>
                </a:lnTo>
                <a:lnTo>
                  <a:pt x="1513068" y="4145825"/>
                </a:lnTo>
                <a:lnTo>
                  <a:pt x="1530366" y="4142943"/>
                </a:lnTo>
                <a:lnTo>
                  <a:pt x="1547664" y="4138140"/>
                </a:lnTo>
                <a:lnTo>
                  <a:pt x="1564962" y="4133336"/>
                </a:lnTo>
                <a:lnTo>
                  <a:pt x="1581298" y="4127573"/>
                </a:lnTo>
                <a:lnTo>
                  <a:pt x="1596674" y="4121809"/>
                </a:lnTo>
                <a:lnTo>
                  <a:pt x="1612050" y="4114123"/>
                </a:lnTo>
                <a:lnTo>
                  <a:pt x="1626465" y="4106438"/>
                </a:lnTo>
                <a:lnTo>
                  <a:pt x="1639918" y="4097793"/>
                </a:lnTo>
                <a:lnTo>
                  <a:pt x="1653372" y="4089147"/>
                </a:lnTo>
                <a:lnTo>
                  <a:pt x="1666826" y="4079540"/>
                </a:lnTo>
                <a:lnTo>
                  <a:pt x="1679319" y="4069934"/>
                </a:lnTo>
                <a:lnTo>
                  <a:pt x="1691811" y="4058406"/>
                </a:lnTo>
                <a:lnTo>
                  <a:pt x="1703343" y="4047839"/>
                </a:lnTo>
                <a:lnTo>
                  <a:pt x="1715836" y="4036311"/>
                </a:lnTo>
                <a:lnTo>
                  <a:pt x="1726407" y="4024784"/>
                </a:lnTo>
                <a:lnTo>
                  <a:pt x="1736978" y="4012295"/>
                </a:lnTo>
                <a:lnTo>
                  <a:pt x="1757158" y="3985397"/>
                </a:lnTo>
                <a:lnTo>
                  <a:pt x="1776378" y="3956578"/>
                </a:lnTo>
                <a:lnTo>
                  <a:pt x="1793676" y="3926798"/>
                </a:lnTo>
                <a:lnTo>
                  <a:pt x="1809052" y="3895097"/>
                </a:lnTo>
                <a:lnTo>
                  <a:pt x="1824427" y="3863396"/>
                </a:lnTo>
                <a:lnTo>
                  <a:pt x="1837881" y="3829773"/>
                </a:lnTo>
                <a:lnTo>
                  <a:pt x="1849413" y="3795190"/>
                </a:lnTo>
                <a:lnTo>
                  <a:pt x="1859984" y="3761568"/>
                </a:lnTo>
                <a:lnTo>
                  <a:pt x="1868632" y="3726984"/>
                </a:lnTo>
                <a:lnTo>
                  <a:pt x="1878242" y="3692401"/>
                </a:lnTo>
                <a:lnTo>
                  <a:pt x="1884969" y="3657818"/>
                </a:lnTo>
                <a:lnTo>
                  <a:pt x="1890735" y="3623235"/>
                </a:lnTo>
                <a:lnTo>
                  <a:pt x="1896501" y="3590573"/>
                </a:lnTo>
                <a:lnTo>
                  <a:pt x="1900345" y="3557911"/>
                </a:lnTo>
                <a:close/>
                <a:moveTo>
                  <a:pt x="344993" y="345832"/>
                </a:moveTo>
                <a:lnTo>
                  <a:pt x="344993" y="3036592"/>
                </a:lnTo>
                <a:lnTo>
                  <a:pt x="4655005" y="3036592"/>
                </a:lnTo>
                <a:lnTo>
                  <a:pt x="4655005" y="345832"/>
                </a:lnTo>
                <a:lnTo>
                  <a:pt x="344993" y="345832"/>
                </a:lnTo>
                <a:close/>
                <a:moveTo>
                  <a:pt x="142226" y="0"/>
                </a:moveTo>
                <a:lnTo>
                  <a:pt x="4857773" y="0"/>
                </a:lnTo>
                <a:lnTo>
                  <a:pt x="4872187" y="961"/>
                </a:lnTo>
                <a:lnTo>
                  <a:pt x="4885641" y="2882"/>
                </a:lnTo>
                <a:lnTo>
                  <a:pt x="4899095" y="6725"/>
                </a:lnTo>
                <a:lnTo>
                  <a:pt x="4913510" y="10567"/>
                </a:lnTo>
                <a:lnTo>
                  <a:pt x="4925042" y="17292"/>
                </a:lnTo>
                <a:lnTo>
                  <a:pt x="4936573" y="24016"/>
                </a:lnTo>
                <a:lnTo>
                  <a:pt x="4947144" y="32662"/>
                </a:lnTo>
                <a:lnTo>
                  <a:pt x="4957715" y="42268"/>
                </a:lnTo>
                <a:lnTo>
                  <a:pt x="4967325" y="51875"/>
                </a:lnTo>
                <a:lnTo>
                  <a:pt x="4975974" y="62442"/>
                </a:lnTo>
                <a:lnTo>
                  <a:pt x="4982701" y="73970"/>
                </a:lnTo>
                <a:lnTo>
                  <a:pt x="4988466" y="87419"/>
                </a:lnTo>
                <a:lnTo>
                  <a:pt x="4993271" y="99907"/>
                </a:lnTo>
                <a:lnTo>
                  <a:pt x="4996154" y="113356"/>
                </a:lnTo>
                <a:lnTo>
                  <a:pt x="4999037" y="127766"/>
                </a:lnTo>
                <a:lnTo>
                  <a:pt x="4999037" y="142175"/>
                </a:lnTo>
                <a:lnTo>
                  <a:pt x="4999037" y="3238327"/>
                </a:lnTo>
                <a:lnTo>
                  <a:pt x="4999037" y="3253697"/>
                </a:lnTo>
                <a:lnTo>
                  <a:pt x="4996154" y="3268106"/>
                </a:lnTo>
                <a:lnTo>
                  <a:pt x="4993271" y="3281555"/>
                </a:lnTo>
                <a:lnTo>
                  <a:pt x="4988466" y="3295004"/>
                </a:lnTo>
                <a:lnTo>
                  <a:pt x="4982701" y="3307493"/>
                </a:lnTo>
                <a:lnTo>
                  <a:pt x="4975974" y="3319021"/>
                </a:lnTo>
                <a:lnTo>
                  <a:pt x="4967325" y="3329588"/>
                </a:lnTo>
                <a:lnTo>
                  <a:pt x="4957715" y="3339194"/>
                </a:lnTo>
                <a:lnTo>
                  <a:pt x="4947144" y="3349761"/>
                </a:lnTo>
                <a:lnTo>
                  <a:pt x="4936573" y="3357446"/>
                </a:lnTo>
                <a:lnTo>
                  <a:pt x="4925042" y="3364171"/>
                </a:lnTo>
                <a:lnTo>
                  <a:pt x="4913510" y="3369935"/>
                </a:lnTo>
                <a:lnTo>
                  <a:pt x="4899095" y="3374738"/>
                </a:lnTo>
                <a:lnTo>
                  <a:pt x="4885641" y="3378580"/>
                </a:lnTo>
                <a:lnTo>
                  <a:pt x="4872187" y="3380502"/>
                </a:lnTo>
                <a:lnTo>
                  <a:pt x="4857773" y="3381462"/>
                </a:lnTo>
                <a:lnTo>
                  <a:pt x="142226" y="3381462"/>
                </a:lnTo>
                <a:lnTo>
                  <a:pt x="127811" y="3380502"/>
                </a:lnTo>
                <a:lnTo>
                  <a:pt x="113396" y="3378580"/>
                </a:lnTo>
                <a:lnTo>
                  <a:pt x="99942" y="3374738"/>
                </a:lnTo>
                <a:lnTo>
                  <a:pt x="86489" y="3369935"/>
                </a:lnTo>
                <a:lnTo>
                  <a:pt x="73996" y="3364171"/>
                </a:lnTo>
                <a:lnTo>
                  <a:pt x="62464" y="3357446"/>
                </a:lnTo>
                <a:lnTo>
                  <a:pt x="51893" y="3349761"/>
                </a:lnTo>
                <a:lnTo>
                  <a:pt x="42283" y="3339194"/>
                </a:lnTo>
                <a:lnTo>
                  <a:pt x="31713" y="3329588"/>
                </a:lnTo>
                <a:lnTo>
                  <a:pt x="24025" y="3319021"/>
                </a:lnTo>
                <a:lnTo>
                  <a:pt x="17298" y="3307493"/>
                </a:lnTo>
                <a:lnTo>
                  <a:pt x="11532" y="3295004"/>
                </a:lnTo>
                <a:lnTo>
                  <a:pt x="6727" y="3281555"/>
                </a:lnTo>
                <a:lnTo>
                  <a:pt x="2883" y="3268106"/>
                </a:lnTo>
                <a:lnTo>
                  <a:pt x="961" y="3253697"/>
                </a:lnTo>
                <a:lnTo>
                  <a:pt x="0" y="3238327"/>
                </a:lnTo>
                <a:lnTo>
                  <a:pt x="0" y="142175"/>
                </a:lnTo>
                <a:lnTo>
                  <a:pt x="961" y="127766"/>
                </a:lnTo>
                <a:lnTo>
                  <a:pt x="2883" y="113356"/>
                </a:lnTo>
                <a:lnTo>
                  <a:pt x="6727" y="99907"/>
                </a:lnTo>
                <a:lnTo>
                  <a:pt x="11532" y="87419"/>
                </a:lnTo>
                <a:lnTo>
                  <a:pt x="17298" y="73970"/>
                </a:lnTo>
                <a:lnTo>
                  <a:pt x="24025" y="62442"/>
                </a:lnTo>
                <a:lnTo>
                  <a:pt x="31713" y="51875"/>
                </a:lnTo>
                <a:lnTo>
                  <a:pt x="42283" y="42268"/>
                </a:lnTo>
                <a:lnTo>
                  <a:pt x="51893" y="32662"/>
                </a:lnTo>
                <a:lnTo>
                  <a:pt x="62464" y="24016"/>
                </a:lnTo>
                <a:lnTo>
                  <a:pt x="73996" y="17292"/>
                </a:lnTo>
                <a:lnTo>
                  <a:pt x="86489" y="10567"/>
                </a:lnTo>
                <a:lnTo>
                  <a:pt x="99942" y="6725"/>
                </a:lnTo>
                <a:lnTo>
                  <a:pt x="113396" y="2882"/>
                </a:lnTo>
                <a:lnTo>
                  <a:pt x="127811" y="961"/>
                </a:lnTo>
                <a:lnTo>
                  <a:pt x="142226" y="0"/>
                </a:lnTo>
                <a:close/>
              </a:path>
            </a:pathLst>
          </a:custGeom>
          <a:solidFill>
            <a:schemeClr val="bg1"/>
          </a:solidFill>
          <a:ln>
            <a:noFill/>
          </a:ln>
        </p:spPr>
        <p:txBody>
          <a:bodyPr bIns="396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dirty="0">
              <a:solidFill>
                <a:srgbClr val="FFFFFF"/>
              </a:solidFill>
            </a:endParaRPr>
          </a:p>
        </p:txBody>
      </p:sp>
      <p:sp>
        <p:nvSpPr>
          <p:cNvPr id="31" name="矩形 30"/>
          <p:cNvSpPr/>
          <p:nvPr/>
        </p:nvSpPr>
        <p:spPr>
          <a:xfrm>
            <a:off x="598142" y="1941744"/>
            <a:ext cx="4343629" cy="2554545"/>
          </a:xfrm>
          <a:prstGeom prst="rect">
            <a:avLst/>
          </a:prstGeom>
        </p:spPr>
        <p:txBody>
          <a:bodyPr wrap="square">
            <a:spAutoFit/>
          </a:bodyPr>
          <a:lstStyle/>
          <a:p>
            <a:r>
              <a:rPr lang="zh-CN" altLang="en-US" sz="1600" b="1" dirty="0">
                <a:solidFill>
                  <a:srgbClr val="F6721F"/>
                </a:solidFill>
              </a:rPr>
              <a:t>食杂店与便利店</a:t>
            </a:r>
            <a:r>
              <a:rPr lang="zh-CN" altLang="en-US" sz="1600" b="1" dirty="0">
                <a:solidFill>
                  <a:srgbClr val="16A085"/>
                </a:solidFill>
              </a:rPr>
              <a:t>：从商贸（经营）结构、商品售卖方式、商品价格、营业时间、信息管理系统方面进行区分。</a:t>
            </a:r>
            <a:r>
              <a:rPr lang="zh-CN" altLang="en-US" sz="1600" b="1" dirty="0">
                <a:solidFill>
                  <a:srgbClr val="F6721F"/>
                </a:solidFill>
              </a:rPr>
              <a:t>食杂店：</a:t>
            </a:r>
            <a:r>
              <a:rPr lang="zh-CN" altLang="en-US" sz="1600" b="1" dirty="0">
                <a:solidFill>
                  <a:srgbClr val="16A085"/>
                </a:solidFill>
              </a:rPr>
              <a:t>以香烟、饮料、酒、休闲食品为主；营业时间</a:t>
            </a:r>
            <a:r>
              <a:rPr lang="en-US" altLang="zh-CN" sz="1600" b="1" dirty="0">
                <a:solidFill>
                  <a:srgbClr val="16A085"/>
                </a:solidFill>
              </a:rPr>
              <a:t>12</a:t>
            </a:r>
            <a:r>
              <a:rPr lang="zh-CN" altLang="en-US" sz="1600" b="1" dirty="0">
                <a:solidFill>
                  <a:srgbClr val="16A085"/>
                </a:solidFill>
              </a:rPr>
              <a:t>小时以上；不设立或只设立初级信息管理系统。</a:t>
            </a:r>
            <a:r>
              <a:rPr lang="zh-CN" altLang="en-US" sz="1600" b="1" dirty="0">
                <a:solidFill>
                  <a:srgbClr val="F6721F"/>
                </a:solidFill>
              </a:rPr>
              <a:t>便利店：</a:t>
            </a:r>
            <a:r>
              <a:rPr lang="zh-CN" altLang="en-US" sz="1600" b="1" dirty="0">
                <a:solidFill>
                  <a:srgbClr val="16A085"/>
                </a:solidFill>
              </a:rPr>
              <a:t>以即时食品、日用小百货为主，有即时消费性、小容量、应急等特点，商品品种在</a:t>
            </a:r>
            <a:r>
              <a:rPr lang="en-US" altLang="zh-CN" sz="1600" b="1" dirty="0">
                <a:solidFill>
                  <a:srgbClr val="16A085"/>
                </a:solidFill>
              </a:rPr>
              <a:t>3000</a:t>
            </a:r>
            <a:r>
              <a:rPr lang="zh-CN" altLang="en-US" sz="1600" b="1" dirty="0">
                <a:solidFill>
                  <a:srgbClr val="16A085"/>
                </a:solidFill>
              </a:rPr>
              <a:t>种左右，售价一般高于市场平均水平 ；营业时间一般在</a:t>
            </a:r>
            <a:r>
              <a:rPr lang="en-US" altLang="zh-CN" sz="1600" b="1" dirty="0">
                <a:solidFill>
                  <a:srgbClr val="16A085"/>
                </a:solidFill>
              </a:rPr>
              <a:t>16</a:t>
            </a:r>
            <a:r>
              <a:rPr lang="zh-CN" altLang="en-US" sz="1600" b="1" dirty="0">
                <a:solidFill>
                  <a:srgbClr val="16A085"/>
                </a:solidFill>
              </a:rPr>
              <a:t>小时以上，提供即时性食品的辅助设施；信息管理系统程度较高。</a:t>
            </a:r>
          </a:p>
        </p:txBody>
      </p:sp>
      <p:sp>
        <p:nvSpPr>
          <p:cNvPr id="32" name="矩形 31"/>
          <p:cNvSpPr/>
          <p:nvPr/>
        </p:nvSpPr>
        <p:spPr>
          <a:xfrm>
            <a:off x="644218" y="4708737"/>
            <a:ext cx="4036936" cy="1865126"/>
          </a:xfrm>
          <a:prstGeom prst="rect">
            <a:avLst/>
          </a:prstGeom>
        </p:spPr>
        <p:txBody>
          <a:bodyPr wrap="square">
            <a:spAutoFit/>
          </a:bodyPr>
          <a:lstStyle/>
          <a:p>
            <a:pPr defTabSz="533400">
              <a:lnSpc>
                <a:spcPct val="90000"/>
              </a:lnSpc>
              <a:spcBef>
                <a:spcPct val="0"/>
              </a:spcBef>
              <a:spcAft>
                <a:spcPct val="35000"/>
              </a:spcAft>
            </a:pPr>
            <a:r>
              <a:rPr lang="zh-CN" altLang="en-US" sz="1600" b="1" dirty="0">
                <a:solidFill>
                  <a:srgbClr val="F6721F"/>
                </a:solidFill>
                <a:sym typeface="+mn-ea"/>
              </a:rPr>
              <a:t>超市 与大型超市：</a:t>
            </a:r>
            <a:r>
              <a:rPr lang="zh-CN" altLang="en-US" sz="1600" b="1" dirty="0">
                <a:solidFill>
                  <a:srgbClr val="16A085"/>
                </a:solidFill>
                <a:sym typeface="+mn-ea"/>
              </a:rPr>
              <a:t>从营业面积、商品（经营）结构、有无停车场等辅助设施等方面进行区分。</a:t>
            </a:r>
            <a:r>
              <a:rPr lang="zh-CN" altLang="en-US" sz="1600" b="1" dirty="0">
                <a:solidFill>
                  <a:srgbClr val="F6721F"/>
                </a:solidFill>
                <a:sym typeface="+mn-ea"/>
              </a:rPr>
              <a:t>超市</a:t>
            </a:r>
            <a:r>
              <a:rPr lang="zh-CN" altLang="en-US" sz="1600" b="1" dirty="0">
                <a:solidFill>
                  <a:srgbClr val="16A085"/>
                </a:solidFill>
                <a:sym typeface="+mn-ea"/>
              </a:rPr>
              <a:t>的营业面积一般在</a:t>
            </a:r>
            <a:r>
              <a:rPr lang="en-US" altLang="zh-CN" sz="1600" b="1" dirty="0">
                <a:solidFill>
                  <a:srgbClr val="16A085"/>
                </a:solidFill>
                <a:sym typeface="+mn-ea"/>
              </a:rPr>
              <a:t>6000</a:t>
            </a:r>
            <a:r>
              <a:rPr lang="zh-CN" altLang="en-US" sz="1600" b="1" dirty="0">
                <a:solidFill>
                  <a:srgbClr val="16A085"/>
                </a:solidFill>
                <a:sym typeface="+mn-ea"/>
              </a:rPr>
              <a:t>平米以下；经营包装食品、生鲜食品和日用品。</a:t>
            </a:r>
            <a:r>
              <a:rPr lang="zh-CN" altLang="en-US" sz="1600" b="1" dirty="0">
                <a:solidFill>
                  <a:srgbClr val="F6721F"/>
                </a:solidFill>
                <a:sym typeface="+mn-ea"/>
              </a:rPr>
              <a:t>大型超市</a:t>
            </a:r>
            <a:r>
              <a:rPr lang="zh-CN" altLang="en-US" sz="1600" b="1" dirty="0">
                <a:solidFill>
                  <a:srgbClr val="16A085"/>
                </a:solidFill>
                <a:sym typeface="+mn-ea"/>
              </a:rPr>
              <a:t>的营业面积一般在</a:t>
            </a:r>
            <a:r>
              <a:rPr lang="en-US" altLang="zh-CN" sz="1600" b="1" dirty="0">
                <a:solidFill>
                  <a:srgbClr val="16A085"/>
                </a:solidFill>
                <a:sym typeface="+mn-ea"/>
              </a:rPr>
              <a:t>6000</a:t>
            </a:r>
            <a:r>
              <a:rPr lang="zh-CN" altLang="en-US" sz="1600" b="1" dirty="0">
                <a:solidFill>
                  <a:srgbClr val="16A085"/>
                </a:solidFill>
                <a:sym typeface="+mn-ea"/>
              </a:rPr>
              <a:t>平方米以上；大众化衣、食、日用品齐全，一次性购齐，注重自有品牌开发；设一定面积的停车场。</a:t>
            </a:r>
            <a:endParaRPr lang="zh-CN" altLang="en-US" sz="1600" b="1" dirty="0">
              <a:solidFill>
                <a:srgbClr val="16A085"/>
              </a:solidFill>
            </a:endParaRPr>
          </a:p>
        </p:txBody>
      </p:sp>
      <p:sp>
        <p:nvSpPr>
          <p:cNvPr id="33" name="矩形 32"/>
          <p:cNvSpPr/>
          <p:nvPr/>
        </p:nvSpPr>
        <p:spPr>
          <a:xfrm>
            <a:off x="8036165" y="4078567"/>
            <a:ext cx="4072937" cy="1323439"/>
          </a:xfrm>
          <a:prstGeom prst="rect">
            <a:avLst/>
          </a:prstGeom>
        </p:spPr>
        <p:txBody>
          <a:bodyPr wrap="square">
            <a:spAutoFit/>
          </a:bodyPr>
          <a:lstStyle/>
          <a:p>
            <a:pPr algn="just"/>
            <a:r>
              <a:rPr lang="zh-CN" altLang="en-US" sz="1600" b="1" dirty="0">
                <a:solidFill>
                  <a:srgbClr val="F6721F"/>
                </a:solidFill>
              </a:rPr>
              <a:t>折扣店与专卖店</a:t>
            </a:r>
            <a:r>
              <a:rPr lang="zh-CN" altLang="en-US" sz="1600" b="1" dirty="0">
                <a:solidFill>
                  <a:srgbClr val="16A085"/>
                </a:solidFill>
              </a:rPr>
              <a:t>：从选址、商品价格、服务功能、信息管理系统等方面进行区分。</a:t>
            </a:r>
            <a:r>
              <a:rPr lang="zh-CN" altLang="en-US" sz="1600" b="1" dirty="0">
                <a:solidFill>
                  <a:srgbClr val="F6721F"/>
                </a:solidFill>
              </a:rPr>
              <a:t>折扣店</a:t>
            </a:r>
            <a:r>
              <a:rPr lang="zh-CN" altLang="en-US" sz="1600" b="1" dirty="0">
                <a:solidFill>
                  <a:srgbClr val="16A085"/>
                </a:solidFill>
              </a:rPr>
              <a:t>：一般们于居民区、交通要道租金相对便宜的地区；商品价格一般低于市场水平，自有品牌占有较大比重；如品牌服装折扣店。</a:t>
            </a:r>
          </a:p>
        </p:txBody>
      </p:sp>
      <p:sp>
        <p:nvSpPr>
          <p:cNvPr id="35" name="矩形 34"/>
          <p:cNvSpPr/>
          <p:nvPr/>
        </p:nvSpPr>
        <p:spPr>
          <a:xfrm>
            <a:off x="5554283" y="5845635"/>
            <a:ext cx="6096000" cy="830997"/>
          </a:xfrm>
          <a:prstGeom prst="rect">
            <a:avLst/>
          </a:prstGeom>
        </p:spPr>
        <p:txBody>
          <a:bodyPr>
            <a:spAutoFit/>
          </a:bodyPr>
          <a:lstStyle/>
          <a:p>
            <a:pPr algn="just">
              <a:spcAft>
                <a:spcPts val="0"/>
              </a:spcAft>
            </a:pPr>
            <a:r>
              <a:rPr lang="zh-CN" altLang="en-US" sz="1600" b="1" dirty="0">
                <a:solidFill>
                  <a:srgbClr val="F6721F"/>
                </a:solidFill>
              </a:rPr>
              <a:t>仓储式会员店</a:t>
            </a:r>
            <a:r>
              <a:rPr lang="zh-CN" altLang="en-US" sz="1600" b="1" dirty="0">
                <a:solidFill>
                  <a:srgbClr val="16A085"/>
                </a:solidFill>
              </a:rPr>
              <a:t>的辐射范围一般比大型超市广，目标顾客以中小零售店、餐饮店、集团购买和流动顾客为主，实行会员制管理，商品价格一般较低。</a:t>
            </a:r>
            <a:endParaRPr lang="zh-CN" altLang="zh-CN" sz="1600" b="1" dirty="0">
              <a:solidFill>
                <a:srgbClr val="16A085"/>
              </a:solidFill>
            </a:endParaRPr>
          </a:p>
        </p:txBody>
      </p:sp>
      <p:sp>
        <p:nvSpPr>
          <p:cNvPr id="36" name="矩形 35"/>
          <p:cNvSpPr/>
          <p:nvPr/>
        </p:nvSpPr>
        <p:spPr>
          <a:xfrm>
            <a:off x="8008374" y="1809028"/>
            <a:ext cx="4152510" cy="1815882"/>
          </a:xfrm>
          <a:prstGeom prst="rect">
            <a:avLst/>
          </a:prstGeom>
        </p:spPr>
        <p:txBody>
          <a:bodyPr wrap="square">
            <a:spAutoFit/>
          </a:bodyPr>
          <a:lstStyle/>
          <a:p>
            <a:pPr lvl="0" algn="just">
              <a:spcAft>
                <a:spcPts val="0"/>
              </a:spcAft>
            </a:pPr>
            <a:r>
              <a:rPr lang="zh-CN" altLang="en-US" sz="1600" b="1" dirty="0">
                <a:solidFill>
                  <a:srgbClr val="F6721F"/>
                </a:solidFill>
              </a:rPr>
              <a:t>专业店与专卖店</a:t>
            </a:r>
            <a:r>
              <a:rPr lang="zh-CN" altLang="en-US" sz="1600" b="1" dirty="0">
                <a:solidFill>
                  <a:srgbClr val="16A085"/>
                </a:solidFill>
              </a:rPr>
              <a:t>：主要从商品（经营）结构进行区分。</a:t>
            </a:r>
            <a:r>
              <a:rPr lang="zh-CN" altLang="en-US" sz="1600" b="1" dirty="0">
                <a:solidFill>
                  <a:srgbClr val="F6721F"/>
                </a:solidFill>
              </a:rPr>
              <a:t>专业店</a:t>
            </a:r>
            <a:r>
              <a:rPr lang="zh-CN" altLang="en-US" sz="1600" b="1" dirty="0">
                <a:solidFill>
                  <a:srgbClr val="16A085"/>
                </a:solidFill>
              </a:rPr>
              <a:t>：以销售某类商品为主，体现专业性、深度性、品种丰富，选择余地大。如国美电器、照相器材商店。</a:t>
            </a:r>
            <a:r>
              <a:rPr lang="zh-CN" altLang="en-US" sz="1600" b="1" dirty="0">
                <a:solidFill>
                  <a:srgbClr val="F6721F"/>
                </a:solidFill>
              </a:rPr>
              <a:t>专卖店</a:t>
            </a:r>
            <a:r>
              <a:rPr lang="zh-CN" altLang="en-US" sz="1600" b="1" dirty="0">
                <a:solidFill>
                  <a:srgbClr val="16A085"/>
                </a:solidFill>
              </a:rPr>
              <a:t>：以销售某品牌系列商品为主。一般位于市、区级商业中心、专业街以及百货店、购物中心内。</a:t>
            </a:r>
            <a:endParaRPr lang="zh-CN" altLang="zh-CN" sz="1600" b="1" dirty="0">
              <a:solidFill>
                <a:srgbClr val="16A085"/>
              </a:solidFill>
            </a:endParaRPr>
          </a:p>
        </p:txBody>
      </p:sp>
      <p:sp>
        <p:nvSpPr>
          <p:cNvPr id="40" name="矩形 39"/>
          <p:cNvSpPr/>
          <p:nvPr/>
        </p:nvSpPr>
        <p:spPr>
          <a:xfrm>
            <a:off x="5255106" y="3383909"/>
            <a:ext cx="2492990" cy="400110"/>
          </a:xfrm>
          <a:prstGeom prst="rect">
            <a:avLst/>
          </a:prstGeom>
        </p:spPr>
        <p:txBody>
          <a:bodyPr wrap="none">
            <a:spAutoFit/>
          </a:bodyPr>
          <a:lstStyle/>
          <a:p>
            <a:pPr algn="ctr" fontAlgn="ctr"/>
            <a:r>
              <a:rPr lang="zh-CN" altLang="en-US" sz="2000" b="1" dirty="0">
                <a:solidFill>
                  <a:schemeClr val="tx2">
                    <a:lumMod val="75000"/>
                  </a:schemeClr>
                </a:solidFill>
              </a:rPr>
              <a:t>零售业态的划分标准</a:t>
            </a:r>
          </a:p>
        </p:txBody>
      </p:sp>
      <p:sp>
        <p:nvSpPr>
          <p:cNvPr id="34" name="矩形 33"/>
          <p:cNvSpPr/>
          <p:nvPr/>
        </p:nvSpPr>
        <p:spPr>
          <a:xfrm>
            <a:off x="2165015" y="690764"/>
            <a:ext cx="3775393" cy="400110"/>
          </a:xfrm>
          <a:prstGeom prst="rect">
            <a:avLst/>
          </a:prstGeom>
        </p:spPr>
        <p:txBody>
          <a:bodyPr wrap="none">
            <a:spAutoFit/>
          </a:bodyPr>
          <a:lstStyle/>
          <a:p>
            <a:r>
              <a:rPr lang="zh-CN" altLang="en-US" sz="2000" b="1" dirty="0">
                <a:solidFill>
                  <a:schemeClr val="bg2">
                    <a:lumMod val="10000"/>
                  </a:schemeClr>
                </a:solidFill>
                <a:latin typeface="微软雅黑" panose="020B0503020204020204" pitchFamily="34" charset="-122"/>
                <a:ea typeface="微软雅黑" panose="020B0503020204020204" pitchFamily="34" charset="-122"/>
              </a:rPr>
              <a:t>三、上规入库报表重点指标解释</a:t>
            </a:r>
          </a:p>
        </p:txBody>
      </p:sp>
    </p:spTree>
    <p:extLst>
      <p:ext uri="{BB962C8B-B14F-4D97-AF65-F5344CB8AC3E}">
        <p14:creationId xmlns:p14="http://schemas.microsoft.com/office/powerpoint/2010/main" val="38123858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8486080" y="1668870"/>
            <a:ext cx="1945024" cy="1110205"/>
            <a:chOff x="1498650" y="0"/>
            <a:chExt cx="2015316" cy="1098660"/>
          </a:xfrm>
          <a:scene3d>
            <a:camera prst="orthographicFront"/>
            <a:lightRig rig="chilly" dir="t"/>
          </a:scene3d>
        </p:grpSpPr>
        <p:sp>
          <p:nvSpPr>
            <p:cNvPr id="20" name="圆角矩形 4"/>
            <p:cNvSpPr txBox="1"/>
            <p:nvPr/>
          </p:nvSpPr>
          <p:spPr>
            <a:xfrm>
              <a:off x="1552282" y="53632"/>
              <a:ext cx="1908052" cy="99139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endParaRPr lang="zh-CN" altLang="en-US" sz="2800" b="1" kern="1200" dirty="0">
                <a:effectLst>
                  <a:outerShdw blurRad="38100" dist="38100" dir="2700000" algn="tl">
                    <a:srgbClr val="000000">
                      <a:alpha val="43137"/>
                    </a:srgbClr>
                  </a:outerShdw>
                </a:effectLst>
              </a:endParaRPr>
            </a:p>
          </p:txBody>
        </p:sp>
        <p:sp>
          <p:nvSpPr>
            <p:cNvPr id="19" name="圆角矩形 18"/>
            <p:cNvSpPr/>
            <p:nvPr/>
          </p:nvSpPr>
          <p:spPr>
            <a:xfrm>
              <a:off x="1498650" y="0"/>
              <a:ext cx="2015316" cy="1098660"/>
            </a:xfrm>
            <a:prstGeom prst="roundRect">
              <a:avLst/>
            </a:prstGeom>
            <a:solidFill>
              <a:schemeClr val="accent2"/>
            </a:solidFill>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pic>
        <p:nvPicPr>
          <p:cNvPr id="91" name="图片 90"/>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8362" y="0"/>
            <a:ext cx="1025261" cy="1025261"/>
          </a:xfrm>
          <a:prstGeom prst="rect">
            <a:avLst/>
          </a:prstGeom>
        </p:spPr>
      </p:pic>
      <p:sp>
        <p:nvSpPr>
          <p:cNvPr id="94" name="koppt-圆形"/>
          <p:cNvSpPr/>
          <p:nvPr/>
        </p:nvSpPr>
        <p:spPr>
          <a:xfrm>
            <a:off x="1200413" y="212446"/>
            <a:ext cx="720079" cy="7111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5" name="koppt-矩形"/>
          <p:cNvSpPr/>
          <p:nvPr/>
        </p:nvSpPr>
        <p:spPr>
          <a:xfrm>
            <a:off x="1200412" y="261437"/>
            <a:ext cx="7704856" cy="66214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96" name="图片 9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7200" y="284760"/>
            <a:ext cx="566503" cy="566503"/>
          </a:xfrm>
          <a:prstGeom prst="rect">
            <a:avLst/>
          </a:prstGeom>
        </p:spPr>
      </p:pic>
      <p:sp>
        <p:nvSpPr>
          <p:cNvPr id="97" name="矩形 96"/>
          <p:cNvSpPr/>
          <p:nvPr/>
        </p:nvSpPr>
        <p:spPr>
          <a:xfrm>
            <a:off x="2225857" y="392504"/>
            <a:ext cx="3775393" cy="400110"/>
          </a:xfrm>
          <a:prstGeom prst="rect">
            <a:avLst/>
          </a:prstGeom>
        </p:spPr>
        <p:txBody>
          <a:bodyPr wrap="none">
            <a:spAutoFit/>
          </a:bodyPr>
          <a:lstStyle/>
          <a:p>
            <a:r>
              <a:rPr lang="zh-CN" altLang="en-US" sz="2000" b="1" dirty="0">
                <a:solidFill>
                  <a:schemeClr val="bg2">
                    <a:lumMod val="10000"/>
                  </a:schemeClr>
                </a:solidFill>
                <a:latin typeface="微软雅黑" panose="020B0503020204020204" pitchFamily="34" charset="-122"/>
                <a:ea typeface="微软雅黑" panose="020B0503020204020204" pitchFamily="34" charset="-122"/>
              </a:rPr>
              <a:t>三、上规入库报表重点指标解释</a:t>
            </a:r>
          </a:p>
        </p:txBody>
      </p:sp>
      <p:sp>
        <p:nvSpPr>
          <p:cNvPr id="8" name="TextBox 34"/>
          <p:cNvSpPr txBox="1"/>
          <p:nvPr/>
        </p:nvSpPr>
        <p:spPr>
          <a:xfrm>
            <a:off x="839416" y="1268760"/>
            <a:ext cx="8208912" cy="400110"/>
          </a:xfrm>
          <a:prstGeom prst="rect">
            <a:avLst/>
          </a:prstGeom>
          <a:noFill/>
          <a:effectLst/>
        </p:spPr>
        <p:txBody>
          <a:bodyPr wrap="square" rtlCol="0">
            <a:spAutoFit/>
          </a:bodyPr>
          <a:lstStyle>
            <a:defPPr>
              <a:defRPr lang="zh-CN"/>
            </a:defPPr>
            <a:lvl1pPr>
              <a:defRPr sz="1300" b="1">
                <a:solidFill>
                  <a:srgbClr val="4376B3"/>
                </a:solidFill>
                <a:latin typeface="微软雅黑" pitchFamily="34" charset="-122"/>
                <a:ea typeface="微软雅黑" pitchFamily="34" charset="-122"/>
              </a:defRPr>
            </a:lvl1pPr>
          </a:lstStyle>
          <a:p>
            <a:r>
              <a:rPr lang="zh-CN" altLang="en-US" sz="2000" dirty="0"/>
              <a:t>     </a:t>
            </a:r>
            <a:endParaRPr lang="zh-CN" altLang="zh-CN" sz="1600" b="0" dirty="0"/>
          </a:p>
        </p:txBody>
      </p:sp>
      <p:grpSp>
        <p:nvGrpSpPr>
          <p:cNvPr id="16" name="组合 15"/>
          <p:cNvGrpSpPr/>
          <p:nvPr/>
        </p:nvGrpSpPr>
        <p:grpSpPr>
          <a:xfrm>
            <a:off x="8486079" y="2779075"/>
            <a:ext cx="1945024" cy="1110205"/>
            <a:chOff x="1498650" y="0"/>
            <a:chExt cx="2015316" cy="1098660"/>
          </a:xfrm>
          <a:scene3d>
            <a:camera prst="orthographicFront"/>
            <a:lightRig rig="chilly" dir="t"/>
          </a:scene3d>
        </p:grpSpPr>
        <p:sp>
          <p:nvSpPr>
            <p:cNvPr id="17" name="圆角矩形 4"/>
            <p:cNvSpPr txBox="1"/>
            <p:nvPr/>
          </p:nvSpPr>
          <p:spPr>
            <a:xfrm>
              <a:off x="1552282" y="53632"/>
              <a:ext cx="1908052" cy="99139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endParaRPr lang="zh-CN" altLang="en-US" sz="2800" b="1" kern="1200" dirty="0">
                <a:effectLst>
                  <a:outerShdw blurRad="38100" dist="38100" dir="2700000" algn="tl">
                    <a:srgbClr val="000000">
                      <a:alpha val="43137"/>
                    </a:srgbClr>
                  </a:outerShdw>
                </a:effectLst>
              </a:endParaRPr>
            </a:p>
          </p:txBody>
        </p:sp>
        <p:sp>
          <p:nvSpPr>
            <p:cNvPr id="24" name="圆角矩形 23"/>
            <p:cNvSpPr/>
            <p:nvPr/>
          </p:nvSpPr>
          <p:spPr>
            <a:xfrm>
              <a:off x="1498650" y="0"/>
              <a:ext cx="2015316" cy="1098660"/>
            </a:xfrm>
            <a:prstGeom prst="roundRect">
              <a:avLst/>
            </a:prstGeom>
            <a:solidFill>
              <a:schemeClr val="accent2"/>
            </a:solidFill>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sp>
        <p:nvSpPr>
          <p:cNvPr id="2" name="矩形 1"/>
          <p:cNvSpPr/>
          <p:nvPr/>
        </p:nvSpPr>
        <p:spPr>
          <a:xfrm>
            <a:off x="8598087" y="1881748"/>
            <a:ext cx="1820053" cy="646331"/>
          </a:xfrm>
          <a:prstGeom prst="rect">
            <a:avLst/>
          </a:prstGeom>
        </p:spPr>
        <p:txBody>
          <a:bodyPr wrap="square">
            <a:spAutoFit/>
          </a:bodyPr>
          <a:lstStyle/>
          <a:p>
            <a:r>
              <a:rPr lang="zh-CN" altLang="en-US" b="1" dirty="0">
                <a:solidFill>
                  <a:schemeClr val="lt1"/>
                </a:solidFill>
                <a:effectLst>
                  <a:outerShdw blurRad="38100" dist="38100" dir="2700000" algn="tl">
                    <a:srgbClr val="000000">
                      <a:alpha val="43137"/>
                    </a:srgbClr>
                  </a:outerShdw>
                </a:effectLst>
              </a:rPr>
              <a:t>主营业务活动要求</a:t>
            </a:r>
            <a:r>
              <a:rPr lang="zh-CN" altLang="en-US" b="1" dirty="0">
                <a:solidFill>
                  <a:srgbClr val="F6721F"/>
                </a:solidFill>
                <a:effectLst>
                  <a:outerShdw blurRad="38100" dist="38100" dir="2700000" algn="tl">
                    <a:srgbClr val="000000">
                      <a:alpha val="43137"/>
                    </a:srgbClr>
                  </a:outerShdw>
                </a:effectLst>
              </a:rPr>
              <a:t>动词</a:t>
            </a:r>
            <a:r>
              <a:rPr lang="zh-CN" altLang="en-US" b="1" dirty="0">
                <a:solidFill>
                  <a:schemeClr val="lt1"/>
                </a:solidFill>
                <a:effectLst>
                  <a:outerShdw blurRad="38100" dist="38100" dir="2700000" algn="tl">
                    <a:srgbClr val="000000">
                      <a:alpha val="43137"/>
                    </a:srgbClr>
                  </a:outerShdw>
                </a:effectLst>
              </a:rPr>
              <a:t>加</a:t>
            </a:r>
            <a:r>
              <a:rPr lang="zh-CN" altLang="en-US" b="1" dirty="0">
                <a:solidFill>
                  <a:srgbClr val="F6721F"/>
                </a:solidFill>
                <a:effectLst>
                  <a:outerShdw blurRad="38100" dist="38100" dir="2700000" algn="tl">
                    <a:srgbClr val="000000">
                      <a:alpha val="43137"/>
                    </a:srgbClr>
                  </a:outerShdw>
                </a:effectLst>
              </a:rPr>
              <a:t>名词</a:t>
            </a:r>
          </a:p>
        </p:txBody>
      </p:sp>
      <p:sp>
        <p:nvSpPr>
          <p:cNvPr id="21" name="矩形 20"/>
          <p:cNvSpPr/>
          <p:nvPr/>
        </p:nvSpPr>
        <p:spPr>
          <a:xfrm>
            <a:off x="8592453" y="2991953"/>
            <a:ext cx="1820053" cy="923330"/>
          </a:xfrm>
          <a:prstGeom prst="rect">
            <a:avLst/>
          </a:prstGeom>
        </p:spPr>
        <p:txBody>
          <a:bodyPr wrap="square">
            <a:spAutoFit/>
          </a:bodyPr>
          <a:lstStyle/>
          <a:p>
            <a:r>
              <a:rPr lang="zh-CN" altLang="en-US" b="1" dirty="0">
                <a:solidFill>
                  <a:srgbClr val="F6721F"/>
                </a:solidFill>
                <a:effectLst>
                  <a:outerShdw blurRad="38100" dist="38100" dir="2700000" algn="tl">
                    <a:srgbClr val="000000">
                      <a:alpha val="43137"/>
                    </a:srgbClr>
                  </a:outerShdw>
                </a:effectLst>
              </a:rPr>
              <a:t>动词</a:t>
            </a:r>
            <a:r>
              <a:rPr lang="zh-CN" altLang="en-US" b="1" dirty="0">
                <a:solidFill>
                  <a:schemeClr val="lt1"/>
                </a:solidFill>
                <a:effectLst>
                  <a:outerShdw blurRad="38100" dist="38100" dir="2700000" algn="tl">
                    <a:srgbClr val="000000">
                      <a:alpha val="43137"/>
                    </a:srgbClr>
                  </a:outerShdw>
                </a:effectLst>
              </a:rPr>
              <a:t>和</a:t>
            </a:r>
            <a:r>
              <a:rPr lang="zh-CN" altLang="en-US" b="1" dirty="0">
                <a:solidFill>
                  <a:srgbClr val="F6721F"/>
                </a:solidFill>
                <a:effectLst>
                  <a:outerShdw blurRad="38100" dist="38100" dir="2700000" algn="tl">
                    <a:srgbClr val="000000">
                      <a:alpha val="43137"/>
                    </a:srgbClr>
                  </a:outerShdw>
                </a:effectLst>
              </a:rPr>
              <a:t>所属专业</a:t>
            </a:r>
            <a:r>
              <a:rPr lang="zh-CN" altLang="en-US" b="1" dirty="0">
                <a:solidFill>
                  <a:schemeClr val="lt1"/>
                </a:solidFill>
                <a:effectLst>
                  <a:outerShdw blurRad="38100" dist="38100" dir="2700000" algn="tl">
                    <a:srgbClr val="000000">
                      <a:alpha val="43137"/>
                    </a:srgbClr>
                  </a:outerShdw>
                </a:effectLst>
              </a:rPr>
              <a:t>请按下方选项筛选</a:t>
            </a:r>
          </a:p>
        </p:txBody>
      </p:sp>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376" y="1124744"/>
            <a:ext cx="7731865"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45415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2202440"/>
            <a:ext cx="12192000" cy="2419703"/>
            <a:chOff x="170694" y="177982"/>
            <a:chExt cx="3936004" cy="781165"/>
          </a:xfrm>
        </p:grpSpPr>
        <p:sp>
          <p:nvSpPr>
            <p:cNvPr id="4" name="等腰三角形 3"/>
            <p:cNvSpPr/>
            <p:nvPr/>
          </p:nvSpPr>
          <p:spPr>
            <a:xfrm>
              <a:off x="1233863" y="177982"/>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5" name="等腰三角形 4"/>
            <p:cNvSpPr/>
            <p:nvPr/>
          </p:nvSpPr>
          <p:spPr>
            <a:xfrm flipV="1">
              <a:off x="200258" y="602633"/>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6" name="矩形 5"/>
            <p:cNvSpPr/>
            <p:nvPr/>
          </p:nvSpPr>
          <p:spPr>
            <a:xfrm>
              <a:off x="170694" y="261768"/>
              <a:ext cx="3936004" cy="6119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7" name="平行四边形 6"/>
            <p:cNvSpPr/>
            <p:nvPr/>
          </p:nvSpPr>
          <p:spPr>
            <a:xfrm>
              <a:off x="376965" y="178257"/>
              <a:ext cx="1036076" cy="779005"/>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8" name="文本框 6"/>
            <p:cNvSpPr txBox="1"/>
            <p:nvPr/>
          </p:nvSpPr>
          <p:spPr>
            <a:xfrm>
              <a:off x="650907" y="284178"/>
              <a:ext cx="569115" cy="559693"/>
            </a:xfrm>
            <a:prstGeom prst="rect">
              <a:avLst/>
            </a:prstGeom>
            <a:noFill/>
          </p:spPr>
          <p:txBody>
            <a:bodyPr wrap="square" lIns="91440" tIns="45720" rIns="91440" bIns="45720" rtlCol="0">
              <a:spAutoFit/>
            </a:bodyPr>
            <a:lstStyle/>
            <a:p>
              <a:r>
                <a:rPr lang="en-US" altLang="zh-CN" sz="10666" dirty="0">
                  <a:solidFill>
                    <a:schemeClr val="bg1">
                      <a:lumMod val="95000"/>
                    </a:schemeClr>
                  </a:solidFill>
                  <a:latin typeface="Impact" panose="020B0806030902050204" pitchFamily="34" charset="0"/>
                </a:rPr>
                <a:t>04</a:t>
              </a:r>
              <a:endParaRPr lang="zh-CN" altLang="en-US" sz="10666" dirty="0">
                <a:solidFill>
                  <a:schemeClr val="bg1">
                    <a:lumMod val="95000"/>
                  </a:schemeClr>
                </a:solidFill>
                <a:latin typeface="Impact" panose="020B0806030902050204" pitchFamily="34" charset="0"/>
              </a:endParaRPr>
            </a:p>
          </p:txBody>
        </p:sp>
      </p:grpSp>
      <p:sp>
        <p:nvSpPr>
          <p:cNvPr id="9" name="TextBox 48"/>
          <p:cNvSpPr txBox="1"/>
          <p:nvPr/>
        </p:nvSpPr>
        <p:spPr>
          <a:xfrm>
            <a:off x="3545755" y="2958041"/>
            <a:ext cx="8526909" cy="707888"/>
          </a:xfrm>
          <a:prstGeom prst="rect">
            <a:avLst/>
          </a:prstGeom>
          <a:noFill/>
        </p:spPr>
        <p:txBody>
          <a:bodyPr wrap="square" lIns="91445" tIns="45721" rIns="91445" bIns="45721" rtlCol="0">
            <a:spAutoFit/>
          </a:bodyPr>
          <a:lstStyle/>
          <a:p>
            <a:r>
              <a:rPr lang="zh-CN" altLang="en-US" sz="4000" b="1" dirty="0">
                <a:solidFill>
                  <a:schemeClr val="bg1"/>
                </a:solidFill>
                <a:latin typeface="微软雅黑" panose="020B0503020204020204" pitchFamily="34" charset="-122"/>
                <a:ea typeface="微软雅黑" panose="020B0503020204020204" pitchFamily="34" charset="-122"/>
              </a:rPr>
              <a:t>上规入库申报注意事项及时间节点</a:t>
            </a:r>
          </a:p>
        </p:txBody>
      </p:sp>
      <p:grpSp>
        <p:nvGrpSpPr>
          <p:cNvPr id="10" name="组合 9"/>
          <p:cNvGrpSpPr/>
          <p:nvPr/>
        </p:nvGrpSpPr>
        <p:grpSpPr>
          <a:xfrm>
            <a:off x="7920203" y="1699760"/>
            <a:ext cx="576064" cy="577112"/>
            <a:chOff x="6084168" y="1274820"/>
            <a:chExt cx="432048" cy="432834"/>
          </a:xfrm>
        </p:grpSpPr>
        <p:sp>
          <p:nvSpPr>
            <p:cNvPr id="11" name="椭圆 22"/>
            <p:cNvSpPr>
              <a:spLocks noChangeArrowheads="1"/>
            </p:cNvSpPr>
            <p:nvPr/>
          </p:nvSpPr>
          <p:spPr bwMode="auto">
            <a:xfrm>
              <a:off x="6084168" y="1274820"/>
              <a:ext cx="432048" cy="432834"/>
            </a:xfrm>
            <a:prstGeom prst="ellipse">
              <a:avLst/>
            </a:prstGeom>
            <a:solidFill>
              <a:schemeClr val="accent1"/>
            </a:solidFill>
            <a:ln>
              <a:noFill/>
            </a:ln>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en-US" sz="2400">
                <a:solidFill>
                  <a:srgbClr val="FFFFFF"/>
                </a:solidFill>
                <a:latin typeface="Calibri" pitchFamily="34" charset="0"/>
              </a:endParaRPr>
            </a:p>
          </p:txBody>
        </p:sp>
        <p:sp>
          <p:nvSpPr>
            <p:cNvPr id="12"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chemeClr val="bg1"/>
            </a:solidFill>
            <a:ln>
              <a:noFill/>
            </a:ln>
          </p:spPr>
          <p:txBody>
            <a:bodyPr wrap="none" lIns="45720" tIns="22860" rIns="45720" bIns="22860" anchor="ctr"/>
            <a:lstStyle/>
            <a:p>
              <a:endParaRPr lang="en-US" sz="2400">
                <a:latin typeface="Roboto Light"/>
              </a:endParaRPr>
            </a:p>
          </p:txBody>
        </p:sp>
      </p:grpSp>
      <p:grpSp>
        <p:nvGrpSpPr>
          <p:cNvPr id="13" name="组合 12"/>
          <p:cNvGrpSpPr/>
          <p:nvPr/>
        </p:nvGrpSpPr>
        <p:grpSpPr>
          <a:xfrm>
            <a:off x="6192011" y="1700284"/>
            <a:ext cx="576064" cy="576064"/>
            <a:chOff x="4788024" y="1275213"/>
            <a:chExt cx="432048" cy="432048"/>
          </a:xfrm>
        </p:grpSpPr>
        <p:sp>
          <p:nvSpPr>
            <p:cNvPr id="14"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en-US" sz="2400">
                <a:solidFill>
                  <a:srgbClr val="FFFFFF"/>
                </a:solidFill>
                <a:latin typeface="Calibri" pitchFamily="34" charset="0"/>
              </a:endParaRPr>
            </a:p>
          </p:txBody>
        </p:sp>
        <p:sp>
          <p:nvSpPr>
            <p:cNvPr id="15"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45720" tIns="22860" rIns="45720" bIns="22860" anchor="ctr"/>
            <a:lstStyle/>
            <a:p>
              <a:endParaRPr lang="en-US" sz="2400">
                <a:latin typeface="Roboto Light"/>
              </a:endParaRPr>
            </a:p>
          </p:txBody>
        </p:sp>
      </p:grpSp>
      <p:grpSp>
        <p:nvGrpSpPr>
          <p:cNvPr id="16" name="组合 15"/>
          <p:cNvGrpSpPr/>
          <p:nvPr/>
        </p:nvGrpSpPr>
        <p:grpSpPr>
          <a:xfrm>
            <a:off x="7056107" y="1699760"/>
            <a:ext cx="577111" cy="577112"/>
            <a:chOff x="5436096" y="1274820"/>
            <a:chExt cx="432833" cy="432834"/>
          </a:xfrm>
        </p:grpSpPr>
        <p:sp>
          <p:nvSpPr>
            <p:cNvPr id="17"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en-US" sz="2400">
                <a:solidFill>
                  <a:srgbClr val="FFFFFF"/>
                </a:solidFill>
                <a:latin typeface="Calibri" pitchFamily="34" charset="0"/>
              </a:endParaRPr>
            </a:p>
          </p:txBody>
        </p:sp>
        <p:sp>
          <p:nvSpPr>
            <p:cNvPr id="18"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45720" tIns="22860" rIns="45720" bIns="22860" anchor="ctr"/>
            <a:lstStyle/>
            <a:p>
              <a:endParaRPr lang="en-US" sz="2400">
                <a:latin typeface="Roboto Light"/>
              </a:endParaRPr>
            </a:p>
          </p:txBody>
        </p:sp>
      </p:grpSp>
      <p:grpSp>
        <p:nvGrpSpPr>
          <p:cNvPr id="19" name="组合 18"/>
          <p:cNvGrpSpPr/>
          <p:nvPr/>
        </p:nvGrpSpPr>
        <p:grpSpPr>
          <a:xfrm>
            <a:off x="4463819" y="1699760"/>
            <a:ext cx="577111" cy="577112"/>
            <a:chOff x="3491880" y="1274820"/>
            <a:chExt cx="432833" cy="432834"/>
          </a:xfrm>
        </p:grpSpPr>
        <p:sp>
          <p:nvSpPr>
            <p:cNvPr id="20"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en-US" sz="2400">
                <a:solidFill>
                  <a:srgbClr val="FFFFFF"/>
                </a:solidFill>
                <a:latin typeface="Calibri" pitchFamily="34" charset="0"/>
              </a:endParaRPr>
            </a:p>
          </p:txBody>
        </p:sp>
        <p:sp>
          <p:nvSpPr>
            <p:cNvPr id="21"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45720" tIns="22860" rIns="45720" bIns="22860" anchor="ctr"/>
            <a:lstStyle/>
            <a:p>
              <a:endParaRPr lang="en-US" sz="2400">
                <a:latin typeface="Roboto Light"/>
              </a:endParaRPr>
            </a:p>
          </p:txBody>
        </p:sp>
      </p:grpSp>
      <p:grpSp>
        <p:nvGrpSpPr>
          <p:cNvPr id="22" name="组合 21"/>
          <p:cNvGrpSpPr/>
          <p:nvPr/>
        </p:nvGrpSpPr>
        <p:grpSpPr>
          <a:xfrm>
            <a:off x="5327915" y="1699760"/>
            <a:ext cx="577111" cy="577112"/>
            <a:chOff x="4139952" y="1274820"/>
            <a:chExt cx="432833" cy="432834"/>
          </a:xfrm>
        </p:grpSpPr>
        <p:sp>
          <p:nvSpPr>
            <p:cNvPr id="23"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en-US" sz="2400">
                <a:solidFill>
                  <a:srgbClr val="FFFFFF"/>
                </a:solidFill>
                <a:latin typeface="Calibri" pitchFamily="34" charset="0"/>
              </a:endParaRPr>
            </a:p>
          </p:txBody>
        </p:sp>
        <p:sp>
          <p:nvSpPr>
            <p:cNvPr id="24"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45720" tIns="22860" rIns="45720" bIns="22860" anchor="ctr"/>
            <a:lstStyle/>
            <a:p>
              <a:endParaRPr lang="en-US" sz="2400">
                <a:latin typeface="Roboto Light"/>
              </a:endParaRPr>
            </a:p>
          </p:txBody>
        </p:sp>
      </p:grpSp>
    </p:spTree>
    <p:extLst>
      <p:ext uri="{BB962C8B-B14F-4D97-AF65-F5344CB8AC3E}">
        <p14:creationId xmlns:p14="http://schemas.microsoft.com/office/powerpoint/2010/main" val="417955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800" fill="hold"/>
                                        <p:tgtEl>
                                          <p:spTgt spid="3"/>
                                        </p:tgtEl>
                                        <p:attrNameLst>
                                          <p:attrName>ppt_x</p:attrName>
                                        </p:attrNameLst>
                                      </p:cBhvr>
                                      <p:tavLst>
                                        <p:tav tm="0">
                                          <p:val>
                                            <p:strVal val="0-#ppt_w/2"/>
                                          </p:val>
                                        </p:tav>
                                        <p:tav tm="100000">
                                          <p:val>
                                            <p:strVal val="#ppt_x"/>
                                          </p:val>
                                        </p:tav>
                                      </p:tavLst>
                                    </p:anim>
                                    <p:anim calcmode="lin" valueType="num">
                                      <p:cBhvr additive="base">
                                        <p:cTn id="8" dur="8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800"/>
                            </p:stCondLst>
                            <p:childTnLst>
                              <p:par>
                                <p:cTn id="10" presetID="53" presetClass="entr" presetSubtype="16"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nodeType="withEffect">
                                  <p:stCondLst>
                                    <p:cond delay="20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53" presetClass="entr" presetSubtype="16" fill="hold" nodeType="withEffect">
                                  <p:stCondLst>
                                    <p:cond delay="40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60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nodeType="withEffect">
                                  <p:stCondLst>
                                    <p:cond delay="80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par>
                          <p:cTn id="35" fill="hold">
                            <p:stCondLst>
                              <p:cond delay="2100"/>
                            </p:stCondLst>
                            <p:childTnLst>
                              <p:par>
                                <p:cTn id="36" presetID="22" presetClass="entr" presetSubtype="8" fill="hold" grpId="0" nodeType="afterEffect">
                                  <p:stCondLst>
                                    <p:cond delay="0"/>
                                  </p:stCondLst>
                                  <p:iterate type="lt">
                                    <p:tmPct val="30000"/>
                                  </p:iterate>
                                  <p:childTnLst>
                                    <p:set>
                                      <p:cBhvr>
                                        <p:cTn id="37" dur="1" fill="hold">
                                          <p:stCondLst>
                                            <p:cond delay="0"/>
                                          </p:stCondLst>
                                        </p:cTn>
                                        <p:tgtEl>
                                          <p:spTgt spid="9"/>
                                        </p:tgtEl>
                                        <p:attrNameLst>
                                          <p:attrName>style.visibility</p:attrName>
                                        </p:attrNameLst>
                                      </p:cBhvr>
                                      <p:to>
                                        <p:strVal val="visible"/>
                                      </p:to>
                                    </p:set>
                                    <p:animEffect transition="in" filter="wipe(left)">
                                      <p:cBhvr>
                                        <p:cTn id="38" dur="200"/>
                                        <p:tgtEl>
                                          <p:spTgt spid="9"/>
                                        </p:tgtEl>
                                      </p:cBhvr>
                                    </p:animEffect>
                                  </p:childTnLst>
                                </p:cTn>
                              </p:par>
                              <p:par>
                                <p:cTn id="39" presetID="36" presetClass="emph" presetSubtype="0" fill="hold" grpId="1" nodeType="withEffect">
                                  <p:stCondLst>
                                    <p:cond delay="0"/>
                                  </p:stCondLst>
                                  <p:iterate type="lt">
                                    <p:tmPct val="30000"/>
                                  </p:iterate>
                                  <p:childTnLst>
                                    <p:animScale>
                                      <p:cBhvr>
                                        <p:cTn id="40" dur="50" autoRev="1" fill="hold">
                                          <p:stCondLst>
                                            <p:cond delay="0"/>
                                          </p:stCondLst>
                                        </p:cTn>
                                        <p:tgtEl>
                                          <p:spTgt spid="9"/>
                                        </p:tgtEl>
                                      </p:cBhvr>
                                      <p:to x="80000" y="100000"/>
                                    </p:animScale>
                                    <p:anim by="(#ppt_w*0.10)" calcmode="lin" valueType="num">
                                      <p:cBhvr>
                                        <p:cTn id="41" dur="50" autoRev="1" fill="hold">
                                          <p:stCondLst>
                                            <p:cond delay="0"/>
                                          </p:stCondLst>
                                        </p:cTn>
                                        <p:tgtEl>
                                          <p:spTgt spid="9"/>
                                        </p:tgtEl>
                                        <p:attrNameLst>
                                          <p:attrName>ppt_x</p:attrName>
                                        </p:attrNameLst>
                                      </p:cBhvr>
                                    </p:anim>
                                    <p:anim by="(-#ppt_w*0.10)" calcmode="lin" valueType="num">
                                      <p:cBhvr>
                                        <p:cTn id="42" dur="50" autoRev="1" fill="hold">
                                          <p:stCondLst>
                                            <p:cond delay="0"/>
                                          </p:stCondLst>
                                        </p:cTn>
                                        <p:tgtEl>
                                          <p:spTgt spid="9"/>
                                        </p:tgtEl>
                                        <p:attrNameLst>
                                          <p:attrName>ppt_y</p:attrName>
                                        </p:attrNameLst>
                                      </p:cBhvr>
                                    </p:anim>
                                    <p:animRot by="-480000">
                                      <p:cBhvr>
                                        <p:cTn id="43" dur="50" autoRev="1"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2202440"/>
            <a:ext cx="12192000" cy="2419703"/>
            <a:chOff x="170694" y="177982"/>
            <a:chExt cx="3936004" cy="781165"/>
          </a:xfrm>
        </p:grpSpPr>
        <p:sp>
          <p:nvSpPr>
            <p:cNvPr id="5" name="等腰三角形 4"/>
            <p:cNvSpPr/>
            <p:nvPr/>
          </p:nvSpPr>
          <p:spPr>
            <a:xfrm>
              <a:off x="1233863" y="177982"/>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6" name="等腰三角形 5"/>
            <p:cNvSpPr/>
            <p:nvPr/>
          </p:nvSpPr>
          <p:spPr>
            <a:xfrm flipV="1">
              <a:off x="200258" y="602633"/>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7" name="矩形 6"/>
            <p:cNvSpPr/>
            <p:nvPr/>
          </p:nvSpPr>
          <p:spPr>
            <a:xfrm>
              <a:off x="170694" y="261768"/>
              <a:ext cx="3936004" cy="6119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8" name="平行四边形 7"/>
            <p:cNvSpPr/>
            <p:nvPr/>
          </p:nvSpPr>
          <p:spPr>
            <a:xfrm>
              <a:off x="376965" y="178257"/>
              <a:ext cx="1036076" cy="779005"/>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9" name="文本框 6"/>
            <p:cNvSpPr txBox="1"/>
            <p:nvPr/>
          </p:nvSpPr>
          <p:spPr>
            <a:xfrm>
              <a:off x="650907" y="284178"/>
              <a:ext cx="569115" cy="559693"/>
            </a:xfrm>
            <a:prstGeom prst="rect">
              <a:avLst/>
            </a:prstGeom>
            <a:noFill/>
          </p:spPr>
          <p:txBody>
            <a:bodyPr wrap="square" lIns="91440" tIns="45720" rIns="91440" bIns="45720" rtlCol="0">
              <a:spAutoFit/>
            </a:bodyPr>
            <a:lstStyle/>
            <a:p>
              <a:r>
                <a:rPr lang="en-US" altLang="zh-CN" sz="10666" dirty="0">
                  <a:solidFill>
                    <a:schemeClr val="bg1">
                      <a:lumMod val="95000"/>
                    </a:schemeClr>
                  </a:solidFill>
                  <a:latin typeface="Impact" panose="020B0806030902050204" pitchFamily="34" charset="0"/>
                </a:rPr>
                <a:t>01</a:t>
              </a:r>
              <a:endParaRPr lang="zh-CN" altLang="en-US" sz="10666" dirty="0">
                <a:solidFill>
                  <a:schemeClr val="bg1">
                    <a:lumMod val="95000"/>
                  </a:schemeClr>
                </a:solidFill>
                <a:latin typeface="Impact" panose="020B0806030902050204" pitchFamily="34" charset="0"/>
              </a:endParaRPr>
            </a:p>
          </p:txBody>
        </p:sp>
      </p:grpSp>
      <p:sp>
        <p:nvSpPr>
          <p:cNvPr id="10" name="TextBox 48"/>
          <p:cNvSpPr txBox="1"/>
          <p:nvPr/>
        </p:nvSpPr>
        <p:spPr>
          <a:xfrm>
            <a:off x="3319517" y="2869738"/>
            <a:ext cx="8318053" cy="830999"/>
          </a:xfrm>
          <a:prstGeom prst="rect">
            <a:avLst/>
          </a:prstGeom>
          <a:noFill/>
        </p:spPr>
        <p:txBody>
          <a:bodyPr wrap="square" lIns="91445" tIns="45721" rIns="91445" bIns="45721" rtlCol="0">
            <a:spAutoFit/>
          </a:bodyPr>
          <a:lstStyle/>
          <a:p>
            <a:r>
              <a:rPr lang="zh-CN" altLang="en-US" sz="4800" b="1" dirty="0" smtClean="0">
                <a:solidFill>
                  <a:schemeClr val="bg1"/>
                </a:solidFill>
                <a:latin typeface="微软雅黑" panose="020B0503020204020204" pitchFamily="34" charset="-122"/>
                <a:ea typeface="微软雅黑" panose="020B0503020204020204" pitchFamily="34" charset="-122"/>
              </a:rPr>
              <a:t>规上企业</a:t>
            </a:r>
            <a:r>
              <a:rPr lang="zh-CN" altLang="en-US" sz="4800" b="1" dirty="0">
                <a:solidFill>
                  <a:schemeClr val="bg1"/>
                </a:solidFill>
                <a:latin typeface="微软雅黑" panose="020B0503020204020204" pitchFamily="34" charset="-122"/>
                <a:ea typeface="微软雅黑" panose="020B0503020204020204" pitchFamily="34" charset="-122"/>
              </a:rPr>
              <a:t>统计范围及标准</a:t>
            </a:r>
          </a:p>
        </p:txBody>
      </p:sp>
      <p:grpSp>
        <p:nvGrpSpPr>
          <p:cNvPr id="11" name="组合 10"/>
          <p:cNvGrpSpPr/>
          <p:nvPr/>
        </p:nvGrpSpPr>
        <p:grpSpPr>
          <a:xfrm>
            <a:off x="7920203" y="1699760"/>
            <a:ext cx="576064" cy="577112"/>
            <a:chOff x="6084168" y="1274820"/>
            <a:chExt cx="432048" cy="432834"/>
          </a:xfrm>
        </p:grpSpPr>
        <p:sp>
          <p:nvSpPr>
            <p:cNvPr id="12" name="椭圆 22"/>
            <p:cNvSpPr>
              <a:spLocks noChangeArrowheads="1"/>
            </p:cNvSpPr>
            <p:nvPr/>
          </p:nvSpPr>
          <p:spPr bwMode="auto">
            <a:xfrm>
              <a:off x="6084168" y="1274820"/>
              <a:ext cx="432048" cy="432834"/>
            </a:xfrm>
            <a:prstGeom prst="ellipse">
              <a:avLst/>
            </a:prstGeom>
            <a:solidFill>
              <a:schemeClr val="accent1"/>
            </a:solidFill>
            <a:ln>
              <a:noFill/>
            </a:ln>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en-US" sz="2400">
                <a:solidFill>
                  <a:srgbClr val="FFFFFF"/>
                </a:solidFill>
                <a:latin typeface="Calibri" pitchFamily="34" charset="0"/>
              </a:endParaRPr>
            </a:p>
          </p:txBody>
        </p:sp>
        <p:sp>
          <p:nvSpPr>
            <p:cNvPr id="13"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chemeClr val="bg1"/>
            </a:solidFill>
            <a:ln>
              <a:noFill/>
            </a:ln>
          </p:spPr>
          <p:txBody>
            <a:bodyPr wrap="none" lIns="45720" tIns="22860" rIns="45720" bIns="22860" anchor="ctr"/>
            <a:lstStyle/>
            <a:p>
              <a:endParaRPr lang="en-US" sz="2400">
                <a:latin typeface="Roboto Light"/>
              </a:endParaRPr>
            </a:p>
          </p:txBody>
        </p:sp>
      </p:grpSp>
      <p:grpSp>
        <p:nvGrpSpPr>
          <p:cNvPr id="14" name="组合 13"/>
          <p:cNvGrpSpPr/>
          <p:nvPr/>
        </p:nvGrpSpPr>
        <p:grpSpPr>
          <a:xfrm>
            <a:off x="6192011" y="1700284"/>
            <a:ext cx="576064" cy="576064"/>
            <a:chOff x="4788024" y="1275213"/>
            <a:chExt cx="432048" cy="432048"/>
          </a:xfrm>
        </p:grpSpPr>
        <p:sp>
          <p:nvSpPr>
            <p:cNvPr id="15"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en-US" sz="2400">
                <a:solidFill>
                  <a:srgbClr val="FFFFFF"/>
                </a:solidFill>
                <a:latin typeface="Calibri" pitchFamily="34" charset="0"/>
              </a:endParaRPr>
            </a:p>
          </p:txBody>
        </p:sp>
        <p:sp>
          <p:nvSpPr>
            <p:cNvPr id="16"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45720" tIns="22860" rIns="45720" bIns="22860" anchor="ctr"/>
            <a:lstStyle/>
            <a:p>
              <a:endParaRPr lang="en-US" sz="2400">
                <a:latin typeface="Roboto Light"/>
              </a:endParaRPr>
            </a:p>
          </p:txBody>
        </p:sp>
      </p:grpSp>
      <p:grpSp>
        <p:nvGrpSpPr>
          <p:cNvPr id="17" name="组合 16"/>
          <p:cNvGrpSpPr/>
          <p:nvPr/>
        </p:nvGrpSpPr>
        <p:grpSpPr>
          <a:xfrm>
            <a:off x="7056107" y="1699760"/>
            <a:ext cx="577111" cy="577112"/>
            <a:chOff x="5436096" y="1274820"/>
            <a:chExt cx="432833" cy="432834"/>
          </a:xfrm>
        </p:grpSpPr>
        <p:sp>
          <p:nvSpPr>
            <p:cNvPr id="18"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en-US" sz="2400">
                <a:solidFill>
                  <a:srgbClr val="FFFFFF"/>
                </a:solidFill>
                <a:latin typeface="Calibri" pitchFamily="34" charset="0"/>
              </a:endParaRPr>
            </a:p>
          </p:txBody>
        </p:sp>
        <p:sp>
          <p:nvSpPr>
            <p:cNvPr id="19"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45720" tIns="22860" rIns="45720" bIns="22860" anchor="ctr"/>
            <a:lstStyle/>
            <a:p>
              <a:endParaRPr lang="en-US" sz="2400">
                <a:latin typeface="Roboto Light"/>
              </a:endParaRPr>
            </a:p>
          </p:txBody>
        </p:sp>
      </p:grpSp>
      <p:grpSp>
        <p:nvGrpSpPr>
          <p:cNvPr id="20" name="组合 19"/>
          <p:cNvGrpSpPr/>
          <p:nvPr/>
        </p:nvGrpSpPr>
        <p:grpSpPr>
          <a:xfrm>
            <a:off x="4463819" y="1699760"/>
            <a:ext cx="577111" cy="577112"/>
            <a:chOff x="3491880" y="1274820"/>
            <a:chExt cx="432833" cy="432834"/>
          </a:xfrm>
        </p:grpSpPr>
        <p:sp>
          <p:nvSpPr>
            <p:cNvPr id="21"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en-US" sz="2400">
                <a:solidFill>
                  <a:srgbClr val="FFFFFF"/>
                </a:solidFill>
                <a:latin typeface="Calibri" pitchFamily="34" charset="0"/>
              </a:endParaRPr>
            </a:p>
          </p:txBody>
        </p:sp>
        <p:sp>
          <p:nvSpPr>
            <p:cNvPr id="22"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45720" tIns="22860" rIns="45720" bIns="22860" anchor="ctr"/>
            <a:lstStyle/>
            <a:p>
              <a:endParaRPr lang="en-US" sz="2400">
                <a:latin typeface="Roboto Light"/>
              </a:endParaRPr>
            </a:p>
          </p:txBody>
        </p:sp>
      </p:grpSp>
      <p:grpSp>
        <p:nvGrpSpPr>
          <p:cNvPr id="23" name="组合 22"/>
          <p:cNvGrpSpPr/>
          <p:nvPr/>
        </p:nvGrpSpPr>
        <p:grpSpPr>
          <a:xfrm>
            <a:off x="5327915" y="1699760"/>
            <a:ext cx="577111" cy="577112"/>
            <a:chOff x="4139952" y="1274820"/>
            <a:chExt cx="432833" cy="432834"/>
          </a:xfrm>
        </p:grpSpPr>
        <p:sp>
          <p:nvSpPr>
            <p:cNvPr id="24"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en-US" sz="2400">
                <a:solidFill>
                  <a:srgbClr val="FFFFFF"/>
                </a:solidFill>
                <a:latin typeface="Calibri" pitchFamily="34" charset="0"/>
              </a:endParaRPr>
            </a:p>
          </p:txBody>
        </p:sp>
        <p:sp>
          <p:nvSpPr>
            <p:cNvPr id="25"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45720" tIns="22860" rIns="45720" bIns="22860" anchor="ctr"/>
            <a:lstStyle/>
            <a:p>
              <a:endParaRPr lang="en-US" sz="2400">
                <a:latin typeface="Roboto Light"/>
              </a:endParaRPr>
            </a:p>
          </p:txBody>
        </p:sp>
      </p:grpSp>
    </p:spTree>
    <p:extLst>
      <p:ext uri="{BB962C8B-B14F-4D97-AF65-F5344CB8AC3E}">
        <p14:creationId xmlns:p14="http://schemas.microsoft.com/office/powerpoint/2010/main" val="2985094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bwMode="auto">
          <a:xfrm>
            <a:off x="2884271" y="1942294"/>
            <a:ext cx="2327154" cy="4505173"/>
          </a:xfrm>
          <a:custGeom>
            <a:avLst/>
            <a:gdLst>
              <a:gd name="T0" fmla="*/ 0 w 1594"/>
              <a:gd name="T1" fmla="*/ 3017 h 3017"/>
              <a:gd name="T2" fmla="*/ 1594 w 1594"/>
              <a:gd name="T3" fmla="*/ 1509 h 3017"/>
              <a:gd name="T4" fmla="*/ 0 w 1594"/>
              <a:gd name="T5" fmla="*/ 0 h 3017"/>
            </a:gdLst>
            <a:ahLst/>
            <a:cxnLst>
              <a:cxn ang="0">
                <a:pos x="T0" y="T1"/>
              </a:cxn>
              <a:cxn ang="0">
                <a:pos x="T2" y="T3"/>
              </a:cxn>
              <a:cxn ang="0">
                <a:pos x="T4" y="T5"/>
              </a:cxn>
            </a:cxnLst>
            <a:rect l="0" t="0" r="r" b="b"/>
            <a:pathLst>
              <a:path w="1594" h="3017">
                <a:moveTo>
                  <a:pt x="0" y="3017"/>
                </a:moveTo>
                <a:cubicBezTo>
                  <a:pt x="880" y="3017"/>
                  <a:pt x="1594" y="2342"/>
                  <a:pt x="1594" y="1509"/>
                </a:cubicBezTo>
                <a:cubicBezTo>
                  <a:pt x="1594" y="676"/>
                  <a:pt x="880" y="0"/>
                  <a:pt x="0" y="0"/>
                </a:cubicBezTo>
              </a:path>
            </a:pathLst>
          </a:custGeom>
          <a:noFill/>
          <a:ln w="57150" cap="flat">
            <a:solidFill>
              <a:schemeClr val="bg1">
                <a:lumMod val="7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en-US" sz="2400"/>
          </a:p>
        </p:txBody>
      </p:sp>
      <p:sp>
        <p:nvSpPr>
          <p:cNvPr id="6" name="Oval 9"/>
          <p:cNvSpPr/>
          <p:nvPr/>
        </p:nvSpPr>
        <p:spPr>
          <a:xfrm>
            <a:off x="4077322" y="2158330"/>
            <a:ext cx="483127" cy="479448"/>
          </a:xfrm>
          <a:prstGeom prst="ellipse">
            <a:avLst/>
          </a:prstGeom>
          <a:solidFill>
            <a:schemeClr val="bg1"/>
          </a:solidFill>
          <a:ln w="76200">
            <a:solidFill>
              <a:srgbClr val="9BBC57"/>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n-US" sz="11735">
              <a:solidFill>
                <a:schemeClr val="bg1"/>
              </a:solidFill>
            </a:endParaRPr>
          </a:p>
        </p:txBody>
      </p:sp>
      <p:sp>
        <p:nvSpPr>
          <p:cNvPr id="7" name="Oval 10"/>
          <p:cNvSpPr/>
          <p:nvPr/>
        </p:nvSpPr>
        <p:spPr>
          <a:xfrm>
            <a:off x="4807664" y="3238488"/>
            <a:ext cx="483127" cy="479448"/>
          </a:xfrm>
          <a:prstGeom prst="ellipse">
            <a:avLst/>
          </a:prstGeom>
          <a:solidFill>
            <a:schemeClr val="bg1"/>
          </a:solidFill>
          <a:ln w="76200">
            <a:solidFill>
              <a:srgbClr val="15A185"/>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n-US" sz="11735">
              <a:solidFill>
                <a:schemeClr val="bg1"/>
              </a:solidFill>
            </a:endParaRPr>
          </a:p>
        </p:txBody>
      </p:sp>
      <p:sp>
        <p:nvSpPr>
          <p:cNvPr id="8" name="Oval 11"/>
          <p:cNvSpPr/>
          <p:nvPr/>
        </p:nvSpPr>
        <p:spPr>
          <a:xfrm>
            <a:off x="4807664" y="4619008"/>
            <a:ext cx="483127" cy="479448"/>
          </a:xfrm>
          <a:prstGeom prst="ellipse">
            <a:avLst/>
          </a:prstGeom>
          <a:solidFill>
            <a:schemeClr val="bg1"/>
          </a:solidFill>
          <a:ln w="76200">
            <a:solidFill>
              <a:srgbClr val="297F9D"/>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n-US" sz="11735">
              <a:solidFill>
                <a:schemeClr val="bg1"/>
              </a:solidFill>
            </a:endParaRPr>
          </a:p>
        </p:txBody>
      </p:sp>
      <p:sp>
        <p:nvSpPr>
          <p:cNvPr id="9" name="Oval 12"/>
          <p:cNvSpPr/>
          <p:nvPr/>
        </p:nvSpPr>
        <p:spPr>
          <a:xfrm>
            <a:off x="4077322" y="5783492"/>
            <a:ext cx="483127" cy="479448"/>
          </a:xfrm>
          <a:prstGeom prst="ellipse">
            <a:avLst/>
          </a:prstGeom>
          <a:solidFill>
            <a:schemeClr val="bg1"/>
          </a:solidFill>
          <a:ln w="76200">
            <a:solidFill>
              <a:schemeClr val="accent6">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n-US" sz="11735">
              <a:solidFill>
                <a:schemeClr val="bg1"/>
              </a:solidFill>
            </a:endParaRPr>
          </a:p>
        </p:txBody>
      </p:sp>
      <p:cxnSp>
        <p:nvCxnSpPr>
          <p:cNvPr id="10" name="Straight Arrow Connector 27"/>
          <p:cNvCxnSpPr>
            <a:stCxn id="6" idx="6"/>
          </p:cNvCxnSpPr>
          <p:nvPr/>
        </p:nvCxnSpPr>
        <p:spPr>
          <a:xfrm>
            <a:off x="4560449" y="2398054"/>
            <a:ext cx="2286449" cy="0"/>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36" name="Oval 4"/>
          <p:cNvSpPr/>
          <p:nvPr/>
        </p:nvSpPr>
        <p:spPr>
          <a:xfrm>
            <a:off x="1117807" y="2511503"/>
            <a:ext cx="3392596" cy="3366757"/>
          </a:xfrm>
          <a:prstGeom prst="ellipse">
            <a:avLst/>
          </a:prstGeom>
          <a:solidFill>
            <a:srgbClr val="FFC000"/>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n-US" sz="11735">
              <a:solidFill>
                <a:schemeClr val="bg1"/>
              </a:solidFill>
            </a:endParaRPr>
          </a:p>
        </p:txBody>
      </p:sp>
      <p:cxnSp>
        <p:nvCxnSpPr>
          <p:cNvPr id="63" name="Straight Arrow Connector 27"/>
          <p:cNvCxnSpPr/>
          <p:nvPr/>
        </p:nvCxnSpPr>
        <p:spPr>
          <a:xfrm>
            <a:off x="5284864" y="3494737"/>
            <a:ext cx="1562034" cy="1"/>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27"/>
          <p:cNvCxnSpPr/>
          <p:nvPr/>
        </p:nvCxnSpPr>
        <p:spPr>
          <a:xfrm>
            <a:off x="5307512" y="4853017"/>
            <a:ext cx="1539386" cy="0"/>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27"/>
          <p:cNvCxnSpPr/>
          <p:nvPr/>
        </p:nvCxnSpPr>
        <p:spPr>
          <a:xfrm>
            <a:off x="4583097" y="6030194"/>
            <a:ext cx="2263801" cy="0"/>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5211425" y="2106723"/>
            <a:ext cx="2184570" cy="307777"/>
          </a:xfrm>
          <a:prstGeom prst="rect">
            <a:avLst/>
          </a:prstGeom>
          <a:noFill/>
        </p:spPr>
        <p:txBody>
          <a:bodyPr wrap="square" rtlCol="0">
            <a:spAutoFit/>
          </a:bodyPr>
          <a:lstStyle/>
          <a:p>
            <a:r>
              <a:rPr lang="zh-CN" altLang="en-US" sz="1400" b="1" dirty="0">
                <a:solidFill>
                  <a:schemeClr val="accent3">
                    <a:lumMod val="75000"/>
                  </a:schemeClr>
                </a:solidFill>
                <a:latin typeface="微软雅黑" panose="020B0503020204020204" pitchFamily="34" charset="-122"/>
                <a:ea typeface="微软雅黑" panose="020B0503020204020204" pitchFamily="34" charset="-122"/>
              </a:rPr>
              <a:t>行业划分依据</a:t>
            </a:r>
          </a:p>
        </p:txBody>
      </p:sp>
      <p:sp>
        <p:nvSpPr>
          <p:cNvPr id="70" name="TextBox 69"/>
          <p:cNvSpPr txBox="1"/>
          <p:nvPr/>
        </p:nvSpPr>
        <p:spPr>
          <a:xfrm>
            <a:off x="5559676" y="3185978"/>
            <a:ext cx="1256404" cy="307777"/>
          </a:xfrm>
          <a:prstGeom prst="rect">
            <a:avLst/>
          </a:prstGeom>
          <a:noFill/>
        </p:spPr>
        <p:txBody>
          <a:bodyPr wrap="square" rtlCol="0">
            <a:spAutoFit/>
          </a:bodyPr>
          <a:lstStyle/>
          <a:p>
            <a:r>
              <a:rPr lang="zh-CN" altLang="en-US" sz="1400" b="1" dirty="0">
                <a:solidFill>
                  <a:schemeClr val="accent2">
                    <a:lumMod val="75000"/>
                  </a:schemeClr>
                </a:solidFill>
                <a:latin typeface="微软雅黑" panose="020B0503020204020204" pitchFamily="34" charset="-122"/>
                <a:ea typeface="微软雅黑" panose="020B0503020204020204" pitchFamily="34" charset="-122"/>
              </a:rPr>
              <a:t>入库报表</a:t>
            </a:r>
          </a:p>
        </p:txBody>
      </p:sp>
      <p:sp>
        <p:nvSpPr>
          <p:cNvPr id="71" name="TextBox 70"/>
          <p:cNvSpPr txBox="1"/>
          <p:nvPr/>
        </p:nvSpPr>
        <p:spPr>
          <a:xfrm>
            <a:off x="5590494" y="4554130"/>
            <a:ext cx="1256404" cy="307777"/>
          </a:xfrm>
          <a:prstGeom prst="rect">
            <a:avLst/>
          </a:prstGeom>
          <a:noFill/>
        </p:spPr>
        <p:txBody>
          <a:bodyPr wrap="square" rtlCol="0">
            <a:spAutoFit/>
          </a:bodyPr>
          <a:lstStyle/>
          <a:p>
            <a:r>
              <a:rPr lang="zh-CN" altLang="en-US" sz="1400" b="1" dirty="0">
                <a:solidFill>
                  <a:srgbClr val="0070C0"/>
                </a:solidFill>
                <a:latin typeface="微软雅黑" panose="020B0503020204020204" pitchFamily="34" charset="-122"/>
                <a:ea typeface="微软雅黑" panose="020B0503020204020204" pitchFamily="34" charset="-122"/>
              </a:rPr>
              <a:t>优惠政策</a:t>
            </a:r>
          </a:p>
        </p:txBody>
      </p:sp>
      <p:sp>
        <p:nvSpPr>
          <p:cNvPr id="72" name="TextBox 71"/>
          <p:cNvSpPr txBox="1"/>
          <p:nvPr/>
        </p:nvSpPr>
        <p:spPr>
          <a:xfrm>
            <a:off x="5175806" y="5773200"/>
            <a:ext cx="1640274" cy="307777"/>
          </a:xfrm>
          <a:prstGeom prst="rect">
            <a:avLst/>
          </a:prstGeom>
          <a:noFill/>
        </p:spPr>
        <p:txBody>
          <a:bodyPr wrap="square" rtlCol="0">
            <a:spAutoFit/>
          </a:bodyPr>
          <a:lstStyle/>
          <a:p>
            <a:pPr algn="ctr">
              <a:spcBef>
                <a:spcPts val="600"/>
              </a:spcBef>
            </a:pPr>
            <a:r>
              <a:rPr lang="zh-CN" altLang="en-US" sz="1400" b="1" dirty="0">
                <a:solidFill>
                  <a:schemeClr val="accent6">
                    <a:lumMod val="75000"/>
                  </a:schemeClr>
                </a:solidFill>
                <a:latin typeface="微软雅黑" panose="020B0503020204020204" pitchFamily="34" charset="-122"/>
                <a:ea typeface="微软雅黑" panose="020B0503020204020204" pitchFamily="34" charset="-122"/>
              </a:rPr>
              <a:t>纳税申报表</a:t>
            </a:r>
          </a:p>
        </p:txBody>
      </p:sp>
      <p:sp>
        <p:nvSpPr>
          <p:cNvPr id="28" name="Shape 1816"/>
          <p:cNvSpPr/>
          <p:nvPr/>
        </p:nvSpPr>
        <p:spPr>
          <a:xfrm>
            <a:off x="7176120" y="1942294"/>
            <a:ext cx="3672407" cy="902975"/>
          </a:xfrm>
          <a:prstGeom prst="rect">
            <a:avLst/>
          </a:prstGeom>
          <a:solidFill>
            <a:schemeClr val="tx1"/>
          </a:solidFill>
          <a:ln w="12700" cap="flat">
            <a:noFill/>
            <a:miter lim="400000"/>
          </a:ln>
          <a:effectLst/>
        </p:spPr>
        <p:txBody>
          <a:bodyPr wrap="square" lIns="0" tIns="0" rIns="0" bIns="0"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sz="3200">
                <a:solidFill>
                  <a:srgbClr val="FFFFFF"/>
                </a:solidFill>
              </a:defRPr>
            </a:pPr>
            <a:endParaRPr sz="1200" dirty="0">
              <a:solidFill>
                <a:schemeClr val="bg2">
                  <a:lumMod val="10000"/>
                </a:schemeClr>
              </a:solidFill>
              <a:latin typeface="Raleway"/>
              <a:cs typeface="Raleway"/>
            </a:endParaRPr>
          </a:p>
        </p:txBody>
      </p:sp>
      <p:sp>
        <p:nvSpPr>
          <p:cNvPr id="2" name="文本框 1"/>
          <p:cNvSpPr txBox="1"/>
          <p:nvPr/>
        </p:nvSpPr>
        <p:spPr>
          <a:xfrm>
            <a:off x="7189859" y="2042264"/>
            <a:ext cx="3586661" cy="523220"/>
          </a:xfrm>
          <a:prstGeom prst="rect">
            <a:avLst/>
          </a:prstGeom>
          <a:noFill/>
        </p:spPr>
        <p:txBody>
          <a:bodyPr wrap="square" rtlCol="0">
            <a:spAutoFit/>
          </a:bodyPr>
          <a:lstStyle/>
          <a:p>
            <a:r>
              <a:rPr lang="zh-CN" altLang="en-US" sz="1400" dirty="0">
                <a:solidFill>
                  <a:schemeClr val="bg1"/>
                </a:solidFill>
                <a:latin typeface="Arial" panose="020B0604020202020204" pitchFamily="34" charset="0"/>
                <a:cs typeface="Arial" panose="020B0604020202020204" pitchFamily="34" charset="0"/>
              </a:rPr>
              <a:t>行业的划分是按企业的</a:t>
            </a:r>
            <a:r>
              <a:rPr lang="zh-CN" altLang="en-US" sz="1400" b="1" dirty="0">
                <a:solidFill>
                  <a:srgbClr val="F39C12"/>
                </a:solidFill>
                <a:latin typeface="Arial" panose="020B0604020202020204" pitchFamily="34" charset="0"/>
                <a:ea typeface="微软雅黑" panose="020B0503020204020204" pitchFamily="34" charset="-122"/>
                <a:cs typeface="Arial" panose="020B0604020202020204" pitchFamily="34" charset="0"/>
              </a:rPr>
              <a:t>营业收入占比</a:t>
            </a:r>
            <a:r>
              <a:rPr lang="zh-CN" altLang="en-US" sz="1400" dirty="0">
                <a:solidFill>
                  <a:schemeClr val="bg1"/>
                </a:solidFill>
                <a:latin typeface="Arial" panose="020B0604020202020204" pitchFamily="34" charset="0"/>
                <a:cs typeface="Arial" panose="020B0604020202020204" pitchFamily="34" charset="0"/>
              </a:rPr>
              <a:t>来确定所属行业。</a:t>
            </a:r>
          </a:p>
        </p:txBody>
      </p:sp>
      <p:sp>
        <p:nvSpPr>
          <p:cNvPr id="30" name="Shape 1816"/>
          <p:cNvSpPr/>
          <p:nvPr/>
        </p:nvSpPr>
        <p:spPr>
          <a:xfrm>
            <a:off x="7189860" y="3026723"/>
            <a:ext cx="3658668" cy="902975"/>
          </a:xfrm>
          <a:prstGeom prst="rect">
            <a:avLst/>
          </a:prstGeom>
          <a:solidFill>
            <a:schemeClr val="tx1"/>
          </a:solidFill>
          <a:ln w="12700" cap="flat">
            <a:noFill/>
            <a:miter lim="400000"/>
          </a:ln>
          <a:effectLst/>
        </p:spPr>
        <p:txBody>
          <a:bodyPr wrap="square" lIns="0" tIns="0" rIns="0" bIns="0"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sz="3200">
                <a:solidFill>
                  <a:srgbClr val="FFFFFF"/>
                </a:solidFill>
              </a:defRPr>
            </a:pPr>
            <a:endParaRPr sz="1200" dirty="0">
              <a:solidFill>
                <a:schemeClr val="bg2">
                  <a:lumMod val="10000"/>
                </a:schemeClr>
              </a:solidFill>
              <a:latin typeface="Raleway"/>
              <a:cs typeface="Raleway"/>
            </a:endParaRPr>
          </a:p>
        </p:txBody>
      </p:sp>
      <p:sp>
        <p:nvSpPr>
          <p:cNvPr id="31" name="Shape 1816"/>
          <p:cNvSpPr/>
          <p:nvPr/>
        </p:nvSpPr>
        <p:spPr>
          <a:xfrm>
            <a:off x="7189860" y="4387198"/>
            <a:ext cx="3658668" cy="902975"/>
          </a:xfrm>
          <a:prstGeom prst="rect">
            <a:avLst/>
          </a:prstGeom>
          <a:solidFill>
            <a:schemeClr val="tx1"/>
          </a:solidFill>
          <a:ln w="12700" cap="flat">
            <a:noFill/>
            <a:miter lim="400000"/>
          </a:ln>
          <a:effectLst/>
        </p:spPr>
        <p:txBody>
          <a:bodyPr wrap="square" lIns="0" tIns="0" rIns="0" bIns="0"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sz="3200">
                <a:solidFill>
                  <a:srgbClr val="FFFFFF"/>
                </a:solidFill>
              </a:defRPr>
            </a:pPr>
            <a:endParaRPr sz="1200" dirty="0">
              <a:solidFill>
                <a:schemeClr val="bg2">
                  <a:lumMod val="10000"/>
                </a:schemeClr>
              </a:solidFill>
              <a:latin typeface="Raleway"/>
              <a:cs typeface="Raleway"/>
            </a:endParaRPr>
          </a:p>
        </p:txBody>
      </p:sp>
      <p:sp>
        <p:nvSpPr>
          <p:cNvPr id="32" name="Shape 1816"/>
          <p:cNvSpPr/>
          <p:nvPr/>
        </p:nvSpPr>
        <p:spPr>
          <a:xfrm>
            <a:off x="7176120" y="5652380"/>
            <a:ext cx="3672407" cy="902975"/>
          </a:xfrm>
          <a:prstGeom prst="rect">
            <a:avLst/>
          </a:prstGeom>
          <a:solidFill>
            <a:schemeClr val="tx1"/>
          </a:solidFill>
          <a:ln w="12700" cap="flat">
            <a:noFill/>
            <a:miter lim="400000"/>
          </a:ln>
          <a:effectLst/>
        </p:spPr>
        <p:txBody>
          <a:bodyPr wrap="square" lIns="0" tIns="0" rIns="0" bIns="0"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sz="3200">
                <a:solidFill>
                  <a:srgbClr val="FFFFFF"/>
                </a:solidFill>
              </a:defRPr>
            </a:pPr>
            <a:endParaRPr sz="1200" dirty="0">
              <a:solidFill>
                <a:schemeClr val="bg2">
                  <a:lumMod val="10000"/>
                </a:schemeClr>
              </a:solidFill>
              <a:latin typeface="Raleway"/>
              <a:cs typeface="Raleway"/>
            </a:endParaRPr>
          </a:p>
        </p:txBody>
      </p:sp>
      <p:sp>
        <p:nvSpPr>
          <p:cNvPr id="33" name="文本框 32"/>
          <p:cNvSpPr txBox="1"/>
          <p:nvPr/>
        </p:nvSpPr>
        <p:spPr>
          <a:xfrm>
            <a:off x="7189859" y="3068960"/>
            <a:ext cx="3586661" cy="738664"/>
          </a:xfrm>
          <a:prstGeom prst="rect">
            <a:avLst/>
          </a:prstGeom>
          <a:noFill/>
        </p:spPr>
        <p:txBody>
          <a:bodyPr wrap="square" rtlCol="0">
            <a:spAutoFit/>
          </a:bodyPr>
          <a:lstStyle/>
          <a:p>
            <a:r>
              <a:rPr lang="zh-CN" altLang="en-US" sz="1400" dirty="0">
                <a:solidFill>
                  <a:schemeClr val="bg1"/>
                </a:solidFill>
                <a:latin typeface="Arial" panose="020B0604020202020204" pitchFamily="34" charset="0"/>
                <a:cs typeface="Arial" panose="020B0604020202020204" pitchFamily="34" charset="0"/>
              </a:rPr>
              <a:t>上规入库成功以后企业</a:t>
            </a:r>
            <a:r>
              <a:rPr lang="zh-CN" altLang="en-US" sz="1400" b="1" dirty="0">
                <a:solidFill>
                  <a:srgbClr val="F39C12"/>
                </a:solidFill>
                <a:latin typeface="Arial" panose="020B0604020202020204" pitchFamily="34" charset="0"/>
                <a:ea typeface="微软雅黑" panose="020B0503020204020204" pitchFamily="34" charset="-122"/>
                <a:cs typeface="Arial" panose="020B0604020202020204" pitchFamily="34" charset="0"/>
              </a:rPr>
              <a:t>需履行的责任</a:t>
            </a:r>
            <a:r>
              <a:rPr lang="zh-CN" altLang="en-US" sz="1400" dirty="0">
                <a:solidFill>
                  <a:schemeClr val="bg1"/>
                </a:solidFill>
                <a:latin typeface="Arial" panose="020B0604020202020204" pitchFamily="34" charset="0"/>
                <a:cs typeface="Arial" panose="020B0604020202020204" pitchFamily="34" charset="0"/>
              </a:rPr>
              <a:t>（每月按时报表，配合临时</a:t>
            </a:r>
            <a:r>
              <a:rPr lang="zh-CN" altLang="en-US" sz="1400" dirty="0" smtClean="0">
                <a:solidFill>
                  <a:schemeClr val="bg1"/>
                </a:solidFill>
                <a:latin typeface="Arial" panose="020B0604020202020204" pitchFamily="34" charset="0"/>
                <a:cs typeface="Arial" panose="020B0604020202020204" pitchFamily="34" charset="0"/>
              </a:rPr>
              <a:t>调研、接收统计执法检查等</a:t>
            </a:r>
            <a:r>
              <a:rPr lang="zh-CN" altLang="en-US" sz="1400" dirty="0">
                <a:solidFill>
                  <a:schemeClr val="bg1"/>
                </a:solidFill>
                <a:latin typeface="Arial" panose="020B0604020202020204" pitchFamily="34" charset="0"/>
                <a:cs typeface="Arial" panose="020B0604020202020204" pitchFamily="34" charset="0"/>
              </a:rPr>
              <a:t>工作）。</a:t>
            </a:r>
          </a:p>
        </p:txBody>
      </p:sp>
      <p:sp>
        <p:nvSpPr>
          <p:cNvPr id="34" name="文本框 33"/>
          <p:cNvSpPr txBox="1"/>
          <p:nvPr/>
        </p:nvSpPr>
        <p:spPr>
          <a:xfrm>
            <a:off x="7176120" y="4375035"/>
            <a:ext cx="3600400" cy="830997"/>
          </a:xfrm>
          <a:prstGeom prst="rect">
            <a:avLst/>
          </a:prstGeom>
          <a:noFill/>
        </p:spPr>
        <p:txBody>
          <a:bodyPr wrap="square" rtlCol="0">
            <a:spAutoFit/>
          </a:bodyPr>
          <a:lstStyle/>
          <a:p>
            <a:r>
              <a:rPr lang="zh-CN" altLang="en-US" sz="1200" dirty="0">
                <a:solidFill>
                  <a:schemeClr val="bg1"/>
                </a:solidFill>
                <a:latin typeface="Arial" panose="020B0604020202020204" pitchFamily="34" charset="0"/>
                <a:cs typeface="Arial" panose="020B0604020202020204" pitchFamily="34" charset="0"/>
              </a:rPr>
              <a:t>企业成功上规入库以后可通过“高</a:t>
            </a:r>
            <a:r>
              <a:rPr lang="zh-CN" altLang="en-US" sz="1200" b="1" dirty="0">
                <a:solidFill>
                  <a:srgbClr val="F39C12"/>
                </a:solidFill>
                <a:latin typeface="Arial" panose="020B0604020202020204" pitchFamily="34" charset="0"/>
                <a:ea typeface="微软雅黑" panose="020B0503020204020204" pitchFamily="34" charset="-122"/>
                <a:cs typeface="Arial" panose="020B0604020202020204" pitchFamily="34" charset="0"/>
              </a:rPr>
              <a:t>新区管委会官网</a:t>
            </a:r>
            <a:r>
              <a:rPr lang="zh-CN" altLang="en-US" sz="1200" dirty="0">
                <a:solidFill>
                  <a:schemeClr val="bg1"/>
                </a:solidFill>
                <a:latin typeface="Arial" panose="020B0604020202020204" pitchFamily="34" charset="0"/>
                <a:cs typeface="Arial" panose="020B0604020202020204" pitchFamily="34" charset="0"/>
              </a:rPr>
              <a:t>” </a:t>
            </a:r>
            <a:r>
              <a:rPr lang="en-US" altLang="zh-CN" sz="1200" dirty="0">
                <a:solidFill>
                  <a:schemeClr val="bg1"/>
                </a:solidFill>
                <a:latin typeface="Arial" panose="020B0604020202020204" pitchFamily="34" charset="0"/>
                <a:cs typeface="Arial" panose="020B0604020202020204" pitchFamily="34" charset="0"/>
              </a:rPr>
              <a:t>http://www.cdht.gov.cn/</a:t>
            </a:r>
            <a:r>
              <a:rPr lang="zh-CN" altLang="en-US" sz="1200" dirty="0">
                <a:solidFill>
                  <a:schemeClr val="bg1"/>
                </a:solidFill>
                <a:latin typeface="Arial" panose="020B0604020202020204" pitchFamily="34" charset="0"/>
                <a:cs typeface="Arial" panose="020B0604020202020204" pitchFamily="34" charset="0"/>
              </a:rPr>
              <a:t>和企业服务网：</a:t>
            </a:r>
            <a:r>
              <a:rPr lang="en-US" altLang="zh-CN" sz="1200" dirty="0">
                <a:solidFill>
                  <a:schemeClr val="bg1"/>
                </a:solidFill>
                <a:latin typeface="Arial" panose="020B0604020202020204" pitchFamily="34" charset="0"/>
                <a:cs typeface="Arial" panose="020B0604020202020204" pitchFamily="34" charset="0"/>
              </a:rPr>
              <a:t>qyfw.cdht.gov.cn</a:t>
            </a:r>
            <a:r>
              <a:rPr lang="zh-CN" altLang="en-US" sz="1200" dirty="0">
                <a:solidFill>
                  <a:schemeClr val="bg1"/>
                </a:solidFill>
                <a:latin typeface="Arial" panose="020B0604020202020204" pitchFamily="34" charset="0"/>
                <a:cs typeface="Arial" panose="020B0604020202020204" pitchFamily="34" charset="0"/>
              </a:rPr>
              <a:t>“以及市</a:t>
            </a:r>
            <a:r>
              <a:rPr lang="zh-CN" altLang="en-US" sz="1200" b="1" dirty="0">
                <a:solidFill>
                  <a:srgbClr val="F39C12"/>
                </a:solidFill>
                <a:latin typeface="Arial" panose="020B0604020202020204" pitchFamily="34" charset="0"/>
                <a:ea typeface="微软雅黑" panose="020B0503020204020204" pitchFamily="34" charset="-122"/>
                <a:cs typeface="Arial" panose="020B0604020202020204" pitchFamily="34" charset="0"/>
              </a:rPr>
              <a:t>经信委官网</a:t>
            </a:r>
            <a:r>
              <a:rPr lang="zh-CN" altLang="en-US" sz="1200" dirty="0">
                <a:solidFill>
                  <a:schemeClr val="bg1"/>
                </a:solidFill>
                <a:latin typeface="Arial" panose="020B0604020202020204" pitchFamily="34" charset="0"/>
                <a:cs typeface="Arial" panose="020B0604020202020204" pitchFamily="34" charset="0"/>
              </a:rPr>
              <a:t>” </a:t>
            </a:r>
            <a:r>
              <a:rPr lang="en-US" altLang="zh-CN" sz="1200" dirty="0">
                <a:solidFill>
                  <a:schemeClr val="bg1"/>
                </a:solidFill>
                <a:latin typeface="Arial" panose="020B0604020202020204" pitchFamily="34" charset="0"/>
                <a:cs typeface="Arial" panose="020B0604020202020204" pitchFamily="34" charset="0"/>
              </a:rPr>
              <a:t>http://www.cdgy.gov.cn/ </a:t>
            </a:r>
            <a:r>
              <a:rPr lang="zh-CN" altLang="en-US" sz="1200" dirty="0">
                <a:solidFill>
                  <a:schemeClr val="bg1"/>
                </a:solidFill>
                <a:latin typeface="Arial" panose="020B0604020202020204" pitchFamily="34" charset="0"/>
                <a:cs typeface="Arial" panose="020B0604020202020204" pitchFamily="34" charset="0"/>
              </a:rPr>
              <a:t>查询企业相关优惠政策。</a:t>
            </a:r>
          </a:p>
        </p:txBody>
      </p:sp>
      <p:sp>
        <p:nvSpPr>
          <p:cNvPr id="35" name="文本框 34"/>
          <p:cNvSpPr txBox="1"/>
          <p:nvPr/>
        </p:nvSpPr>
        <p:spPr>
          <a:xfrm>
            <a:off x="7189859" y="5733256"/>
            <a:ext cx="3658669" cy="738664"/>
          </a:xfrm>
          <a:prstGeom prst="rect">
            <a:avLst/>
          </a:prstGeom>
          <a:noFill/>
        </p:spPr>
        <p:txBody>
          <a:bodyPr wrap="square" rtlCol="0">
            <a:spAutoFit/>
          </a:bodyPr>
          <a:lstStyle/>
          <a:p>
            <a:r>
              <a:rPr lang="zh-CN" altLang="en-US" sz="1400" dirty="0">
                <a:solidFill>
                  <a:schemeClr val="bg1"/>
                </a:solidFill>
                <a:latin typeface="Arial" panose="020B0604020202020204" pitchFamily="34" charset="0"/>
                <a:cs typeface="Arial" panose="020B0604020202020204" pitchFamily="34" charset="0"/>
              </a:rPr>
              <a:t>全专业要求交</a:t>
            </a:r>
            <a:r>
              <a:rPr lang="en-US" altLang="zh-CN" sz="1400" dirty="0">
                <a:solidFill>
                  <a:schemeClr val="bg1"/>
                </a:solidFill>
                <a:latin typeface="Arial" panose="020B0604020202020204" pitchFamily="34" charset="0"/>
                <a:cs typeface="Arial" panose="020B0604020202020204" pitchFamily="34" charset="0"/>
              </a:rPr>
              <a:t>《</a:t>
            </a:r>
            <a:r>
              <a:rPr lang="zh-CN" altLang="en-US" sz="1400" dirty="0">
                <a:solidFill>
                  <a:schemeClr val="bg1"/>
                </a:solidFill>
                <a:latin typeface="Arial" panose="020B0604020202020204" pitchFamily="34" charset="0"/>
                <a:cs typeface="Arial" panose="020B0604020202020204" pitchFamily="34" charset="0"/>
              </a:rPr>
              <a:t>增值税纳税申报表</a:t>
            </a:r>
            <a:r>
              <a:rPr lang="en-US" altLang="zh-CN" sz="1400" dirty="0">
                <a:solidFill>
                  <a:schemeClr val="bg1"/>
                </a:solidFill>
                <a:latin typeface="Arial" panose="020B0604020202020204" pitchFamily="34" charset="0"/>
                <a:cs typeface="Arial" panose="020B0604020202020204" pitchFamily="34" charset="0"/>
              </a:rPr>
              <a:t>》</a:t>
            </a:r>
            <a:r>
              <a:rPr lang="zh-CN" altLang="en-US" sz="1400" dirty="0">
                <a:solidFill>
                  <a:schemeClr val="bg1"/>
                </a:solidFill>
                <a:latin typeface="Arial" panose="020B0604020202020204" pitchFamily="34" charset="0"/>
                <a:cs typeface="Arial" panose="020B0604020202020204" pitchFamily="34" charset="0"/>
              </a:rPr>
              <a:t>要求加盖企业和税务公章。（</a:t>
            </a:r>
            <a:r>
              <a:rPr lang="zh-CN" altLang="en-US" sz="1400" b="1" dirty="0">
                <a:solidFill>
                  <a:srgbClr val="F39C12"/>
                </a:solidFill>
                <a:latin typeface="Arial" panose="020B0604020202020204" pitchFamily="34" charset="0"/>
                <a:ea typeface="微软雅黑" panose="020B0503020204020204" pitchFamily="34" charset="-122"/>
                <a:cs typeface="Arial" panose="020B0604020202020204" pitchFamily="34" charset="0"/>
              </a:rPr>
              <a:t>请到高新区管委会三楼税务窗口盖章</a:t>
            </a:r>
            <a:r>
              <a:rPr lang="zh-CN" altLang="en-US" sz="1400" dirty="0">
                <a:solidFill>
                  <a:schemeClr val="bg1"/>
                </a:solidFill>
                <a:latin typeface="Arial" panose="020B0604020202020204" pitchFamily="34" charset="0"/>
                <a:cs typeface="Arial" panose="020B0604020202020204" pitchFamily="34" charset="0"/>
              </a:rPr>
              <a:t>）。</a:t>
            </a:r>
          </a:p>
        </p:txBody>
      </p:sp>
      <p:pic>
        <p:nvPicPr>
          <p:cNvPr id="37" name="图片 36"/>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8362" y="0"/>
            <a:ext cx="1025261" cy="1025261"/>
          </a:xfrm>
          <a:prstGeom prst="rect">
            <a:avLst/>
          </a:prstGeom>
        </p:spPr>
      </p:pic>
      <p:sp>
        <p:nvSpPr>
          <p:cNvPr id="38" name="koppt-圆形"/>
          <p:cNvSpPr/>
          <p:nvPr/>
        </p:nvSpPr>
        <p:spPr>
          <a:xfrm>
            <a:off x="1200413" y="212446"/>
            <a:ext cx="720079" cy="7111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0" name="koppt-矩形"/>
          <p:cNvSpPr/>
          <p:nvPr/>
        </p:nvSpPr>
        <p:spPr>
          <a:xfrm>
            <a:off x="1200412" y="261437"/>
            <a:ext cx="7704856" cy="66214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41" name="图片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7200" y="284760"/>
            <a:ext cx="566503" cy="566503"/>
          </a:xfrm>
          <a:prstGeom prst="rect">
            <a:avLst/>
          </a:prstGeom>
        </p:spPr>
      </p:pic>
      <p:sp>
        <p:nvSpPr>
          <p:cNvPr id="43" name="矩形 42"/>
          <p:cNvSpPr/>
          <p:nvPr/>
        </p:nvSpPr>
        <p:spPr>
          <a:xfrm>
            <a:off x="2225857" y="392504"/>
            <a:ext cx="4544834" cy="707886"/>
          </a:xfrm>
          <a:prstGeom prst="rect">
            <a:avLst/>
          </a:prstGeom>
        </p:spPr>
        <p:txBody>
          <a:bodyPr wrap="none">
            <a:spAutoFit/>
          </a:bodyPr>
          <a:lstStyle/>
          <a:p>
            <a:r>
              <a:rPr lang="zh-CN" altLang="en-US" sz="2000" b="1" dirty="0">
                <a:solidFill>
                  <a:schemeClr val="bg2">
                    <a:lumMod val="10000"/>
                  </a:schemeClr>
                </a:solidFill>
                <a:latin typeface="微软雅黑" panose="020B0503020204020204" pitchFamily="34" charset="-122"/>
                <a:ea typeface="微软雅黑" panose="020B0503020204020204" pitchFamily="34" charset="-122"/>
              </a:rPr>
              <a:t>四、上规入库申报注意事项及时间节点</a:t>
            </a:r>
          </a:p>
          <a:p>
            <a:endParaRPr lang="zh-CN" altLang="en-US" sz="2000" b="1" dirty="0">
              <a:solidFill>
                <a:schemeClr val="bg2">
                  <a:lumMod val="10000"/>
                </a:schemeClr>
              </a:solidFill>
              <a:latin typeface="微软雅黑" panose="020B0503020204020204" pitchFamily="34" charset="-122"/>
              <a:ea typeface="微软雅黑" panose="020B0503020204020204" pitchFamily="34" charset="-122"/>
            </a:endParaRPr>
          </a:p>
        </p:txBody>
      </p:sp>
      <p:pic>
        <p:nvPicPr>
          <p:cNvPr id="44" name="图片 43"/>
          <p:cNvPicPr>
            <a:picLocks noChangeAspect="1"/>
          </p:cNvPicPr>
          <p:nvPr/>
        </p:nvPicPr>
        <p:blipFill>
          <a:blip r:embed="rId5"/>
          <a:stretch>
            <a:fillRect/>
          </a:stretch>
        </p:blipFill>
        <p:spPr>
          <a:xfrm>
            <a:off x="1890892" y="3610182"/>
            <a:ext cx="1820329" cy="1241907"/>
          </a:xfrm>
          <a:prstGeom prst="rect">
            <a:avLst/>
          </a:prstGeom>
        </p:spPr>
      </p:pic>
      <p:pic>
        <p:nvPicPr>
          <p:cNvPr id="4" name="图片 3"/>
          <p:cNvPicPr>
            <a:picLocks noChangeAspect="1"/>
          </p:cNvPicPr>
          <p:nvPr/>
        </p:nvPicPr>
        <p:blipFill>
          <a:blip r:embed="rId6"/>
          <a:stretch>
            <a:fillRect/>
          </a:stretch>
        </p:blipFill>
        <p:spPr>
          <a:xfrm>
            <a:off x="10897836" y="4400143"/>
            <a:ext cx="701101" cy="615749"/>
          </a:xfrm>
          <a:prstGeom prst="rect">
            <a:avLst/>
          </a:prstGeom>
        </p:spPr>
      </p:pic>
    </p:spTree>
    <p:extLst>
      <p:ext uri="{BB962C8B-B14F-4D97-AF65-F5344CB8AC3E}">
        <p14:creationId xmlns:p14="http://schemas.microsoft.com/office/powerpoint/2010/main" val="30925794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bwMode="auto">
          <a:xfrm>
            <a:off x="2884271" y="1942294"/>
            <a:ext cx="2327154" cy="4505173"/>
          </a:xfrm>
          <a:custGeom>
            <a:avLst/>
            <a:gdLst>
              <a:gd name="T0" fmla="*/ 0 w 1594"/>
              <a:gd name="T1" fmla="*/ 3017 h 3017"/>
              <a:gd name="T2" fmla="*/ 1594 w 1594"/>
              <a:gd name="T3" fmla="*/ 1509 h 3017"/>
              <a:gd name="T4" fmla="*/ 0 w 1594"/>
              <a:gd name="T5" fmla="*/ 0 h 3017"/>
            </a:gdLst>
            <a:ahLst/>
            <a:cxnLst>
              <a:cxn ang="0">
                <a:pos x="T0" y="T1"/>
              </a:cxn>
              <a:cxn ang="0">
                <a:pos x="T2" y="T3"/>
              </a:cxn>
              <a:cxn ang="0">
                <a:pos x="T4" y="T5"/>
              </a:cxn>
            </a:cxnLst>
            <a:rect l="0" t="0" r="r" b="b"/>
            <a:pathLst>
              <a:path w="1594" h="3017">
                <a:moveTo>
                  <a:pt x="0" y="3017"/>
                </a:moveTo>
                <a:cubicBezTo>
                  <a:pt x="880" y="3017"/>
                  <a:pt x="1594" y="2342"/>
                  <a:pt x="1594" y="1509"/>
                </a:cubicBezTo>
                <a:cubicBezTo>
                  <a:pt x="1594" y="676"/>
                  <a:pt x="880" y="0"/>
                  <a:pt x="0" y="0"/>
                </a:cubicBezTo>
              </a:path>
            </a:pathLst>
          </a:custGeom>
          <a:noFill/>
          <a:ln w="57150" cap="flat">
            <a:solidFill>
              <a:schemeClr val="bg1">
                <a:lumMod val="7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en-US" sz="2400"/>
          </a:p>
        </p:txBody>
      </p:sp>
      <p:sp>
        <p:nvSpPr>
          <p:cNvPr id="6" name="Oval 9"/>
          <p:cNvSpPr/>
          <p:nvPr/>
        </p:nvSpPr>
        <p:spPr>
          <a:xfrm>
            <a:off x="4077322" y="2158330"/>
            <a:ext cx="483127" cy="479448"/>
          </a:xfrm>
          <a:prstGeom prst="ellipse">
            <a:avLst/>
          </a:prstGeom>
          <a:solidFill>
            <a:schemeClr val="bg1"/>
          </a:solidFill>
          <a:ln w="76200">
            <a:solidFill>
              <a:srgbClr val="9BBC57"/>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n-US" sz="11735">
              <a:solidFill>
                <a:schemeClr val="bg1"/>
              </a:solidFill>
            </a:endParaRPr>
          </a:p>
        </p:txBody>
      </p:sp>
      <p:sp>
        <p:nvSpPr>
          <p:cNvPr id="7" name="Oval 10"/>
          <p:cNvSpPr/>
          <p:nvPr/>
        </p:nvSpPr>
        <p:spPr>
          <a:xfrm>
            <a:off x="4807664" y="3238488"/>
            <a:ext cx="483127" cy="479448"/>
          </a:xfrm>
          <a:prstGeom prst="ellipse">
            <a:avLst/>
          </a:prstGeom>
          <a:solidFill>
            <a:schemeClr val="bg1"/>
          </a:solidFill>
          <a:ln w="76200">
            <a:solidFill>
              <a:srgbClr val="15A185"/>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n-US" sz="11735">
              <a:solidFill>
                <a:schemeClr val="bg1"/>
              </a:solidFill>
            </a:endParaRPr>
          </a:p>
        </p:txBody>
      </p:sp>
      <p:sp>
        <p:nvSpPr>
          <p:cNvPr id="8" name="Oval 11"/>
          <p:cNvSpPr/>
          <p:nvPr/>
        </p:nvSpPr>
        <p:spPr>
          <a:xfrm>
            <a:off x="4807664" y="4619008"/>
            <a:ext cx="483127" cy="479448"/>
          </a:xfrm>
          <a:prstGeom prst="ellipse">
            <a:avLst/>
          </a:prstGeom>
          <a:solidFill>
            <a:schemeClr val="bg1"/>
          </a:solidFill>
          <a:ln w="76200">
            <a:solidFill>
              <a:srgbClr val="297F9D"/>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n-US" sz="11735">
              <a:solidFill>
                <a:schemeClr val="bg1"/>
              </a:solidFill>
            </a:endParaRPr>
          </a:p>
        </p:txBody>
      </p:sp>
      <p:sp>
        <p:nvSpPr>
          <p:cNvPr id="9" name="Oval 12"/>
          <p:cNvSpPr/>
          <p:nvPr/>
        </p:nvSpPr>
        <p:spPr>
          <a:xfrm>
            <a:off x="4077322" y="5783492"/>
            <a:ext cx="483127" cy="479448"/>
          </a:xfrm>
          <a:prstGeom prst="ellipse">
            <a:avLst/>
          </a:prstGeom>
          <a:solidFill>
            <a:schemeClr val="bg1"/>
          </a:solidFill>
          <a:ln w="76200">
            <a:solidFill>
              <a:schemeClr val="accent6">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n-US" sz="11735">
              <a:solidFill>
                <a:schemeClr val="bg1"/>
              </a:solidFill>
            </a:endParaRPr>
          </a:p>
        </p:txBody>
      </p:sp>
      <p:cxnSp>
        <p:nvCxnSpPr>
          <p:cNvPr id="10" name="Straight Arrow Connector 27"/>
          <p:cNvCxnSpPr>
            <a:stCxn id="6" idx="6"/>
          </p:cNvCxnSpPr>
          <p:nvPr/>
        </p:nvCxnSpPr>
        <p:spPr>
          <a:xfrm>
            <a:off x="4560449" y="2398054"/>
            <a:ext cx="2286449" cy="0"/>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27"/>
          <p:cNvCxnSpPr/>
          <p:nvPr/>
        </p:nvCxnSpPr>
        <p:spPr>
          <a:xfrm>
            <a:off x="5284864" y="3494737"/>
            <a:ext cx="1562034" cy="1"/>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27"/>
          <p:cNvCxnSpPr/>
          <p:nvPr/>
        </p:nvCxnSpPr>
        <p:spPr>
          <a:xfrm>
            <a:off x="5307512" y="4853017"/>
            <a:ext cx="1539386" cy="0"/>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27"/>
          <p:cNvCxnSpPr/>
          <p:nvPr/>
        </p:nvCxnSpPr>
        <p:spPr>
          <a:xfrm>
            <a:off x="4583097" y="6030194"/>
            <a:ext cx="2263801" cy="0"/>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5211425" y="2106723"/>
            <a:ext cx="2184570" cy="307777"/>
          </a:xfrm>
          <a:prstGeom prst="rect">
            <a:avLst/>
          </a:prstGeom>
          <a:noFill/>
        </p:spPr>
        <p:txBody>
          <a:bodyPr wrap="square" rtlCol="0">
            <a:spAutoFit/>
          </a:bodyPr>
          <a:lstStyle/>
          <a:p>
            <a:r>
              <a:rPr lang="zh-CN" altLang="en-US" sz="1400" b="1" dirty="0">
                <a:solidFill>
                  <a:schemeClr val="accent3">
                    <a:lumMod val="75000"/>
                  </a:schemeClr>
                </a:solidFill>
                <a:latin typeface="微软雅黑" panose="020B0503020204020204" pitchFamily="34" charset="-122"/>
                <a:ea typeface="微软雅黑" panose="020B0503020204020204" pitchFamily="34" charset="-122"/>
              </a:rPr>
              <a:t>      转专业</a:t>
            </a:r>
          </a:p>
        </p:txBody>
      </p:sp>
      <p:sp>
        <p:nvSpPr>
          <p:cNvPr id="70" name="TextBox 69"/>
          <p:cNvSpPr txBox="1"/>
          <p:nvPr/>
        </p:nvSpPr>
        <p:spPr>
          <a:xfrm>
            <a:off x="5559676" y="3185978"/>
            <a:ext cx="1256404" cy="307777"/>
          </a:xfrm>
          <a:prstGeom prst="rect">
            <a:avLst/>
          </a:prstGeom>
          <a:noFill/>
        </p:spPr>
        <p:txBody>
          <a:bodyPr wrap="square" rtlCol="0">
            <a:spAutoFit/>
          </a:bodyPr>
          <a:lstStyle/>
          <a:p>
            <a:r>
              <a:rPr lang="zh-CN" altLang="en-US" sz="1400" b="1" dirty="0">
                <a:solidFill>
                  <a:schemeClr val="accent2">
                    <a:lumMod val="75000"/>
                  </a:schemeClr>
                </a:solidFill>
                <a:latin typeface="微软雅黑" panose="020B0503020204020204" pitchFamily="34" charset="-122"/>
                <a:ea typeface="微软雅黑" panose="020B0503020204020204" pitchFamily="34" charset="-122"/>
              </a:rPr>
              <a:t>现场指导</a:t>
            </a:r>
          </a:p>
        </p:txBody>
      </p:sp>
      <p:sp>
        <p:nvSpPr>
          <p:cNvPr id="71" name="TextBox 70"/>
          <p:cNvSpPr txBox="1"/>
          <p:nvPr/>
        </p:nvSpPr>
        <p:spPr>
          <a:xfrm>
            <a:off x="5590494" y="4554130"/>
            <a:ext cx="1256404" cy="307777"/>
          </a:xfrm>
          <a:prstGeom prst="rect">
            <a:avLst/>
          </a:prstGeom>
          <a:noFill/>
        </p:spPr>
        <p:txBody>
          <a:bodyPr wrap="square" rtlCol="0">
            <a:spAutoFit/>
          </a:bodyPr>
          <a:lstStyle/>
          <a:p>
            <a:r>
              <a:rPr lang="en-US" altLang="zh-CN" sz="1400" b="1" dirty="0">
                <a:solidFill>
                  <a:srgbClr val="0070C0"/>
                </a:solidFill>
                <a:latin typeface="微软雅黑" panose="020B0503020204020204" pitchFamily="34" charset="-122"/>
                <a:ea typeface="微软雅黑" panose="020B0503020204020204" pitchFamily="34" charset="-122"/>
              </a:rPr>
              <a:t>《</a:t>
            </a:r>
            <a:r>
              <a:rPr lang="zh-CN" altLang="en-US" sz="1400" b="1" dirty="0">
                <a:solidFill>
                  <a:srgbClr val="0070C0"/>
                </a:solidFill>
                <a:latin typeface="微软雅黑" panose="020B0503020204020204" pitchFamily="34" charset="-122"/>
                <a:ea typeface="微软雅黑" panose="020B0503020204020204" pitchFamily="34" charset="-122"/>
              </a:rPr>
              <a:t>利润表</a:t>
            </a:r>
            <a:r>
              <a:rPr lang="en-US" altLang="zh-CN" sz="1400" b="1" dirty="0">
                <a:solidFill>
                  <a:srgbClr val="0070C0"/>
                </a:solidFill>
                <a:latin typeface="微软雅黑" panose="020B0503020204020204" pitchFamily="34" charset="-122"/>
                <a:ea typeface="微软雅黑" panose="020B0503020204020204" pitchFamily="34" charset="-122"/>
              </a:rPr>
              <a:t>》</a:t>
            </a:r>
            <a:endParaRPr lang="zh-CN" altLang="en-US" sz="1400" b="1" dirty="0">
              <a:solidFill>
                <a:srgbClr val="0070C0"/>
              </a:solidFill>
              <a:latin typeface="微软雅黑" panose="020B0503020204020204" pitchFamily="34" charset="-122"/>
              <a:ea typeface="微软雅黑" panose="020B0503020204020204" pitchFamily="34" charset="-122"/>
            </a:endParaRPr>
          </a:p>
        </p:txBody>
      </p:sp>
      <p:sp>
        <p:nvSpPr>
          <p:cNvPr id="72" name="TextBox 71"/>
          <p:cNvSpPr txBox="1"/>
          <p:nvPr/>
        </p:nvSpPr>
        <p:spPr>
          <a:xfrm>
            <a:off x="5175806" y="5773200"/>
            <a:ext cx="1640274" cy="307777"/>
          </a:xfrm>
          <a:prstGeom prst="rect">
            <a:avLst/>
          </a:prstGeom>
          <a:noFill/>
        </p:spPr>
        <p:txBody>
          <a:bodyPr wrap="square" rtlCol="0">
            <a:spAutoFit/>
          </a:bodyPr>
          <a:lstStyle/>
          <a:p>
            <a:pPr algn="ctr">
              <a:spcBef>
                <a:spcPts val="600"/>
              </a:spcBef>
            </a:pPr>
            <a:r>
              <a:rPr lang="zh-CN" altLang="en-US" sz="1400" b="1" dirty="0">
                <a:solidFill>
                  <a:schemeClr val="accent6">
                    <a:lumMod val="75000"/>
                  </a:schemeClr>
                </a:solidFill>
                <a:latin typeface="微软雅黑" panose="020B0503020204020204" pitchFamily="34" charset="-122"/>
                <a:ea typeface="微软雅黑" panose="020B0503020204020204" pitchFamily="34" charset="-122"/>
              </a:rPr>
              <a:t>主营业务活动</a:t>
            </a:r>
          </a:p>
        </p:txBody>
      </p:sp>
      <p:sp>
        <p:nvSpPr>
          <p:cNvPr id="28" name="Shape 1816"/>
          <p:cNvSpPr/>
          <p:nvPr/>
        </p:nvSpPr>
        <p:spPr>
          <a:xfrm>
            <a:off x="7176120" y="1942294"/>
            <a:ext cx="3672407" cy="902975"/>
          </a:xfrm>
          <a:prstGeom prst="rect">
            <a:avLst/>
          </a:prstGeom>
          <a:solidFill>
            <a:schemeClr val="tx1"/>
          </a:solidFill>
          <a:ln w="12700" cap="flat">
            <a:noFill/>
            <a:miter lim="400000"/>
          </a:ln>
          <a:effectLst/>
        </p:spPr>
        <p:txBody>
          <a:bodyPr wrap="square" lIns="0" tIns="0" rIns="0" bIns="0"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sz="3200">
                <a:solidFill>
                  <a:srgbClr val="FFFFFF"/>
                </a:solidFill>
              </a:defRPr>
            </a:pPr>
            <a:endParaRPr sz="1200" dirty="0">
              <a:solidFill>
                <a:schemeClr val="bg2">
                  <a:lumMod val="10000"/>
                </a:schemeClr>
              </a:solidFill>
              <a:latin typeface="Raleway"/>
              <a:cs typeface="Raleway"/>
            </a:endParaRPr>
          </a:p>
        </p:txBody>
      </p:sp>
      <p:sp>
        <p:nvSpPr>
          <p:cNvPr id="2" name="文本框 1"/>
          <p:cNvSpPr txBox="1"/>
          <p:nvPr/>
        </p:nvSpPr>
        <p:spPr>
          <a:xfrm>
            <a:off x="7189859" y="2042264"/>
            <a:ext cx="3586661" cy="738664"/>
          </a:xfrm>
          <a:prstGeom prst="rect">
            <a:avLst/>
          </a:prstGeom>
          <a:noFill/>
        </p:spPr>
        <p:txBody>
          <a:bodyPr wrap="square" rtlCol="0">
            <a:spAutoFit/>
          </a:bodyPr>
          <a:lstStyle/>
          <a:p>
            <a:r>
              <a:rPr lang="zh-CN" altLang="en-US" sz="1400" dirty="0">
                <a:solidFill>
                  <a:schemeClr val="bg1"/>
                </a:solidFill>
                <a:latin typeface="Arial" panose="020B0604020202020204" pitchFamily="34" charset="0"/>
                <a:cs typeface="Arial" panose="020B0604020202020204" pitchFamily="34" charset="0"/>
              </a:rPr>
              <a:t>转专业企业交资料时请在</a:t>
            </a:r>
            <a:r>
              <a:rPr lang="en-US" altLang="zh-CN" sz="1400" dirty="0">
                <a:solidFill>
                  <a:schemeClr val="bg1"/>
                </a:solidFill>
                <a:latin typeface="Arial" panose="020B0604020202020204" pitchFamily="34" charset="0"/>
                <a:cs typeface="Arial" panose="020B0604020202020204" pitchFamily="34" charset="0"/>
              </a:rPr>
              <a:t>《</a:t>
            </a:r>
            <a:r>
              <a:rPr lang="zh-CN" altLang="en-US" sz="1400" dirty="0">
                <a:solidFill>
                  <a:schemeClr val="bg1"/>
                </a:solidFill>
                <a:latin typeface="Arial" panose="020B0604020202020204" pitchFamily="34" charset="0"/>
                <a:cs typeface="Arial" panose="020B0604020202020204" pitchFamily="34" charset="0"/>
              </a:rPr>
              <a:t>法人基本情况表</a:t>
            </a:r>
            <a:r>
              <a:rPr lang="en-US" altLang="zh-CN" sz="1400" dirty="0">
                <a:solidFill>
                  <a:schemeClr val="bg1"/>
                </a:solidFill>
                <a:latin typeface="Arial" panose="020B0604020202020204" pitchFamily="34" charset="0"/>
                <a:cs typeface="Arial" panose="020B0604020202020204" pitchFamily="34" charset="0"/>
              </a:rPr>
              <a:t>》</a:t>
            </a:r>
            <a:r>
              <a:rPr lang="zh-CN" altLang="en-US" sz="1400" dirty="0">
                <a:solidFill>
                  <a:schemeClr val="bg1"/>
                </a:solidFill>
                <a:latin typeface="Arial" panose="020B0604020202020204" pitchFamily="34" charset="0"/>
                <a:cs typeface="Arial" panose="020B0604020202020204" pitchFamily="34" charset="0"/>
              </a:rPr>
              <a:t>右上角注明“</a:t>
            </a:r>
            <a:r>
              <a:rPr lang="zh-CN" altLang="en-US" sz="1400" b="1" dirty="0">
                <a:solidFill>
                  <a:srgbClr val="F39C12"/>
                </a:solidFill>
                <a:latin typeface="Arial" panose="020B0604020202020204" pitchFamily="34" charset="0"/>
                <a:ea typeface="微软雅黑" panose="020B0503020204020204" pitchFamily="34" charset="-122"/>
                <a:cs typeface="Arial" panose="020B0604020202020204" pitchFamily="34" charset="0"/>
              </a:rPr>
              <a:t>转专业</a:t>
            </a:r>
            <a:r>
              <a:rPr lang="zh-CN" altLang="en-US" sz="1400" dirty="0">
                <a:solidFill>
                  <a:schemeClr val="bg1"/>
                </a:solidFill>
                <a:latin typeface="Arial" panose="020B0604020202020204" pitchFamily="34" charset="0"/>
                <a:cs typeface="Arial" panose="020B0604020202020204" pitchFamily="34" charset="0"/>
              </a:rPr>
              <a:t>”，</a:t>
            </a:r>
            <a:r>
              <a:rPr lang="zh-CN" altLang="en-US" sz="1400" b="1" dirty="0">
                <a:solidFill>
                  <a:srgbClr val="F39C12"/>
                </a:solidFill>
                <a:latin typeface="Arial" panose="020B0604020202020204" pitchFamily="34" charset="0"/>
                <a:ea typeface="微软雅黑" panose="020B0503020204020204" pitchFamily="34" charset="-122"/>
                <a:cs typeface="Arial" panose="020B0604020202020204" pitchFamily="34" charset="0"/>
              </a:rPr>
              <a:t>只在第一批</a:t>
            </a:r>
            <a:r>
              <a:rPr lang="zh-CN" altLang="en-US" sz="1400" dirty="0">
                <a:solidFill>
                  <a:schemeClr val="bg1"/>
                </a:solidFill>
                <a:latin typeface="Arial" panose="020B0604020202020204" pitchFamily="34" charset="0"/>
                <a:cs typeface="Arial" panose="020B0604020202020204" pitchFamily="34" charset="0"/>
              </a:rPr>
              <a:t>申报入库受理。</a:t>
            </a:r>
          </a:p>
        </p:txBody>
      </p:sp>
      <p:sp>
        <p:nvSpPr>
          <p:cNvPr id="30" name="Shape 1816"/>
          <p:cNvSpPr/>
          <p:nvPr/>
        </p:nvSpPr>
        <p:spPr>
          <a:xfrm>
            <a:off x="7189860" y="3026723"/>
            <a:ext cx="3658668" cy="902975"/>
          </a:xfrm>
          <a:prstGeom prst="rect">
            <a:avLst/>
          </a:prstGeom>
          <a:solidFill>
            <a:schemeClr val="tx1"/>
          </a:solidFill>
          <a:ln w="12700" cap="flat">
            <a:noFill/>
            <a:miter lim="400000"/>
          </a:ln>
          <a:effectLst/>
        </p:spPr>
        <p:txBody>
          <a:bodyPr wrap="square" lIns="0" tIns="0" rIns="0" bIns="0"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sz="3200">
                <a:solidFill>
                  <a:srgbClr val="FFFFFF"/>
                </a:solidFill>
              </a:defRPr>
            </a:pPr>
            <a:endParaRPr sz="1200" dirty="0">
              <a:solidFill>
                <a:schemeClr val="bg2">
                  <a:lumMod val="10000"/>
                </a:schemeClr>
              </a:solidFill>
              <a:latin typeface="Raleway"/>
              <a:cs typeface="Raleway"/>
            </a:endParaRPr>
          </a:p>
        </p:txBody>
      </p:sp>
      <p:sp>
        <p:nvSpPr>
          <p:cNvPr id="31" name="Shape 1816"/>
          <p:cNvSpPr/>
          <p:nvPr/>
        </p:nvSpPr>
        <p:spPr>
          <a:xfrm>
            <a:off x="7189860" y="4387198"/>
            <a:ext cx="3658668" cy="902975"/>
          </a:xfrm>
          <a:prstGeom prst="rect">
            <a:avLst/>
          </a:prstGeom>
          <a:solidFill>
            <a:schemeClr val="tx1"/>
          </a:solidFill>
          <a:ln w="12700" cap="flat">
            <a:noFill/>
            <a:miter lim="400000"/>
          </a:ln>
          <a:effectLst/>
        </p:spPr>
        <p:txBody>
          <a:bodyPr wrap="square" lIns="0" tIns="0" rIns="0" bIns="0"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sz="3200">
                <a:solidFill>
                  <a:srgbClr val="FFFFFF"/>
                </a:solidFill>
              </a:defRPr>
            </a:pPr>
            <a:endParaRPr sz="1200" dirty="0">
              <a:solidFill>
                <a:schemeClr val="bg2">
                  <a:lumMod val="10000"/>
                </a:schemeClr>
              </a:solidFill>
              <a:latin typeface="Raleway"/>
              <a:cs typeface="Raleway"/>
            </a:endParaRPr>
          </a:p>
        </p:txBody>
      </p:sp>
      <p:sp>
        <p:nvSpPr>
          <p:cNvPr id="32" name="Shape 1816"/>
          <p:cNvSpPr/>
          <p:nvPr/>
        </p:nvSpPr>
        <p:spPr>
          <a:xfrm>
            <a:off x="7176120" y="5652380"/>
            <a:ext cx="3672407" cy="902975"/>
          </a:xfrm>
          <a:prstGeom prst="rect">
            <a:avLst/>
          </a:prstGeom>
          <a:solidFill>
            <a:schemeClr val="tx1"/>
          </a:solidFill>
          <a:ln w="12700" cap="flat">
            <a:noFill/>
            <a:miter lim="400000"/>
          </a:ln>
          <a:effectLst/>
        </p:spPr>
        <p:txBody>
          <a:bodyPr wrap="square" lIns="0" tIns="0" rIns="0" bIns="0"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sz="3200">
                <a:solidFill>
                  <a:srgbClr val="FFFFFF"/>
                </a:solidFill>
              </a:defRPr>
            </a:pPr>
            <a:endParaRPr sz="1200" dirty="0">
              <a:solidFill>
                <a:schemeClr val="bg2">
                  <a:lumMod val="10000"/>
                </a:schemeClr>
              </a:solidFill>
              <a:latin typeface="Raleway"/>
              <a:cs typeface="Raleway"/>
            </a:endParaRPr>
          </a:p>
        </p:txBody>
      </p:sp>
      <p:sp>
        <p:nvSpPr>
          <p:cNvPr id="33" name="文本框 32"/>
          <p:cNvSpPr txBox="1"/>
          <p:nvPr/>
        </p:nvSpPr>
        <p:spPr>
          <a:xfrm>
            <a:off x="7189859" y="3068960"/>
            <a:ext cx="3586661" cy="523220"/>
          </a:xfrm>
          <a:prstGeom prst="rect">
            <a:avLst/>
          </a:prstGeom>
          <a:noFill/>
        </p:spPr>
        <p:txBody>
          <a:bodyPr wrap="square" rtlCol="0">
            <a:spAutoFit/>
          </a:bodyPr>
          <a:lstStyle/>
          <a:p>
            <a:r>
              <a:rPr lang="zh-CN" altLang="en-US" sz="1400" dirty="0">
                <a:solidFill>
                  <a:schemeClr val="bg1"/>
                </a:solidFill>
                <a:latin typeface="Arial" panose="020B0604020202020204" pitchFamily="34" charset="0"/>
                <a:cs typeface="Arial" panose="020B0604020202020204" pitchFamily="34" charset="0"/>
              </a:rPr>
              <a:t>如企业不清楚的地方可</a:t>
            </a:r>
            <a:r>
              <a:rPr lang="zh-CN" altLang="en-US" sz="1400" b="1" dirty="0">
                <a:solidFill>
                  <a:srgbClr val="F39C12"/>
                </a:solidFill>
                <a:latin typeface="Arial" panose="020B0604020202020204" pitchFamily="34" charset="0"/>
                <a:ea typeface="微软雅黑" panose="020B0503020204020204" pitchFamily="34" charset="-122"/>
                <a:cs typeface="Arial" panose="020B0604020202020204" pitchFamily="34" charset="0"/>
              </a:rPr>
              <a:t>到现场</a:t>
            </a:r>
            <a:r>
              <a:rPr lang="zh-CN" altLang="en-US" sz="1400" dirty="0">
                <a:solidFill>
                  <a:schemeClr val="bg1"/>
                </a:solidFill>
                <a:latin typeface="Arial" panose="020B0604020202020204" pitchFamily="34" charset="0"/>
                <a:cs typeface="Arial" panose="020B0604020202020204" pitchFamily="34" charset="0"/>
              </a:rPr>
              <a:t>由资料审核人员</a:t>
            </a:r>
            <a:r>
              <a:rPr lang="zh-CN" altLang="en-US" sz="1400" b="1" dirty="0">
                <a:solidFill>
                  <a:srgbClr val="F39C12"/>
                </a:solidFill>
                <a:latin typeface="Arial" panose="020B0604020202020204" pitchFamily="34" charset="0"/>
                <a:ea typeface="微软雅黑" panose="020B0503020204020204" pitchFamily="34" charset="-122"/>
                <a:cs typeface="Arial" panose="020B0604020202020204" pitchFamily="34" charset="0"/>
              </a:rPr>
              <a:t>指导填写</a:t>
            </a:r>
            <a:r>
              <a:rPr lang="zh-CN" altLang="en-US" sz="1400" dirty="0">
                <a:solidFill>
                  <a:schemeClr val="bg1"/>
                </a:solidFill>
                <a:latin typeface="Arial" panose="020B0604020202020204" pitchFamily="34" charset="0"/>
                <a:cs typeface="Arial" panose="020B0604020202020204" pitchFamily="34" charset="0"/>
              </a:rPr>
              <a:t>。</a:t>
            </a:r>
          </a:p>
        </p:txBody>
      </p:sp>
      <p:sp>
        <p:nvSpPr>
          <p:cNvPr id="34" name="文本框 33"/>
          <p:cNvSpPr txBox="1"/>
          <p:nvPr/>
        </p:nvSpPr>
        <p:spPr>
          <a:xfrm>
            <a:off x="7176120" y="4375035"/>
            <a:ext cx="3600400" cy="954107"/>
          </a:xfrm>
          <a:prstGeom prst="rect">
            <a:avLst/>
          </a:prstGeom>
          <a:noFill/>
        </p:spPr>
        <p:txBody>
          <a:bodyPr wrap="square" rtlCol="0">
            <a:spAutoFit/>
          </a:bodyPr>
          <a:lstStyle/>
          <a:p>
            <a:r>
              <a:rPr lang="en-US" altLang="zh-CN" sz="1400" dirty="0">
                <a:solidFill>
                  <a:schemeClr val="bg1"/>
                </a:solidFill>
                <a:latin typeface="Arial" panose="020B0604020202020204" pitchFamily="34" charset="0"/>
                <a:cs typeface="Arial" panose="020B0604020202020204" pitchFamily="34" charset="0"/>
              </a:rPr>
              <a:t>《</a:t>
            </a:r>
            <a:r>
              <a:rPr lang="zh-CN" altLang="en-US" sz="1400" dirty="0">
                <a:solidFill>
                  <a:schemeClr val="bg1"/>
                </a:solidFill>
                <a:latin typeface="Arial" panose="020B0604020202020204" pitchFamily="34" charset="0"/>
                <a:cs typeface="Arial" panose="020B0604020202020204" pitchFamily="34" charset="0"/>
              </a:rPr>
              <a:t>利润表</a:t>
            </a:r>
            <a:r>
              <a:rPr lang="en-US" altLang="zh-CN" sz="1400" dirty="0">
                <a:solidFill>
                  <a:schemeClr val="bg1"/>
                </a:solidFill>
                <a:latin typeface="Arial" panose="020B0604020202020204" pitchFamily="34" charset="0"/>
                <a:cs typeface="Arial" panose="020B0604020202020204" pitchFamily="34" charset="0"/>
              </a:rPr>
              <a:t>》</a:t>
            </a:r>
            <a:r>
              <a:rPr lang="zh-CN" altLang="en-US" sz="1400" b="1" dirty="0">
                <a:solidFill>
                  <a:srgbClr val="F39C12"/>
                </a:solidFill>
                <a:latin typeface="Arial" panose="020B0604020202020204" pitchFamily="34" charset="0"/>
                <a:ea typeface="微软雅黑" panose="020B0503020204020204" pitchFamily="34" charset="-122"/>
                <a:cs typeface="Arial" panose="020B0604020202020204" pitchFamily="34" charset="0"/>
              </a:rPr>
              <a:t>容易出错</a:t>
            </a:r>
            <a:r>
              <a:rPr lang="zh-CN" altLang="en-US" sz="1400" dirty="0">
                <a:solidFill>
                  <a:schemeClr val="bg1"/>
                </a:solidFill>
                <a:latin typeface="Arial" panose="020B0604020202020204" pitchFamily="34" charset="0"/>
                <a:cs typeface="Arial" panose="020B0604020202020204" pitchFamily="34" charset="0"/>
              </a:rPr>
              <a:t>的地方：利润表应有表头，比如利润表或损益表</a:t>
            </a:r>
            <a:r>
              <a:rPr lang="zh-CN" altLang="en-US" sz="1400" dirty="0" smtClean="0">
                <a:solidFill>
                  <a:schemeClr val="bg1"/>
                </a:solidFill>
                <a:latin typeface="Arial" panose="020B0604020202020204" pitchFamily="34" charset="0"/>
                <a:cs typeface="Arial" panose="020B0604020202020204" pitchFamily="34" charset="0"/>
              </a:rPr>
              <a:t>，有日期，例如：</a:t>
            </a:r>
            <a:r>
              <a:rPr lang="en-US" altLang="zh-CN" sz="1400" dirty="0" smtClean="0">
                <a:solidFill>
                  <a:schemeClr val="bg1"/>
                </a:solidFill>
                <a:latin typeface="Arial" panose="020B0604020202020204" pitchFamily="34" charset="0"/>
                <a:cs typeface="Arial" panose="020B0604020202020204" pitchFamily="34" charset="0"/>
              </a:rPr>
              <a:t>2021</a:t>
            </a:r>
            <a:r>
              <a:rPr lang="zh-CN" altLang="en-US" sz="1400" dirty="0" smtClean="0">
                <a:solidFill>
                  <a:schemeClr val="bg1"/>
                </a:solidFill>
                <a:latin typeface="Arial" panose="020B0604020202020204" pitchFamily="34" charset="0"/>
                <a:cs typeface="Arial" panose="020B0604020202020204" pitchFamily="34" charset="0"/>
              </a:rPr>
              <a:t>年</a:t>
            </a:r>
            <a:r>
              <a:rPr lang="en-US" altLang="zh-CN" sz="1400" dirty="0" smtClean="0">
                <a:solidFill>
                  <a:schemeClr val="bg1"/>
                </a:solidFill>
                <a:latin typeface="Arial" panose="020B0604020202020204" pitchFamily="34" charset="0"/>
                <a:cs typeface="Arial" panose="020B0604020202020204" pitchFamily="34" charset="0"/>
              </a:rPr>
              <a:t>9</a:t>
            </a:r>
            <a:r>
              <a:rPr lang="zh-CN" altLang="en-US" sz="1400" dirty="0" smtClean="0">
                <a:solidFill>
                  <a:schemeClr val="bg1"/>
                </a:solidFill>
                <a:latin typeface="Arial" panose="020B0604020202020204" pitchFamily="34" charset="0"/>
                <a:cs typeface="Arial" panose="020B0604020202020204" pitchFamily="34" charset="0"/>
              </a:rPr>
              <a:t>月；有</a:t>
            </a:r>
            <a:r>
              <a:rPr lang="zh-CN" altLang="en-US" sz="1400" dirty="0">
                <a:solidFill>
                  <a:schemeClr val="bg1"/>
                </a:solidFill>
                <a:latin typeface="Arial" panose="020B0604020202020204" pitchFamily="34" charset="0"/>
                <a:cs typeface="Arial" panose="020B0604020202020204" pitchFamily="34" charset="0"/>
              </a:rPr>
              <a:t>金额单位、有当月和累计月份金额、公司名称，需要有签字。</a:t>
            </a:r>
          </a:p>
        </p:txBody>
      </p:sp>
      <p:sp>
        <p:nvSpPr>
          <p:cNvPr id="35" name="文本框 34"/>
          <p:cNvSpPr txBox="1"/>
          <p:nvPr/>
        </p:nvSpPr>
        <p:spPr>
          <a:xfrm>
            <a:off x="7189859" y="5733256"/>
            <a:ext cx="3658669" cy="738664"/>
          </a:xfrm>
          <a:prstGeom prst="rect">
            <a:avLst/>
          </a:prstGeom>
          <a:noFill/>
        </p:spPr>
        <p:txBody>
          <a:bodyPr wrap="square" rtlCol="0">
            <a:spAutoFit/>
          </a:bodyPr>
          <a:lstStyle/>
          <a:p>
            <a:r>
              <a:rPr lang="zh-CN" altLang="en-US" sz="1400" b="1" dirty="0">
                <a:solidFill>
                  <a:srgbClr val="F39C12"/>
                </a:solidFill>
                <a:latin typeface="Arial" panose="020B0604020202020204" pitchFamily="34" charset="0"/>
                <a:ea typeface="微软雅黑" panose="020B0503020204020204" pitchFamily="34" charset="-122"/>
                <a:cs typeface="Arial" panose="020B0604020202020204" pitchFamily="34" charset="0"/>
              </a:rPr>
              <a:t>主营业务活动</a:t>
            </a:r>
            <a:r>
              <a:rPr lang="zh-CN" altLang="en-US" sz="1400" dirty="0">
                <a:solidFill>
                  <a:schemeClr val="bg1"/>
                </a:solidFill>
                <a:latin typeface="Arial" panose="020B0604020202020204" pitchFamily="34" charset="0"/>
                <a:cs typeface="Arial" panose="020B0604020202020204" pitchFamily="34" charset="0"/>
              </a:rPr>
              <a:t>填写要求：</a:t>
            </a:r>
            <a:r>
              <a:rPr lang="zh-CN" altLang="en-US" sz="1400" b="1" dirty="0">
                <a:solidFill>
                  <a:srgbClr val="F39C12"/>
                </a:solidFill>
                <a:latin typeface="Arial" panose="020B0604020202020204" pitchFamily="34" charset="0"/>
                <a:ea typeface="微软雅黑" panose="020B0503020204020204" pitchFamily="34" charset="-122"/>
                <a:cs typeface="Arial" panose="020B0604020202020204" pitchFamily="34" charset="0"/>
              </a:rPr>
              <a:t>动词加名词</a:t>
            </a:r>
            <a:r>
              <a:rPr lang="zh-CN" altLang="en-US" sz="1400" dirty="0">
                <a:solidFill>
                  <a:schemeClr val="bg1"/>
                </a:solidFill>
                <a:latin typeface="Arial" panose="020B0604020202020204" pitchFamily="34" charset="0"/>
                <a:cs typeface="Arial" panose="020B0604020202020204" pitchFamily="34" charset="0"/>
              </a:rPr>
              <a:t>（具体到实际从事的业务活动或销售具体产品）不要按营业执照的营业范围照抄。</a:t>
            </a:r>
          </a:p>
        </p:txBody>
      </p:sp>
      <p:pic>
        <p:nvPicPr>
          <p:cNvPr id="37" name="图片 36"/>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8362" y="0"/>
            <a:ext cx="1025261" cy="1025261"/>
          </a:xfrm>
          <a:prstGeom prst="rect">
            <a:avLst/>
          </a:prstGeom>
        </p:spPr>
      </p:pic>
      <p:sp>
        <p:nvSpPr>
          <p:cNvPr id="38" name="koppt-圆形"/>
          <p:cNvSpPr/>
          <p:nvPr/>
        </p:nvSpPr>
        <p:spPr>
          <a:xfrm>
            <a:off x="1200413" y="212446"/>
            <a:ext cx="720079" cy="7111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0" name="koppt-矩形"/>
          <p:cNvSpPr/>
          <p:nvPr/>
        </p:nvSpPr>
        <p:spPr>
          <a:xfrm>
            <a:off x="1200412" y="261437"/>
            <a:ext cx="7704856" cy="66214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41" name="图片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7200" y="284760"/>
            <a:ext cx="566503" cy="566503"/>
          </a:xfrm>
          <a:prstGeom prst="rect">
            <a:avLst/>
          </a:prstGeom>
        </p:spPr>
      </p:pic>
      <p:sp>
        <p:nvSpPr>
          <p:cNvPr id="43" name="矩形 42"/>
          <p:cNvSpPr/>
          <p:nvPr/>
        </p:nvSpPr>
        <p:spPr>
          <a:xfrm>
            <a:off x="2225857" y="392504"/>
            <a:ext cx="4544834" cy="707886"/>
          </a:xfrm>
          <a:prstGeom prst="rect">
            <a:avLst/>
          </a:prstGeom>
        </p:spPr>
        <p:txBody>
          <a:bodyPr wrap="none">
            <a:spAutoFit/>
          </a:bodyPr>
          <a:lstStyle/>
          <a:p>
            <a:r>
              <a:rPr lang="zh-CN" altLang="en-US" sz="2000" b="1" dirty="0">
                <a:solidFill>
                  <a:schemeClr val="bg2">
                    <a:lumMod val="10000"/>
                  </a:schemeClr>
                </a:solidFill>
                <a:latin typeface="微软雅黑" panose="020B0503020204020204" pitchFamily="34" charset="-122"/>
                <a:ea typeface="微软雅黑" panose="020B0503020204020204" pitchFamily="34" charset="-122"/>
              </a:rPr>
              <a:t>四、上规入库申报注意事项及时间节点</a:t>
            </a:r>
          </a:p>
          <a:p>
            <a:endParaRPr lang="zh-CN" altLang="en-US" sz="2000" b="1" dirty="0">
              <a:solidFill>
                <a:schemeClr val="bg2">
                  <a:lumMod val="10000"/>
                </a:schemeClr>
              </a:solidFill>
              <a:latin typeface="微软雅黑" panose="020B0503020204020204" pitchFamily="34" charset="-122"/>
              <a:ea typeface="微软雅黑" panose="020B0503020204020204" pitchFamily="34" charset="-122"/>
            </a:endParaRPr>
          </a:p>
        </p:txBody>
      </p:sp>
      <p:sp>
        <p:nvSpPr>
          <p:cNvPr id="42" name="Oval 4"/>
          <p:cNvSpPr/>
          <p:nvPr/>
        </p:nvSpPr>
        <p:spPr>
          <a:xfrm>
            <a:off x="1117807" y="2511503"/>
            <a:ext cx="3392596" cy="3366757"/>
          </a:xfrm>
          <a:prstGeom prst="ellipse">
            <a:avLst/>
          </a:prstGeom>
          <a:solidFill>
            <a:srgbClr val="FFC000"/>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n-US" sz="11735">
              <a:solidFill>
                <a:schemeClr val="bg1"/>
              </a:solidFill>
            </a:endParaRPr>
          </a:p>
        </p:txBody>
      </p:sp>
      <p:pic>
        <p:nvPicPr>
          <p:cNvPr id="45" name="图片 44"/>
          <p:cNvPicPr>
            <a:picLocks noChangeAspect="1"/>
          </p:cNvPicPr>
          <p:nvPr/>
        </p:nvPicPr>
        <p:blipFill>
          <a:blip r:embed="rId5"/>
          <a:stretch>
            <a:fillRect/>
          </a:stretch>
        </p:blipFill>
        <p:spPr>
          <a:xfrm>
            <a:off x="1890892" y="3610182"/>
            <a:ext cx="1820329" cy="1241907"/>
          </a:xfrm>
          <a:prstGeom prst="rect">
            <a:avLst/>
          </a:prstGeom>
        </p:spPr>
      </p:pic>
    </p:spTree>
    <p:extLst>
      <p:ext uri="{BB962C8B-B14F-4D97-AF65-F5344CB8AC3E}">
        <p14:creationId xmlns:p14="http://schemas.microsoft.com/office/powerpoint/2010/main" val="14764189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a:grpSpLocks noChangeAspect="1"/>
          </p:cNvGrpSpPr>
          <p:nvPr/>
        </p:nvGrpSpPr>
        <p:grpSpPr>
          <a:xfrm>
            <a:off x="2270233" y="1282208"/>
            <a:ext cx="8089634" cy="4521807"/>
            <a:chOff x="2644111" y="1829071"/>
            <a:chExt cx="7281479" cy="4070078"/>
          </a:xfrm>
        </p:grpSpPr>
        <p:grpSp>
          <p:nvGrpSpPr>
            <p:cNvPr id="19" name="Group 4"/>
            <p:cNvGrpSpPr>
              <a:grpSpLocks noChangeAspect="1"/>
            </p:cNvGrpSpPr>
            <p:nvPr/>
          </p:nvGrpSpPr>
          <p:grpSpPr bwMode="auto">
            <a:xfrm>
              <a:off x="4733998" y="2179488"/>
              <a:ext cx="2661292" cy="2609422"/>
              <a:chOff x="943" y="1000"/>
              <a:chExt cx="2696" cy="2695"/>
            </a:xfrm>
          </p:grpSpPr>
          <p:sp>
            <p:nvSpPr>
              <p:cNvPr id="20" name="Freeform 5"/>
              <p:cNvSpPr/>
              <p:nvPr/>
            </p:nvSpPr>
            <p:spPr bwMode="auto">
              <a:xfrm>
                <a:off x="2362" y="1002"/>
                <a:ext cx="1277" cy="1544"/>
              </a:xfrm>
              <a:custGeom>
                <a:avLst/>
                <a:gdLst>
                  <a:gd name="T0" fmla="*/ 0 w 539"/>
                  <a:gd name="T1" fmla="*/ 322 h 652"/>
                  <a:gd name="T2" fmla="*/ 218 w 539"/>
                  <a:gd name="T3" fmla="*/ 564 h 652"/>
                  <a:gd name="T4" fmla="*/ 379 w 539"/>
                  <a:gd name="T5" fmla="*/ 652 h 652"/>
                  <a:gd name="T6" fmla="*/ 539 w 539"/>
                  <a:gd name="T7" fmla="*/ 564 h 652"/>
                  <a:gd name="T8" fmla="*/ 2 w 539"/>
                  <a:gd name="T9" fmla="*/ 0 h 652"/>
                  <a:gd name="T10" fmla="*/ 89 w 539"/>
                  <a:gd name="T11" fmla="*/ 158 h 652"/>
                  <a:gd name="T12" fmla="*/ 0 w 539"/>
                  <a:gd name="T13" fmla="*/ 322 h 652"/>
                </a:gdLst>
                <a:ahLst/>
                <a:cxnLst>
                  <a:cxn ang="0">
                    <a:pos x="T0" y="T1"/>
                  </a:cxn>
                  <a:cxn ang="0">
                    <a:pos x="T2" y="T3"/>
                  </a:cxn>
                  <a:cxn ang="0">
                    <a:pos x="T4" y="T5"/>
                  </a:cxn>
                  <a:cxn ang="0">
                    <a:pos x="T6" y="T7"/>
                  </a:cxn>
                  <a:cxn ang="0">
                    <a:pos x="T8" y="T9"/>
                  </a:cxn>
                  <a:cxn ang="0">
                    <a:pos x="T10" y="T11"/>
                  </a:cxn>
                  <a:cxn ang="0">
                    <a:pos x="T12" y="T13"/>
                  </a:cxn>
                </a:cxnLst>
                <a:rect l="0" t="0" r="r" b="b"/>
                <a:pathLst>
                  <a:path w="539" h="652">
                    <a:moveTo>
                      <a:pt x="0" y="322"/>
                    </a:moveTo>
                    <a:cubicBezTo>
                      <a:pt x="122" y="337"/>
                      <a:pt x="216" y="439"/>
                      <a:pt x="218" y="564"/>
                    </a:cubicBezTo>
                    <a:cubicBezTo>
                      <a:pt x="379" y="652"/>
                      <a:pt x="379" y="652"/>
                      <a:pt x="379" y="652"/>
                    </a:cubicBezTo>
                    <a:cubicBezTo>
                      <a:pt x="539" y="564"/>
                      <a:pt x="539" y="564"/>
                      <a:pt x="539" y="564"/>
                    </a:cubicBezTo>
                    <a:cubicBezTo>
                      <a:pt x="536" y="263"/>
                      <a:pt x="300" y="17"/>
                      <a:pt x="2" y="0"/>
                    </a:cubicBezTo>
                    <a:cubicBezTo>
                      <a:pt x="89" y="158"/>
                      <a:pt x="89" y="158"/>
                      <a:pt x="89" y="158"/>
                    </a:cubicBezTo>
                    <a:lnTo>
                      <a:pt x="0" y="322"/>
                    </a:lnTo>
                    <a:close/>
                  </a:path>
                </a:pathLst>
              </a:custGeom>
              <a:solidFill>
                <a:srgbClr val="9BBC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1" name="Freeform 6"/>
              <p:cNvSpPr/>
              <p:nvPr/>
            </p:nvSpPr>
            <p:spPr bwMode="auto">
              <a:xfrm>
                <a:off x="943" y="1000"/>
                <a:ext cx="1545" cy="1276"/>
              </a:xfrm>
              <a:custGeom>
                <a:avLst/>
                <a:gdLst>
                  <a:gd name="T0" fmla="*/ 322 w 652"/>
                  <a:gd name="T1" fmla="*/ 539 h 539"/>
                  <a:gd name="T2" fmla="*/ 564 w 652"/>
                  <a:gd name="T3" fmla="*/ 321 h 539"/>
                  <a:gd name="T4" fmla="*/ 652 w 652"/>
                  <a:gd name="T5" fmla="*/ 160 h 539"/>
                  <a:gd name="T6" fmla="*/ 564 w 652"/>
                  <a:gd name="T7" fmla="*/ 0 h 539"/>
                  <a:gd name="T8" fmla="*/ 0 w 652"/>
                  <a:gd name="T9" fmla="*/ 537 h 539"/>
                  <a:gd name="T10" fmla="*/ 159 w 652"/>
                  <a:gd name="T11" fmla="*/ 450 h 539"/>
                  <a:gd name="T12" fmla="*/ 322 w 652"/>
                  <a:gd name="T13" fmla="*/ 539 h 539"/>
                </a:gdLst>
                <a:ahLst/>
                <a:cxnLst>
                  <a:cxn ang="0">
                    <a:pos x="T0" y="T1"/>
                  </a:cxn>
                  <a:cxn ang="0">
                    <a:pos x="T2" y="T3"/>
                  </a:cxn>
                  <a:cxn ang="0">
                    <a:pos x="T4" y="T5"/>
                  </a:cxn>
                  <a:cxn ang="0">
                    <a:pos x="T6" y="T7"/>
                  </a:cxn>
                  <a:cxn ang="0">
                    <a:pos x="T8" y="T9"/>
                  </a:cxn>
                  <a:cxn ang="0">
                    <a:pos x="T10" y="T11"/>
                  </a:cxn>
                  <a:cxn ang="0">
                    <a:pos x="T12" y="T13"/>
                  </a:cxn>
                </a:cxnLst>
                <a:rect l="0" t="0" r="r" b="b"/>
                <a:pathLst>
                  <a:path w="652" h="539">
                    <a:moveTo>
                      <a:pt x="322" y="539"/>
                    </a:moveTo>
                    <a:cubicBezTo>
                      <a:pt x="337" y="417"/>
                      <a:pt x="439" y="323"/>
                      <a:pt x="564" y="321"/>
                    </a:cubicBezTo>
                    <a:cubicBezTo>
                      <a:pt x="652" y="160"/>
                      <a:pt x="652" y="160"/>
                      <a:pt x="652" y="160"/>
                    </a:cubicBezTo>
                    <a:cubicBezTo>
                      <a:pt x="564" y="0"/>
                      <a:pt x="564" y="0"/>
                      <a:pt x="564" y="0"/>
                    </a:cubicBezTo>
                    <a:cubicBezTo>
                      <a:pt x="263" y="3"/>
                      <a:pt x="17" y="239"/>
                      <a:pt x="0" y="537"/>
                    </a:cubicBezTo>
                    <a:cubicBezTo>
                      <a:pt x="159" y="450"/>
                      <a:pt x="159" y="450"/>
                      <a:pt x="159" y="450"/>
                    </a:cubicBezTo>
                    <a:lnTo>
                      <a:pt x="322" y="539"/>
                    </a:ln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2" name="Freeform 7"/>
              <p:cNvSpPr/>
              <p:nvPr/>
            </p:nvSpPr>
            <p:spPr bwMode="auto">
              <a:xfrm>
                <a:off x="2092" y="2421"/>
                <a:ext cx="1544" cy="1274"/>
              </a:xfrm>
              <a:custGeom>
                <a:avLst/>
                <a:gdLst>
                  <a:gd name="T0" fmla="*/ 652 w 652"/>
                  <a:gd name="T1" fmla="*/ 2 h 538"/>
                  <a:gd name="T2" fmla="*/ 494 w 652"/>
                  <a:gd name="T3" fmla="*/ 89 h 538"/>
                  <a:gd name="T4" fmla="*/ 330 w 652"/>
                  <a:gd name="T5" fmla="*/ 0 h 538"/>
                  <a:gd name="T6" fmla="*/ 88 w 652"/>
                  <a:gd name="T7" fmla="*/ 218 h 538"/>
                  <a:gd name="T8" fmla="*/ 0 w 652"/>
                  <a:gd name="T9" fmla="*/ 379 h 538"/>
                  <a:gd name="T10" fmla="*/ 88 w 652"/>
                  <a:gd name="T11" fmla="*/ 538 h 538"/>
                  <a:gd name="T12" fmla="*/ 652 w 652"/>
                  <a:gd name="T13" fmla="*/ 2 h 538"/>
                </a:gdLst>
                <a:ahLst/>
                <a:cxnLst>
                  <a:cxn ang="0">
                    <a:pos x="T0" y="T1"/>
                  </a:cxn>
                  <a:cxn ang="0">
                    <a:pos x="T2" y="T3"/>
                  </a:cxn>
                  <a:cxn ang="0">
                    <a:pos x="T4" y="T5"/>
                  </a:cxn>
                  <a:cxn ang="0">
                    <a:pos x="T6" y="T7"/>
                  </a:cxn>
                  <a:cxn ang="0">
                    <a:pos x="T8" y="T9"/>
                  </a:cxn>
                  <a:cxn ang="0">
                    <a:pos x="T10" y="T11"/>
                  </a:cxn>
                  <a:cxn ang="0">
                    <a:pos x="T12" y="T13"/>
                  </a:cxn>
                </a:cxnLst>
                <a:rect l="0" t="0" r="r" b="b"/>
                <a:pathLst>
                  <a:path w="652" h="538">
                    <a:moveTo>
                      <a:pt x="652" y="2"/>
                    </a:moveTo>
                    <a:cubicBezTo>
                      <a:pt x="494" y="89"/>
                      <a:pt x="494" y="89"/>
                      <a:pt x="494" y="89"/>
                    </a:cubicBezTo>
                    <a:cubicBezTo>
                      <a:pt x="330" y="0"/>
                      <a:pt x="330" y="0"/>
                      <a:pt x="330" y="0"/>
                    </a:cubicBezTo>
                    <a:cubicBezTo>
                      <a:pt x="315" y="122"/>
                      <a:pt x="213" y="216"/>
                      <a:pt x="88" y="218"/>
                    </a:cubicBezTo>
                    <a:cubicBezTo>
                      <a:pt x="0" y="379"/>
                      <a:pt x="0" y="379"/>
                      <a:pt x="0" y="379"/>
                    </a:cubicBezTo>
                    <a:cubicBezTo>
                      <a:pt x="88" y="538"/>
                      <a:pt x="88" y="538"/>
                      <a:pt x="88" y="538"/>
                    </a:cubicBezTo>
                    <a:cubicBezTo>
                      <a:pt x="389" y="536"/>
                      <a:pt x="635" y="300"/>
                      <a:pt x="652" y="2"/>
                    </a:cubicBezTo>
                    <a:close/>
                  </a:path>
                </a:pathLst>
              </a:custGeom>
              <a:solidFill>
                <a:srgbClr val="12A08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3" name="Freeform 8"/>
              <p:cNvSpPr/>
              <p:nvPr/>
            </p:nvSpPr>
            <p:spPr bwMode="auto">
              <a:xfrm>
                <a:off x="943" y="2151"/>
                <a:ext cx="1275" cy="1544"/>
              </a:xfrm>
              <a:custGeom>
                <a:avLst/>
                <a:gdLst>
                  <a:gd name="T0" fmla="*/ 538 w 538"/>
                  <a:gd name="T1" fmla="*/ 330 h 652"/>
                  <a:gd name="T2" fmla="*/ 320 w 538"/>
                  <a:gd name="T3" fmla="*/ 88 h 652"/>
                  <a:gd name="T4" fmla="*/ 159 w 538"/>
                  <a:gd name="T5" fmla="*/ 0 h 652"/>
                  <a:gd name="T6" fmla="*/ 0 w 538"/>
                  <a:gd name="T7" fmla="*/ 88 h 652"/>
                  <a:gd name="T8" fmla="*/ 536 w 538"/>
                  <a:gd name="T9" fmla="*/ 652 h 652"/>
                  <a:gd name="T10" fmla="*/ 449 w 538"/>
                  <a:gd name="T11" fmla="*/ 493 h 652"/>
                  <a:gd name="T12" fmla="*/ 538 w 538"/>
                  <a:gd name="T13" fmla="*/ 330 h 652"/>
                </a:gdLst>
                <a:ahLst/>
                <a:cxnLst>
                  <a:cxn ang="0">
                    <a:pos x="T0" y="T1"/>
                  </a:cxn>
                  <a:cxn ang="0">
                    <a:pos x="T2" y="T3"/>
                  </a:cxn>
                  <a:cxn ang="0">
                    <a:pos x="T4" y="T5"/>
                  </a:cxn>
                  <a:cxn ang="0">
                    <a:pos x="T6" y="T7"/>
                  </a:cxn>
                  <a:cxn ang="0">
                    <a:pos x="T8" y="T9"/>
                  </a:cxn>
                  <a:cxn ang="0">
                    <a:pos x="T10" y="T11"/>
                  </a:cxn>
                  <a:cxn ang="0">
                    <a:pos x="T12" y="T13"/>
                  </a:cxn>
                </a:cxnLst>
                <a:rect l="0" t="0" r="r" b="b"/>
                <a:pathLst>
                  <a:path w="538" h="652">
                    <a:moveTo>
                      <a:pt x="538" y="330"/>
                    </a:moveTo>
                    <a:cubicBezTo>
                      <a:pt x="416" y="315"/>
                      <a:pt x="322" y="213"/>
                      <a:pt x="320" y="88"/>
                    </a:cubicBezTo>
                    <a:cubicBezTo>
                      <a:pt x="159" y="0"/>
                      <a:pt x="159" y="0"/>
                      <a:pt x="159" y="0"/>
                    </a:cubicBezTo>
                    <a:cubicBezTo>
                      <a:pt x="0" y="88"/>
                      <a:pt x="0" y="88"/>
                      <a:pt x="0" y="88"/>
                    </a:cubicBezTo>
                    <a:cubicBezTo>
                      <a:pt x="2" y="389"/>
                      <a:pt x="238" y="635"/>
                      <a:pt x="536" y="652"/>
                    </a:cubicBezTo>
                    <a:cubicBezTo>
                      <a:pt x="449" y="493"/>
                      <a:pt x="449" y="493"/>
                      <a:pt x="449" y="493"/>
                    </a:cubicBezTo>
                    <a:lnTo>
                      <a:pt x="538" y="330"/>
                    </a:lnTo>
                    <a:close/>
                  </a:path>
                </a:pathLst>
              </a:custGeom>
              <a:solidFill>
                <a:srgbClr val="297F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24" name="Group 22"/>
            <p:cNvGrpSpPr>
              <a:grpSpLocks noChangeAspect="1"/>
            </p:cNvGrpSpPr>
            <p:nvPr/>
          </p:nvGrpSpPr>
          <p:grpSpPr>
            <a:xfrm>
              <a:off x="2788999" y="2340759"/>
              <a:ext cx="2205234" cy="388081"/>
              <a:chOff x="1582038" y="2697524"/>
              <a:chExt cx="2577213" cy="316190"/>
            </a:xfrm>
          </p:grpSpPr>
          <p:cxnSp>
            <p:nvCxnSpPr>
              <p:cNvPr id="25" name="Straight Connector 23"/>
              <p:cNvCxnSpPr/>
              <p:nvPr/>
            </p:nvCxnSpPr>
            <p:spPr>
              <a:xfrm flipH="1" flipV="1">
                <a:off x="3661285" y="2697524"/>
                <a:ext cx="497966" cy="31619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4"/>
              <p:cNvCxnSpPr/>
              <p:nvPr/>
            </p:nvCxnSpPr>
            <p:spPr>
              <a:xfrm flipH="1">
                <a:off x="1582038" y="2697524"/>
                <a:ext cx="2079249" cy="0"/>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27" name="Group 26"/>
            <p:cNvGrpSpPr>
              <a:grpSpLocks noChangeAspect="1"/>
            </p:cNvGrpSpPr>
            <p:nvPr/>
          </p:nvGrpSpPr>
          <p:grpSpPr>
            <a:xfrm>
              <a:off x="2879839" y="4124358"/>
              <a:ext cx="2204800" cy="388609"/>
              <a:chOff x="1804697" y="4994858"/>
              <a:chExt cx="2493744" cy="316190"/>
            </a:xfrm>
          </p:grpSpPr>
          <p:cxnSp>
            <p:nvCxnSpPr>
              <p:cNvPr id="28" name="Straight Connector 27"/>
              <p:cNvCxnSpPr/>
              <p:nvPr/>
            </p:nvCxnSpPr>
            <p:spPr>
              <a:xfrm flipH="1">
                <a:off x="3800475" y="4994858"/>
                <a:ext cx="497966" cy="31619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1804697" y="5311048"/>
                <a:ext cx="1995779" cy="0"/>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30" name="Group 29"/>
            <p:cNvGrpSpPr>
              <a:grpSpLocks noChangeAspect="1"/>
            </p:cNvGrpSpPr>
            <p:nvPr/>
          </p:nvGrpSpPr>
          <p:grpSpPr>
            <a:xfrm>
              <a:off x="6793883" y="2181115"/>
              <a:ext cx="2394722" cy="343152"/>
              <a:chOff x="7528087" y="2680840"/>
              <a:chExt cx="2803259" cy="316190"/>
            </a:xfrm>
          </p:grpSpPr>
          <p:cxnSp>
            <p:nvCxnSpPr>
              <p:cNvPr id="31" name="Straight Connector 30"/>
              <p:cNvCxnSpPr/>
              <p:nvPr/>
            </p:nvCxnSpPr>
            <p:spPr>
              <a:xfrm flipV="1">
                <a:off x="7528087" y="2680840"/>
                <a:ext cx="497966" cy="31619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026053" y="2680840"/>
                <a:ext cx="2305293" cy="0"/>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33" name="Group 32"/>
            <p:cNvGrpSpPr>
              <a:grpSpLocks noChangeAspect="1"/>
            </p:cNvGrpSpPr>
            <p:nvPr/>
          </p:nvGrpSpPr>
          <p:grpSpPr>
            <a:xfrm>
              <a:off x="7096948" y="4267368"/>
              <a:ext cx="2088887" cy="201651"/>
              <a:chOff x="8125333" y="4745260"/>
              <a:chExt cx="2389596" cy="203034"/>
            </a:xfrm>
          </p:grpSpPr>
          <p:cxnSp>
            <p:nvCxnSpPr>
              <p:cNvPr id="34" name="Straight Connector 33"/>
              <p:cNvCxnSpPr/>
              <p:nvPr/>
            </p:nvCxnSpPr>
            <p:spPr>
              <a:xfrm>
                <a:off x="8125333" y="4745260"/>
                <a:ext cx="522140" cy="20303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647472" y="4948294"/>
                <a:ext cx="1867457" cy="0"/>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67" name="TextBox 66"/>
            <p:cNvSpPr txBox="1">
              <a:spLocks noChangeAspect="1"/>
            </p:cNvSpPr>
            <p:nvPr/>
          </p:nvSpPr>
          <p:spPr>
            <a:xfrm>
              <a:off x="7874901" y="4569406"/>
              <a:ext cx="1996871" cy="1329743"/>
            </a:xfrm>
            <a:prstGeom prst="rect">
              <a:avLst/>
            </a:prstGeom>
            <a:noFill/>
          </p:spPr>
          <p:txBody>
            <a:bodyPr wrap="square" rtlCol="0">
              <a:spAutoFit/>
            </a:bodyPr>
            <a:lstStyle/>
            <a:p>
              <a:pPr algn="just">
                <a:lnSpc>
                  <a:spcPct val="150000"/>
                </a:lnSpc>
              </a:pPr>
              <a:r>
                <a:rPr lang="zh-CN" altLang="en-US" sz="1200"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只受理</a:t>
              </a:r>
              <a:r>
                <a:rPr lang="zh-CN" altLang="en-US" sz="1200" dirty="0">
                  <a:solidFill>
                    <a:srgbClr val="F6721F"/>
                  </a:solidFill>
                </a:rPr>
                <a:t>手填</a:t>
              </a:r>
              <a:r>
                <a:rPr lang="zh-CN" altLang="en-US" sz="1200"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的法人单位基本情况表。</a:t>
              </a:r>
              <a:endParaRPr lang="en-US" altLang="zh-CN" sz="1200"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endParaRPr>
            </a:p>
            <a:p>
              <a:pPr algn="just">
                <a:lnSpc>
                  <a:spcPct val="150000"/>
                </a:lnSpc>
              </a:pPr>
              <a:r>
                <a:rPr lang="zh-CN" altLang="en-US" sz="1200" dirty="0">
                  <a:solidFill>
                    <a:srgbClr val="F6721F"/>
                  </a:solidFill>
                </a:rPr>
                <a:t>表尾</a:t>
              </a:r>
              <a:r>
                <a:rPr lang="zh-CN" altLang="en-US" sz="1200" dirty="0">
                  <a:solidFill>
                    <a:schemeClr val="accent6"/>
                  </a:solidFill>
                </a:rPr>
                <a:t>单位负责人、统计负责人、填表人、电话</a:t>
              </a:r>
              <a:r>
                <a:rPr lang="zh-CN" altLang="en-US" sz="1200" dirty="0">
                  <a:solidFill>
                    <a:srgbClr val="F6721F"/>
                  </a:solidFill>
                </a:rPr>
                <a:t>不要漏填。</a:t>
              </a:r>
            </a:p>
            <a:p>
              <a:pPr algn="just">
                <a:lnSpc>
                  <a:spcPct val="150000"/>
                </a:lnSpc>
              </a:pPr>
              <a:endParaRPr lang="zh-CN" altLang="en-US" sz="1200"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68" name="TextBox 67"/>
            <p:cNvSpPr txBox="1">
              <a:spLocks noChangeAspect="1"/>
            </p:cNvSpPr>
            <p:nvPr/>
          </p:nvSpPr>
          <p:spPr>
            <a:xfrm>
              <a:off x="2837108" y="2421306"/>
              <a:ext cx="1485668" cy="1050751"/>
            </a:xfrm>
            <a:prstGeom prst="rect">
              <a:avLst/>
            </a:prstGeom>
            <a:noFill/>
          </p:spPr>
          <p:txBody>
            <a:bodyPr wrap="square" rtlCol="0">
              <a:spAutoFit/>
            </a:bodyPr>
            <a:lstStyle/>
            <a:p>
              <a:pPr algn="just">
                <a:lnSpc>
                  <a:spcPct val="150000"/>
                </a:lnSpc>
              </a:pPr>
              <a:r>
                <a:rPr lang="zh-CN" altLang="en-US" sz="1200"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所有经济指标，填写截止</a:t>
              </a:r>
              <a:r>
                <a:rPr lang="zh-CN" altLang="en-US" sz="1200" dirty="0">
                  <a:solidFill>
                    <a:srgbClr val="F6721F"/>
                  </a:solidFill>
                  <a:latin typeface="Arial" panose="020B0604020202020204" pitchFamily="34" charset="0"/>
                  <a:ea typeface="微软雅黑" panose="020B0503020204020204" pitchFamily="34" charset="-122"/>
                  <a:cs typeface="Arial" panose="020B0604020202020204" pitchFamily="34" charset="0"/>
                </a:rPr>
                <a:t>最近一个月的累计数</a:t>
              </a:r>
              <a:r>
                <a:rPr lang="zh-CN" altLang="en-US" sz="1200"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，注意单位是</a:t>
              </a:r>
              <a:r>
                <a:rPr lang="zh-CN" altLang="en-US" sz="1200" dirty="0">
                  <a:solidFill>
                    <a:srgbClr val="F6721F"/>
                  </a:solidFill>
                  <a:latin typeface="Arial" panose="020B0604020202020204" pitchFamily="34" charset="0"/>
                  <a:ea typeface="微软雅黑" panose="020B0503020204020204" pitchFamily="34" charset="-122"/>
                  <a:cs typeface="Arial" panose="020B0604020202020204" pitchFamily="34" charset="0"/>
                </a:rPr>
                <a:t>千元</a:t>
              </a:r>
              <a:r>
                <a:rPr lang="zh-CN" altLang="en-US" sz="1200"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，不要小数点。</a:t>
              </a:r>
            </a:p>
          </p:txBody>
        </p:sp>
        <p:sp>
          <p:nvSpPr>
            <p:cNvPr id="69" name="TextBox 68"/>
            <p:cNvSpPr txBox="1">
              <a:spLocks noChangeAspect="1"/>
            </p:cNvSpPr>
            <p:nvPr/>
          </p:nvSpPr>
          <p:spPr>
            <a:xfrm>
              <a:off x="2856546" y="4589312"/>
              <a:ext cx="1485668" cy="552097"/>
            </a:xfrm>
            <a:prstGeom prst="rect">
              <a:avLst/>
            </a:prstGeom>
            <a:noFill/>
          </p:spPr>
          <p:txBody>
            <a:bodyPr wrap="square" rtlCol="0">
              <a:spAutoFit/>
            </a:bodyPr>
            <a:lstStyle/>
            <a:p>
              <a:pPr algn="just">
                <a:lnSpc>
                  <a:spcPct val="150000"/>
                </a:lnSpc>
              </a:pPr>
              <a:r>
                <a:rPr lang="zh-CN" altLang="en-US" sz="1200"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经济指标要与提供的“利润表”一致。</a:t>
              </a:r>
            </a:p>
          </p:txBody>
        </p:sp>
        <p:sp>
          <p:nvSpPr>
            <p:cNvPr id="70" name="TextBox 69"/>
            <p:cNvSpPr txBox="1">
              <a:spLocks noChangeAspect="1"/>
            </p:cNvSpPr>
            <p:nvPr/>
          </p:nvSpPr>
          <p:spPr>
            <a:xfrm>
              <a:off x="7762325" y="2282118"/>
              <a:ext cx="1485668" cy="552097"/>
            </a:xfrm>
            <a:prstGeom prst="rect">
              <a:avLst/>
            </a:prstGeom>
            <a:noFill/>
          </p:spPr>
          <p:txBody>
            <a:bodyPr wrap="square" rtlCol="0">
              <a:spAutoFit/>
            </a:bodyPr>
            <a:lstStyle/>
            <a:p>
              <a:pPr algn="just">
                <a:lnSpc>
                  <a:spcPct val="150000"/>
                </a:lnSpc>
              </a:pPr>
              <a:r>
                <a:rPr lang="zh-CN" altLang="en-US" sz="1200" dirty="0">
                  <a:solidFill>
                    <a:srgbClr val="F6721F"/>
                  </a:solidFill>
                  <a:latin typeface="Arial" panose="020B0604020202020204" pitchFamily="34" charset="0"/>
                  <a:ea typeface="微软雅黑" panose="020B0503020204020204" pitchFamily="34" charset="-122"/>
                  <a:cs typeface="Arial" panose="020B0604020202020204" pitchFamily="34" charset="0"/>
                </a:rPr>
                <a:t>隶属关系</a:t>
              </a:r>
              <a:r>
                <a:rPr lang="zh-CN" altLang="en-US" sz="1200"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企业法人应填：“其他”。</a:t>
              </a:r>
            </a:p>
          </p:txBody>
        </p:sp>
        <p:sp>
          <p:nvSpPr>
            <p:cNvPr id="71" name="TextBox 70"/>
            <p:cNvSpPr txBox="1">
              <a:spLocks noChangeAspect="1"/>
            </p:cNvSpPr>
            <p:nvPr/>
          </p:nvSpPr>
          <p:spPr>
            <a:xfrm>
              <a:off x="2716422" y="2025198"/>
              <a:ext cx="2197769" cy="304732"/>
            </a:xfrm>
            <a:prstGeom prst="rect">
              <a:avLst/>
            </a:prstGeom>
            <a:noFill/>
          </p:spPr>
          <p:txBody>
            <a:bodyPr wrap="none" rtlCol="0">
              <a:spAutoFit/>
            </a:bodyPr>
            <a:lstStyle/>
            <a:p>
              <a:r>
                <a:rPr lang="en-US" altLang="zh-CN" sz="1600" b="1" dirty="0">
                  <a:solidFill>
                    <a:schemeClr val="bg2">
                      <a:lumMod val="25000"/>
                    </a:schemeClr>
                  </a:solidFill>
                  <a:latin typeface="微软雅黑" panose="020B0503020204020204" pitchFamily="34" charset="-122"/>
                  <a:ea typeface="微软雅黑" panose="020B0503020204020204" pitchFamily="34" charset="-122"/>
                </a:rPr>
                <a:t>《</a:t>
              </a:r>
              <a:r>
                <a:rPr lang="zh-CN" altLang="en-US" sz="1600" b="1" dirty="0">
                  <a:solidFill>
                    <a:schemeClr val="bg2">
                      <a:lumMod val="25000"/>
                    </a:schemeClr>
                  </a:solidFill>
                  <a:latin typeface="微软雅黑" panose="020B0503020204020204" pitchFamily="34" charset="-122"/>
                  <a:ea typeface="微软雅黑" panose="020B0503020204020204" pitchFamily="34" charset="-122"/>
                </a:rPr>
                <a:t>法人单位基本情况表</a:t>
              </a:r>
              <a:r>
                <a:rPr lang="en-US" altLang="zh-CN" sz="1600" b="1" dirty="0">
                  <a:solidFill>
                    <a:schemeClr val="bg2">
                      <a:lumMod val="25000"/>
                    </a:schemeClr>
                  </a:solidFill>
                  <a:latin typeface="微软雅黑" panose="020B0503020204020204" pitchFamily="34" charset="-122"/>
                  <a:ea typeface="微软雅黑" panose="020B0503020204020204" pitchFamily="34" charset="-122"/>
                </a:rPr>
                <a:t>》</a:t>
              </a:r>
              <a:endParaRPr lang="id-ID" sz="16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72" name="TextBox 71"/>
            <p:cNvSpPr txBox="1">
              <a:spLocks noChangeAspect="1"/>
            </p:cNvSpPr>
            <p:nvPr/>
          </p:nvSpPr>
          <p:spPr>
            <a:xfrm>
              <a:off x="2644111" y="4145321"/>
              <a:ext cx="2197769" cy="304733"/>
            </a:xfrm>
            <a:prstGeom prst="rect">
              <a:avLst/>
            </a:prstGeom>
            <a:noFill/>
          </p:spPr>
          <p:txBody>
            <a:bodyPr wrap="none" rtlCol="0">
              <a:spAutoFit/>
            </a:bodyPr>
            <a:lstStyle/>
            <a:p>
              <a:r>
                <a:rPr lang="en-US" altLang="zh-CN" sz="1600" b="1" dirty="0">
                  <a:solidFill>
                    <a:schemeClr val="bg2">
                      <a:lumMod val="25000"/>
                    </a:schemeClr>
                  </a:solidFill>
                  <a:latin typeface="微软雅黑" panose="020B0503020204020204" pitchFamily="34" charset="-122"/>
                  <a:ea typeface="微软雅黑" panose="020B0503020204020204" pitchFamily="34" charset="-122"/>
                </a:rPr>
                <a:t>《</a:t>
              </a:r>
              <a:r>
                <a:rPr lang="zh-CN" altLang="en-US" sz="1600" b="1" dirty="0">
                  <a:solidFill>
                    <a:schemeClr val="bg2">
                      <a:lumMod val="25000"/>
                    </a:schemeClr>
                  </a:solidFill>
                  <a:latin typeface="微软雅黑" panose="020B0503020204020204" pitchFamily="34" charset="-122"/>
                  <a:ea typeface="微软雅黑" panose="020B0503020204020204" pitchFamily="34" charset="-122"/>
                </a:rPr>
                <a:t>法人单位基本情况表</a:t>
              </a:r>
              <a:r>
                <a:rPr lang="en-US" altLang="zh-CN" sz="1600" b="1" dirty="0">
                  <a:solidFill>
                    <a:schemeClr val="bg2">
                      <a:lumMod val="25000"/>
                    </a:schemeClr>
                  </a:solidFill>
                  <a:latin typeface="微软雅黑" panose="020B0503020204020204" pitchFamily="34" charset="-122"/>
                  <a:ea typeface="微软雅黑" panose="020B0503020204020204" pitchFamily="34" charset="-122"/>
                </a:rPr>
                <a:t>》</a:t>
              </a:r>
              <a:endParaRPr lang="id-ID" altLang="zh-CN" sz="16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73" name="TextBox 72"/>
            <p:cNvSpPr txBox="1">
              <a:spLocks noChangeAspect="1"/>
            </p:cNvSpPr>
            <p:nvPr/>
          </p:nvSpPr>
          <p:spPr>
            <a:xfrm>
              <a:off x="7674004" y="1829071"/>
              <a:ext cx="2197769" cy="304733"/>
            </a:xfrm>
            <a:prstGeom prst="rect">
              <a:avLst/>
            </a:prstGeom>
            <a:noFill/>
          </p:spPr>
          <p:txBody>
            <a:bodyPr wrap="none" rtlCol="0">
              <a:spAutoFit/>
            </a:bodyPr>
            <a:lstStyle/>
            <a:p>
              <a:r>
                <a:rPr lang="en-US" altLang="zh-CN" sz="1600" b="1" dirty="0">
                  <a:solidFill>
                    <a:schemeClr val="bg2">
                      <a:lumMod val="25000"/>
                    </a:schemeClr>
                  </a:solidFill>
                  <a:latin typeface="微软雅黑" panose="020B0503020204020204" pitchFamily="34" charset="-122"/>
                  <a:ea typeface="微软雅黑" panose="020B0503020204020204" pitchFamily="34" charset="-122"/>
                </a:rPr>
                <a:t>《</a:t>
              </a:r>
              <a:r>
                <a:rPr lang="zh-CN" altLang="en-US" sz="1600" b="1" dirty="0">
                  <a:solidFill>
                    <a:schemeClr val="bg2">
                      <a:lumMod val="25000"/>
                    </a:schemeClr>
                  </a:solidFill>
                  <a:latin typeface="微软雅黑" panose="020B0503020204020204" pitchFamily="34" charset="-122"/>
                  <a:ea typeface="微软雅黑" panose="020B0503020204020204" pitchFamily="34" charset="-122"/>
                </a:rPr>
                <a:t>法人单位基本情况表</a:t>
              </a:r>
              <a:r>
                <a:rPr lang="en-US" altLang="zh-CN" sz="1600" b="1" dirty="0">
                  <a:solidFill>
                    <a:schemeClr val="bg2">
                      <a:lumMod val="25000"/>
                    </a:schemeClr>
                  </a:solidFill>
                  <a:latin typeface="微软雅黑" panose="020B0503020204020204" pitchFamily="34" charset="-122"/>
                  <a:ea typeface="微软雅黑" panose="020B0503020204020204" pitchFamily="34" charset="-122"/>
                </a:rPr>
                <a:t>》</a:t>
              </a:r>
              <a:endParaRPr lang="id-ID" altLang="zh-CN" sz="16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74" name="TextBox 73"/>
            <p:cNvSpPr txBox="1">
              <a:spLocks noChangeAspect="1"/>
            </p:cNvSpPr>
            <p:nvPr/>
          </p:nvSpPr>
          <p:spPr>
            <a:xfrm>
              <a:off x="7727821" y="4164924"/>
              <a:ext cx="2197769" cy="304733"/>
            </a:xfrm>
            <a:prstGeom prst="rect">
              <a:avLst/>
            </a:prstGeom>
            <a:noFill/>
          </p:spPr>
          <p:txBody>
            <a:bodyPr wrap="none" rtlCol="0">
              <a:spAutoFit/>
            </a:bodyPr>
            <a:lstStyle/>
            <a:p>
              <a:r>
                <a:rPr lang="en-US" altLang="zh-CN" sz="1600" b="1" dirty="0">
                  <a:solidFill>
                    <a:schemeClr val="bg2">
                      <a:lumMod val="25000"/>
                    </a:schemeClr>
                  </a:solidFill>
                  <a:latin typeface="微软雅黑" panose="020B0503020204020204" pitchFamily="34" charset="-122"/>
                  <a:ea typeface="微软雅黑" panose="020B0503020204020204" pitchFamily="34" charset="-122"/>
                </a:rPr>
                <a:t>《</a:t>
              </a:r>
              <a:r>
                <a:rPr lang="zh-CN" altLang="en-US" sz="1600" b="1" dirty="0">
                  <a:solidFill>
                    <a:schemeClr val="bg2">
                      <a:lumMod val="25000"/>
                    </a:schemeClr>
                  </a:solidFill>
                  <a:latin typeface="微软雅黑" panose="020B0503020204020204" pitchFamily="34" charset="-122"/>
                  <a:ea typeface="微软雅黑" panose="020B0503020204020204" pitchFamily="34" charset="-122"/>
                </a:rPr>
                <a:t>法人单位基本情况表</a:t>
              </a:r>
              <a:r>
                <a:rPr lang="en-US" altLang="zh-CN" sz="1600" b="1" dirty="0">
                  <a:solidFill>
                    <a:schemeClr val="bg2">
                      <a:lumMod val="25000"/>
                    </a:schemeClr>
                  </a:solidFill>
                  <a:latin typeface="微软雅黑" panose="020B0503020204020204" pitchFamily="34" charset="-122"/>
                  <a:ea typeface="微软雅黑" panose="020B0503020204020204" pitchFamily="34" charset="-122"/>
                </a:rPr>
                <a:t>》</a:t>
              </a:r>
              <a:endParaRPr lang="id-ID" altLang="zh-CN" sz="1600" b="1" dirty="0">
                <a:solidFill>
                  <a:schemeClr val="bg2">
                    <a:lumMod val="25000"/>
                  </a:schemeClr>
                </a:solidFill>
                <a:latin typeface="微软雅黑" panose="020B0503020204020204" pitchFamily="34" charset="-122"/>
                <a:ea typeface="微软雅黑" panose="020B0503020204020204" pitchFamily="34" charset="-122"/>
              </a:endParaRPr>
            </a:p>
          </p:txBody>
        </p:sp>
        <p:grpSp>
          <p:nvGrpSpPr>
            <p:cNvPr id="90" name="Group 89"/>
            <p:cNvGrpSpPr>
              <a:grpSpLocks noChangeAspect="1"/>
            </p:cNvGrpSpPr>
            <p:nvPr/>
          </p:nvGrpSpPr>
          <p:grpSpPr>
            <a:xfrm>
              <a:off x="6655914" y="2755836"/>
              <a:ext cx="357498" cy="385132"/>
              <a:chOff x="6980238" y="-342900"/>
              <a:chExt cx="1150937" cy="1311275"/>
            </a:xfrm>
            <a:solidFill>
              <a:schemeClr val="bg1"/>
            </a:solidFill>
          </p:grpSpPr>
          <p:sp>
            <p:nvSpPr>
              <p:cNvPr id="91" name="Freeform 30"/>
              <p:cNvSpPr>
                <a:spLocks noEditPoints="1"/>
              </p:cNvSpPr>
              <p:nvPr/>
            </p:nvSpPr>
            <p:spPr bwMode="auto">
              <a:xfrm>
                <a:off x="6980238" y="-342900"/>
                <a:ext cx="1150937" cy="1311275"/>
              </a:xfrm>
              <a:custGeom>
                <a:avLst/>
                <a:gdLst>
                  <a:gd name="T0" fmla="*/ 152 w 304"/>
                  <a:gd name="T1" fmla="*/ 0 h 347"/>
                  <a:gd name="T2" fmla="*/ 0 w 304"/>
                  <a:gd name="T3" fmla="*/ 71 h 347"/>
                  <a:gd name="T4" fmla="*/ 0 w 304"/>
                  <a:gd name="T5" fmla="*/ 277 h 347"/>
                  <a:gd name="T6" fmla="*/ 152 w 304"/>
                  <a:gd name="T7" fmla="*/ 347 h 347"/>
                  <a:gd name="T8" fmla="*/ 304 w 304"/>
                  <a:gd name="T9" fmla="*/ 277 h 347"/>
                  <a:gd name="T10" fmla="*/ 304 w 304"/>
                  <a:gd name="T11" fmla="*/ 71 h 347"/>
                  <a:gd name="T12" fmla="*/ 152 w 304"/>
                  <a:gd name="T13" fmla="*/ 0 h 347"/>
                  <a:gd name="T14" fmla="*/ 282 w 304"/>
                  <a:gd name="T15" fmla="*/ 277 h 347"/>
                  <a:gd name="T16" fmla="*/ 152 w 304"/>
                  <a:gd name="T17" fmla="*/ 326 h 347"/>
                  <a:gd name="T18" fmla="*/ 22 w 304"/>
                  <a:gd name="T19" fmla="*/ 277 h 347"/>
                  <a:gd name="T20" fmla="*/ 22 w 304"/>
                  <a:gd name="T21" fmla="*/ 236 h 347"/>
                  <a:gd name="T22" fmla="*/ 152 w 304"/>
                  <a:gd name="T23" fmla="*/ 271 h 347"/>
                  <a:gd name="T24" fmla="*/ 282 w 304"/>
                  <a:gd name="T25" fmla="*/ 236 h 347"/>
                  <a:gd name="T26" fmla="*/ 282 w 304"/>
                  <a:gd name="T27" fmla="*/ 277 h 347"/>
                  <a:gd name="T28" fmla="*/ 282 w 304"/>
                  <a:gd name="T29" fmla="*/ 212 h 347"/>
                  <a:gd name="T30" fmla="*/ 282 w 304"/>
                  <a:gd name="T31" fmla="*/ 212 h 347"/>
                  <a:gd name="T32" fmla="*/ 282 w 304"/>
                  <a:gd name="T33" fmla="*/ 212 h 347"/>
                  <a:gd name="T34" fmla="*/ 152 w 304"/>
                  <a:gd name="T35" fmla="*/ 261 h 347"/>
                  <a:gd name="T36" fmla="*/ 22 w 304"/>
                  <a:gd name="T37" fmla="*/ 212 h 347"/>
                  <a:gd name="T38" fmla="*/ 22 w 304"/>
                  <a:gd name="T39" fmla="*/ 212 h 347"/>
                  <a:gd name="T40" fmla="*/ 22 w 304"/>
                  <a:gd name="T41" fmla="*/ 212 h 347"/>
                  <a:gd name="T42" fmla="*/ 22 w 304"/>
                  <a:gd name="T43" fmla="*/ 171 h 347"/>
                  <a:gd name="T44" fmla="*/ 152 w 304"/>
                  <a:gd name="T45" fmla="*/ 206 h 347"/>
                  <a:gd name="T46" fmla="*/ 282 w 304"/>
                  <a:gd name="T47" fmla="*/ 171 h 347"/>
                  <a:gd name="T48" fmla="*/ 282 w 304"/>
                  <a:gd name="T49" fmla="*/ 212 h 347"/>
                  <a:gd name="T50" fmla="*/ 282 w 304"/>
                  <a:gd name="T51" fmla="*/ 147 h 347"/>
                  <a:gd name="T52" fmla="*/ 282 w 304"/>
                  <a:gd name="T53" fmla="*/ 147 h 347"/>
                  <a:gd name="T54" fmla="*/ 282 w 304"/>
                  <a:gd name="T55" fmla="*/ 147 h 347"/>
                  <a:gd name="T56" fmla="*/ 152 w 304"/>
                  <a:gd name="T57" fmla="*/ 195 h 347"/>
                  <a:gd name="T58" fmla="*/ 22 w 304"/>
                  <a:gd name="T59" fmla="*/ 147 h 347"/>
                  <a:gd name="T60" fmla="*/ 22 w 304"/>
                  <a:gd name="T61" fmla="*/ 147 h 347"/>
                  <a:gd name="T62" fmla="*/ 22 w 304"/>
                  <a:gd name="T63" fmla="*/ 147 h 347"/>
                  <a:gd name="T64" fmla="*/ 22 w 304"/>
                  <a:gd name="T65" fmla="*/ 109 h 347"/>
                  <a:gd name="T66" fmla="*/ 152 w 304"/>
                  <a:gd name="T67" fmla="*/ 141 h 347"/>
                  <a:gd name="T68" fmla="*/ 282 w 304"/>
                  <a:gd name="T69" fmla="*/ 109 h 347"/>
                  <a:gd name="T70" fmla="*/ 282 w 304"/>
                  <a:gd name="T71" fmla="*/ 147 h 347"/>
                  <a:gd name="T72" fmla="*/ 152 w 304"/>
                  <a:gd name="T73" fmla="*/ 119 h 347"/>
                  <a:gd name="T74" fmla="*/ 22 w 304"/>
                  <a:gd name="T75" fmla="*/ 71 h 347"/>
                  <a:gd name="T76" fmla="*/ 152 w 304"/>
                  <a:gd name="T77" fmla="*/ 22 h 347"/>
                  <a:gd name="T78" fmla="*/ 282 w 304"/>
                  <a:gd name="T79" fmla="*/ 71 h 347"/>
                  <a:gd name="T80" fmla="*/ 152 w 304"/>
                  <a:gd name="T81" fmla="*/ 119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4" h="347">
                    <a:moveTo>
                      <a:pt x="152" y="0"/>
                    </a:moveTo>
                    <a:cubicBezTo>
                      <a:pt x="79" y="0"/>
                      <a:pt x="0" y="22"/>
                      <a:pt x="0" y="71"/>
                    </a:cubicBezTo>
                    <a:cubicBezTo>
                      <a:pt x="0" y="277"/>
                      <a:pt x="0" y="277"/>
                      <a:pt x="0" y="277"/>
                    </a:cubicBezTo>
                    <a:cubicBezTo>
                      <a:pt x="0" y="325"/>
                      <a:pt x="79" y="347"/>
                      <a:pt x="152" y="347"/>
                    </a:cubicBezTo>
                    <a:cubicBezTo>
                      <a:pt x="225" y="347"/>
                      <a:pt x="304" y="325"/>
                      <a:pt x="304" y="277"/>
                    </a:cubicBezTo>
                    <a:cubicBezTo>
                      <a:pt x="304" y="71"/>
                      <a:pt x="304" y="71"/>
                      <a:pt x="304" y="71"/>
                    </a:cubicBezTo>
                    <a:cubicBezTo>
                      <a:pt x="304" y="22"/>
                      <a:pt x="225" y="0"/>
                      <a:pt x="152" y="0"/>
                    </a:cubicBezTo>
                    <a:close/>
                    <a:moveTo>
                      <a:pt x="282" y="277"/>
                    </a:moveTo>
                    <a:cubicBezTo>
                      <a:pt x="282" y="304"/>
                      <a:pt x="224" y="326"/>
                      <a:pt x="152" y="326"/>
                    </a:cubicBezTo>
                    <a:cubicBezTo>
                      <a:pt x="80" y="326"/>
                      <a:pt x="22" y="304"/>
                      <a:pt x="22" y="277"/>
                    </a:cubicBezTo>
                    <a:cubicBezTo>
                      <a:pt x="22" y="236"/>
                      <a:pt x="22" y="236"/>
                      <a:pt x="22" y="236"/>
                    </a:cubicBezTo>
                    <a:cubicBezTo>
                      <a:pt x="44" y="259"/>
                      <a:pt x="98" y="271"/>
                      <a:pt x="152" y="271"/>
                    </a:cubicBezTo>
                    <a:cubicBezTo>
                      <a:pt x="206" y="271"/>
                      <a:pt x="260" y="259"/>
                      <a:pt x="282" y="236"/>
                    </a:cubicBezTo>
                    <a:lnTo>
                      <a:pt x="282" y="277"/>
                    </a:lnTo>
                    <a:close/>
                    <a:moveTo>
                      <a:pt x="282" y="212"/>
                    </a:moveTo>
                    <a:cubicBezTo>
                      <a:pt x="282" y="212"/>
                      <a:pt x="282" y="212"/>
                      <a:pt x="282" y="212"/>
                    </a:cubicBezTo>
                    <a:cubicBezTo>
                      <a:pt x="282" y="212"/>
                      <a:pt x="282" y="212"/>
                      <a:pt x="282" y="212"/>
                    </a:cubicBezTo>
                    <a:cubicBezTo>
                      <a:pt x="282" y="239"/>
                      <a:pt x="224" y="261"/>
                      <a:pt x="152" y="261"/>
                    </a:cubicBezTo>
                    <a:cubicBezTo>
                      <a:pt x="80" y="261"/>
                      <a:pt x="22" y="239"/>
                      <a:pt x="22" y="212"/>
                    </a:cubicBezTo>
                    <a:cubicBezTo>
                      <a:pt x="22" y="212"/>
                      <a:pt x="22" y="212"/>
                      <a:pt x="22" y="212"/>
                    </a:cubicBezTo>
                    <a:cubicBezTo>
                      <a:pt x="22" y="212"/>
                      <a:pt x="22" y="212"/>
                      <a:pt x="22" y="212"/>
                    </a:cubicBezTo>
                    <a:cubicBezTo>
                      <a:pt x="22" y="171"/>
                      <a:pt x="22" y="171"/>
                      <a:pt x="22" y="171"/>
                    </a:cubicBezTo>
                    <a:cubicBezTo>
                      <a:pt x="44" y="194"/>
                      <a:pt x="98" y="206"/>
                      <a:pt x="152" y="206"/>
                    </a:cubicBezTo>
                    <a:cubicBezTo>
                      <a:pt x="206" y="206"/>
                      <a:pt x="260" y="194"/>
                      <a:pt x="282" y="171"/>
                    </a:cubicBezTo>
                    <a:lnTo>
                      <a:pt x="282" y="212"/>
                    </a:lnTo>
                    <a:close/>
                    <a:moveTo>
                      <a:pt x="282" y="147"/>
                    </a:moveTo>
                    <a:cubicBezTo>
                      <a:pt x="282" y="147"/>
                      <a:pt x="282" y="147"/>
                      <a:pt x="282" y="147"/>
                    </a:cubicBezTo>
                    <a:cubicBezTo>
                      <a:pt x="282" y="147"/>
                      <a:pt x="282" y="147"/>
                      <a:pt x="282" y="147"/>
                    </a:cubicBezTo>
                    <a:cubicBezTo>
                      <a:pt x="282" y="174"/>
                      <a:pt x="224" y="195"/>
                      <a:pt x="152" y="195"/>
                    </a:cubicBezTo>
                    <a:cubicBezTo>
                      <a:pt x="80" y="195"/>
                      <a:pt x="22" y="174"/>
                      <a:pt x="22" y="147"/>
                    </a:cubicBezTo>
                    <a:cubicBezTo>
                      <a:pt x="22" y="147"/>
                      <a:pt x="22" y="147"/>
                      <a:pt x="22" y="147"/>
                    </a:cubicBezTo>
                    <a:cubicBezTo>
                      <a:pt x="22" y="147"/>
                      <a:pt x="22" y="147"/>
                      <a:pt x="22" y="147"/>
                    </a:cubicBezTo>
                    <a:cubicBezTo>
                      <a:pt x="22" y="109"/>
                      <a:pt x="22" y="109"/>
                      <a:pt x="22" y="109"/>
                    </a:cubicBezTo>
                    <a:cubicBezTo>
                      <a:pt x="50" y="131"/>
                      <a:pt x="102" y="141"/>
                      <a:pt x="152" y="141"/>
                    </a:cubicBezTo>
                    <a:cubicBezTo>
                      <a:pt x="202" y="141"/>
                      <a:pt x="254" y="131"/>
                      <a:pt x="282" y="109"/>
                    </a:cubicBezTo>
                    <a:lnTo>
                      <a:pt x="282" y="147"/>
                    </a:lnTo>
                    <a:close/>
                    <a:moveTo>
                      <a:pt x="152" y="119"/>
                    </a:moveTo>
                    <a:cubicBezTo>
                      <a:pt x="80" y="119"/>
                      <a:pt x="22" y="98"/>
                      <a:pt x="22" y="71"/>
                    </a:cubicBezTo>
                    <a:cubicBezTo>
                      <a:pt x="22" y="44"/>
                      <a:pt x="80" y="22"/>
                      <a:pt x="152" y="22"/>
                    </a:cubicBezTo>
                    <a:cubicBezTo>
                      <a:pt x="224" y="22"/>
                      <a:pt x="282" y="44"/>
                      <a:pt x="282" y="71"/>
                    </a:cubicBezTo>
                    <a:cubicBezTo>
                      <a:pt x="282" y="98"/>
                      <a:pt x="224" y="119"/>
                      <a:pt x="152" y="119"/>
                    </a:cubicBezTo>
                    <a:close/>
                  </a:path>
                </a:pathLst>
              </a:custGeom>
              <a:grpFill/>
              <a:ln>
                <a:noFill/>
              </a:ln>
            </p:spPr>
            <p:txBody>
              <a:bodyPr vert="horz" wrap="square" lIns="91440" tIns="45720" rIns="91440" bIns="45720" numCol="1" anchor="t" anchorCtr="0" compatLnSpc="1"/>
              <a:lstStyle/>
              <a:p>
                <a:endParaRPr lang="id-ID"/>
              </a:p>
            </p:txBody>
          </p:sp>
          <p:sp>
            <p:nvSpPr>
              <p:cNvPr id="92" name="Oval 31"/>
              <p:cNvSpPr>
                <a:spLocks noChangeArrowheads="1"/>
              </p:cNvSpPr>
              <p:nvPr/>
            </p:nvSpPr>
            <p:spPr bwMode="auto">
              <a:xfrm>
                <a:off x="7885113" y="681038"/>
                <a:ext cx="82550" cy="84138"/>
              </a:xfrm>
              <a:prstGeom prst="ellipse">
                <a:avLst/>
              </a:prstGeom>
              <a:grpFill/>
              <a:ln>
                <a:noFill/>
              </a:ln>
            </p:spPr>
            <p:txBody>
              <a:bodyPr vert="horz" wrap="square" lIns="91440" tIns="45720" rIns="91440" bIns="45720" numCol="1" anchor="t" anchorCtr="0" compatLnSpc="1"/>
              <a:lstStyle/>
              <a:p>
                <a:endParaRPr lang="id-ID"/>
              </a:p>
            </p:txBody>
          </p:sp>
          <p:sp>
            <p:nvSpPr>
              <p:cNvPr id="93" name="Oval 32"/>
              <p:cNvSpPr>
                <a:spLocks noChangeArrowheads="1"/>
              </p:cNvSpPr>
              <p:nvPr/>
            </p:nvSpPr>
            <p:spPr bwMode="auto">
              <a:xfrm>
                <a:off x="7885113" y="434975"/>
                <a:ext cx="82550" cy="84138"/>
              </a:xfrm>
              <a:prstGeom prst="ellipse">
                <a:avLst/>
              </a:prstGeom>
              <a:grpFill/>
              <a:ln>
                <a:noFill/>
              </a:ln>
            </p:spPr>
            <p:txBody>
              <a:bodyPr vert="horz" wrap="square" lIns="91440" tIns="45720" rIns="91440" bIns="45720" numCol="1" anchor="t" anchorCtr="0" compatLnSpc="1"/>
              <a:lstStyle/>
              <a:p>
                <a:endParaRPr lang="id-ID"/>
              </a:p>
            </p:txBody>
          </p:sp>
          <p:sp>
            <p:nvSpPr>
              <p:cNvPr id="94" name="Oval 33"/>
              <p:cNvSpPr>
                <a:spLocks noChangeArrowheads="1"/>
              </p:cNvSpPr>
              <p:nvPr/>
            </p:nvSpPr>
            <p:spPr bwMode="auto">
              <a:xfrm>
                <a:off x="7885113" y="190500"/>
                <a:ext cx="82550" cy="82550"/>
              </a:xfrm>
              <a:prstGeom prst="ellipse">
                <a:avLst/>
              </a:prstGeom>
              <a:grpFill/>
              <a:ln>
                <a:noFill/>
              </a:ln>
            </p:spPr>
            <p:txBody>
              <a:bodyPr vert="horz" wrap="square" lIns="91440" tIns="45720" rIns="91440" bIns="45720" numCol="1" anchor="t" anchorCtr="0" compatLnSpc="1"/>
              <a:lstStyle/>
              <a:p>
                <a:endParaRPr lang="id-ID"/>
              </a:p>
            </p:txBody>
          </p:sp>
        </p:grpSp>
        <p:grpSp>
          <p:nvGrpSpPr>
            <p:cNvPr id="105" name="Group 104"/>
            <p:cNvGrpSpPr>
              <a:grpSpLocks noChangeAspect="1"/>
            </p:cNvGrpSpPr>
            <p:nvPr/>
          </p:nvGrpSpPr>
          <p:grpSpPr>
            <a:xfrm>
              <a:off x="5532714" y="2990731"/>
              <a:ext cx="1005258" cy="988068"/>
              <a:chOff x="6964641" y="2706230"/>
              <a:chExt cx="1620000" cy="1620000"/>
            </a:xfrm>
          </p:grpSpPr>
          <p:sp>
            <p:nvSpPr>
              <p:cNvPr id="106" name="Oval 105"/>
              <p:cNvSpPr>
                <a:spLocks noChangeAspect="1" noChangeArrowheads="1"/>
              </p:cNvSpPr>
              <p:nvPr/>
            </p:nvSpPr>
            <p:spPr bwMode="auto">
              <a:xfrm flipV="1">
                <a:off x="6964641" y="2706230"/>
                <a:ext cx="1620000" cy="1620000"/>
              </a:xfrm>
              <a:prstGeom prst="ellipse">
                <a:avLst/>
              </a:prstGeom>
              <a:gradFill flip="none" rotWithShape="1">
                <a:gsLst>
                  <a:gs pos="0">
                    <a:schemeClr val="bg1">
                      <a:lumMod val="85000"/>
                    </a:schemeClr>
                  </a:gs>
                  <a:gs pos="100000">
                    <a:schemeClr val="bg1"/>
                  </a:gs>
                </a:gsLst>
                <a:lin ang="0" scaled="1"/>
                <a:tileRect/>
              </a:gradFill>
              <a:ln>
                <a:noFill/>
              </a:ln>
            </p:spPr>
            <p:txBody>
              <a:bodyPr vert="horz" wrap="square" lIns="91440" tIns="45720" rIns="91440" bIns="45720" numCol="1" anchor="t" anchorCtr="0" compatLnSpc="1"/>
              <a:lstStyle/>
              <a:p>
                <a:endParaRPr lang="id-ID"/>
              </a:p>
            </p:txBody>
          </p:sp>
          <p:sp>
            <p:nvSpPr>
              <p:cNvPr id="107" name="Oval 106"/>
              <p:cNvSpPr>
                <a:spLocks noChangeAspect="1" noChangeArrowheads="1"/>
              </p:cNvSpPr>
              <p:nvPr/>
            </p:nvSpPr>
            <p:spPr bwMode="auto">
              <a:xfrm flipV="1">
                <a:off x="7084503" y="2832230"/>
                <a:ext cx="1368000" cy="1368000"/>
              </a:xfrm>
              <a:prstGeom prst="ellipse">
                <a:avLst/>
              </a:prstGeom>
              <a:gradFill flip="none" rotWithShape="1">
                <a:gsLst>
                  <a:gs pos="0">
                    <a:schemeClr val="bg1">
                      <a:lumMod val="85000"/>
                    </a:schemeClr>
                  </a:gs>
                  <a:gs pos="100000">
                    <a:schemeClr val="bg1"/>
                  </a:gs>
                </a:gsLst>
                <a:lin ang="5400000" scaled="1"/>
                <a:tileRect/>
              </a:gradFill>
              <a:ln>
                <a:noFill/>
              </a:ln>
            </p:spPr>
            <p:txBody>
              <a:bodyPr vert="horz" wrap="square" lIns="91440" tIns="45720" rIns="91440" bIns="45720" numCol="1" anchor="t" anchorCtr="0" compatLnSpc="1"/>
              <a:lstStyle/>
              <a:p>
                <a:endParaRPr lang="id-ID"/>
              </a:p>
            </p:txBody>
          </p:sp>
        </p:grpSp>
        <p:sp>
          <p:nvSpPr>
            <p:cNvPr id="119" name="24 Rectángulo redondeado"/>
            <p:cNvSpPr>
              <a:spLocks noChangeAspect="1"/>
            </p:cNvSpPr>
            <p:nvPr/>
          </p:nvSpPr>
          <p:spPr>
            <a:xfrm rot="5400000">
              <a:off x="5301330" y="2556529"/>
              <a:ext cx="266088" cy="426854"/>
            </a:xfrm>
            <a:custGeom>
              <a:avLst/>
              <a:gdLst/>
              <a:ahLst/>
              <a:cxnLst/>
              <a:rect l="l" t="t" r="r" b="b"/>
              <a:pathLst>
                <a:path w="2664000" h="4680520">
                  <a:moveTo>
                    <a:pt x="1332000" y="4091756"/>
                  </a:moveTo>
                  <a:cubicBezTo>
                    <a:pt x="1242530" y="4091756"/>
                    <a:pt x="1170000" y="4164286"/>
                    <a:pt x="1170000" y="4253756"/>
                  </a:cubicBezTo>
                  <a:cubicBezTo>
                    <a:pt x="1170000" y="4343226"/>
                    <a:pt x="1242530" y="4415756"/>
                    <a:pt x="1332000" y="4415756"/>
                  </a:cubicBezTo>
                  <a:cubicBezTo>
                    <a:pt x="1421470" y="4415756"/>
                    <a:pt x="1494000" y="4343226"/>
                    <a:pt x="1494000" y="4253756"/>
                  </a:cubicBezTo>
                  <a:cubicBezTo>
                    <a:pt x="1494000" y="4164286"/>
                    <a:pt x="1421470" y="4091756"/>
                    <a:pt x="1332000" y="4091756"/>
                  </a:cubicBezTo>
                  <a:close/>
                  <a:moveTo>
                    <a:pt x="472438" y="851396"/>
                  </a:moveTo>
                  <a:cubicBezTo>
                    <a:pt x="380516" y="851396"/>
                    <a:pt x="306000" y="925912"/>
                    <a:pt x="306000" y="1017834"/>
                  </a:cubicBezTo>
                  <a:lnTo>
                    <a:pt x="306000" y="3637286"/>
                  </a:lnTo>
                  <a:cubicBezTo>
                    <a:pt x="306000" y="3729208"/>
                    <a:pt x="380516" y="3803724"/>
                    <a:pt x="472438" y="3803724"/>
                  </a:cubicBezTo>
                  <a:lnTo>
                    <a:pt x="2191562" y="3803724"/>
                  </a:lnTo>
                  <a:cubicBezTo>
                    <a:pt x="2283484" y="3803724"/>
                    <a:pt x="2358000" y="3729208"/>
                    <a:pt x="2358000" y="3637286"/>
                  </a:cubicBezTo>
                  <a:lnTo>
                    <a:pt x="2358000" y="1017834"/>
                  </a:lnTo>
                  <a:cubicBezTo>
                    <a:pt x="2358000" y="925912"/>
                    <a:pt x="2283484" y="851396"/>
                    <a:pt x="2191562" y="851396"/>
                  </a:cubicBezTo>
                  <a:close/>
                  <a:moveTo>
                    <a:pt x="1043952" y="266090"/>
                  </a:moveTo>
                  <a:cubicBezTo>
                    <a:pt x="964424" y="266090"/>
                    <a:pt x="899952" y="330560"/>
                    <a:pt x="899952" y="410090"/>
                  </a:cubicBezTo>
                  <a:cubicBezTo>
                    <a:pt x="899952" y="489620"/>
                    <a:pt x="964424" y="554090"/>
                    <a:pt x="1043952" y="554090"/>
                  </a:cubicBezTo>
                  <a:lnTo>
                    <a:pt x="1620048" y="554090"/>
                  </a:lnTo>
                  <a:cubicBezTo>
                    <a:pt x="1699576" y="554090"/>
                    <a:pt x="1764048" y="489620"/>
                    <a:pt x="1764048" y="410090"/>
                  </a:cubicBezTo>
                  <a:cubicBezTo>
                    <a:pt x="1764048" y="330560"/>
                    <a:pt x="1699576" y="266090"/>
                    <a:pt x="1620048" y="266090"/>
                  </a:cubicBezTo>
                  <a:close/>
                  <a:moveTo>
                    <a:pt x="571028" y="0"/>
                  </a:moveTo>
                  <a:lnTo>
                    <a:pt x="2092972" y="0"/>
                  </a:lnTo>
                  <a:cubicBezTo>
                    <a:pt x="2408342" y="0"/>
                    <a:pt x="2664000" y="255658"/>
                    <a:pt x="2664000" y="571028"/>
                  </a:cubicBezTo>
                  <a:lnTo>
                    <a:pt x="2664000" y="4109492"/>
                  </a:lnTo>
                  <a:cubicBezTo>
                    <a:pt x="2664000" y="4424862"/>
                    <a:pt x="2408342" y="4680520"/>
                    <a:pt x="2092972" y="4680520"/>
                  </a:cubicBezTo>
                  <a:lnTo>
                    <a:pt x="571028" y="4680520"/>
                  </a:lnTo>
                  <a:cubicBezTo>
                    <a:pt x="255658" y="4680520"/>
                    <a:pt x="0" y="4424862"/>
                    <a:pt x="0" y="4109492"/>
                  </a:cubicBezTo>
                  <a:lnTo>
                    <a:pt x="0" y="571028"/>
                  </a:lnTo>
                  <a:cubicBezTo>
                    <a:pt x="0" y="255658"/>
                    <a:pt x="255658" y="0"/>
                    <a:pt x="57102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4282" tIns="17141" rIns="34282" bIns="17141"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MX" sz="900"/>
            </a:p>
          </p:txBody>
        </p:sp>
        <p:sp>
          <p:nvSpPr>
            <p:cNvPr id="120" name="AutoShape 44"/>
            <p:cNvSpPr>
              <a:spLocks noChangeAspect="1"/>
            </p:cNvSpPr>
            <p:nvPr/>
          </p:nvSpPr>
          <p:spPr bwMode="auto">
            <a:xfrm>
              <a:off x="6439890" y="4077072"/>
              <a:ext cx="353992" cy="3386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20" y="19326"/>
                  </a:moveTo>
                  <a:cubicBezTo>
                    <a:pt x="21574" y="19434"/>
                    <a:pt x="21599" y="19552"/>
                    <a:pt x="21599" y="19677"/>
                  </a:cubicBezTo>
                  <a:cubicBezTo>
                    <a:pt x="21599" y="19974"/>
                    <a:pt x="21492" y="20237"/>
                    <a:pt x="21274" y="20463"/>
                  </a:cubicBezTo>
                  <a:lnTo>
                    <a:pt x="20490" y="21235"/>
                  </a:lnTo>
                  <a:cubicBezTo>
                    <a:pt x="20281" y="21461"/>
                    <a:pt x="20026" y="21574"/>
                    <a:pt x="19720" y="21574"/>
                  </a:cubicBezTo>
                  <a:lnTo>
                    <a:pt x="19664" y="21574"/>
                  </a:lnTo>
                  <a:cubicBezTo>
                    <a:pt x="19350" y="21537"/>
                    <a:pt x="19081" y="21396"/>
                    <a:pt x="18866" y="21153"/>
                  </a:cubicBezTo>
                  <a:lnTo>
                    <a:pt x="12700" y="13222"/>
                  </a:lnTo>
                  <a:cubicBezTo>
                    <a:pt x="11958" y="13870"/>
                    <a:pt x="11265" y="14438"/>
                    <a:pt x="10623" y="14927"/>
                  </a:cubicBezTo>
                  <a:cubicBezTo>
                    <a:pt x="9975" y="15413"/>
                    <a:pt x="9366" y="15835"/>
                    <a:pt x="8789" y="16188"/>
                  </a:cubicBezTo>
                  <a:lnTo>
                    <a:pt x="9261" y="19988"/>
                  </a:lnTo>
                  <a:lnTo>
                    <a:pt x="9261" y="20124"/>
                  </a:lnTo>
                  <a:cubicBezTo>
                    <a:pt x="9261" y="20423"/>
                    <a:pt x="9162" y="20672"/>
                    <a:pt x="8964" y="20870"/>
                  </a:cubicBezTo>
                  <a:lnTo>
                    <a:pt x="8546" y="21289"/>
                  </a:lnTo>
                  <a:cubicBezTo>
                    <a:pt x="8339" y="21498"/>
                    <a:pt x="8076" y="21599"/>
                    <a:pt x="7762" y="21599"/>
                  </a:cubicBezTo>
                  <a:lnTo>
                    <a:pt x="7705" y="21599"/>
                  </a:lnTo>
                  <a:cubicBezTo>
                    <a:pt x="7354" y="21563"/>
                    <a:pt x="7088" y="21424"/>
                    <a:pt x="6907" y="21178"/>
                  </a:cubicBezTo>
                  <a:lnTo>
                    <a:pt x="4131" y="17500"/>
                  </a:lnTo>
                  <a:lnTo>
                    <a:pt x="418" y="14695"/>
                  </a:lnTo>
                  <a:cubicBezTo>
                    <a:pt x="155" y="14472"/>
                    <a:pt x="16" y="14201"/>
                    <a:pt x="0" y="13884"/>
                  </a:cubicBezTo>
                  <a:lnTo>
                    <a:pt x="0" y="13833"/>
                  </a:lnTo>
                  <a:cubicBezTo>
                    <a:pt x="0" y="13550"/>
                    <a:pt x="104" y="13293"/>
                    <a:pt x="311" y="13059"/>
                  </a:cubicBezTo>
                  <a:lnTo>
                    <a:pt x="715" y="12668"/>
                  </a:lnTo>
                  <a:cubicBezTo>
                    <a:pt x="897" y="12439"/>
                    <a:pt x="1151" y="12332"/>
                    <a:pt x="1477" y="12340"/>
                  </a:cubicBezTo>
                  <a:cubicBezTo>
                    <a:pt x="1550" y="12340"/>
                    <a:pt x="1596" y="12352"/>
                    <a:pt x="1612" y="12369"/>
                  </a:cubicBezTo>
                  <a:lnTo>
                    <a:pt x="5407" y="12801"/>
                  </a:lnTo>
                  <a:cubicBezTo>
                    <a:pt x="5761" y="12233"/>
                    <a:pt x="6180" y="11625"/>
                    <a:pt x="6672" y="10983"/>
                  </a:cubicBezTo>
                  <a:cubicBezTo>
                    <a:pt x="7167" y="10336"/>
                    <a:pt x="7733" y="9655"/>
                    <a:pt x="8376" y="8931"/>
                  </a:cubicBezTo>
                  <a:lnTo>
                    <a:pt x="478" y="2748"/>
                  </a:lnTo>
                  <a:cubicBezTo>
                    <a:pt x="195" y="2521"/>
                    <a:pt x="59" y="2256"/>
                    <a:pt x="59" y="1950"/>
                  </a:cubicBezTo>
                  <a:lnTo>
                    <a:pt x="59" y="1894"/>
                  </a:lnTo>
                  <a:cubicBezTo>
                    <a:pt x="59" y="1614"/>
                    <a:pt x="161" y="1354"/>
                    <a:pt x="370" y="1111"/>
                  </a:cubicBezTo>
                  <a:lnTo>
                    <a:pt x="1140" y="336"/>
                  </a:lnTo>
                  <a:cubicBezTo>
                    <a:pt x="1383" y="130"/>
                    <a:pt x="1641" y="25"/>
                    <a:pt x="1910" y="25"/>
                  </a:cubicBezTo>
                  <a:lnTo>
                    <a:pt x="2088" y="25"/>
                  </a:lnTo>
                  <a:cubicBezTo>
                    <a:pt x="2153" y="25"/>
                    <a:pt x="2215" y="45"/>
                    <a:pt x="2269" y="79"/>
                  </a:cubicBezTo>
                  <a:lnTo>
                    <a:pt x="13147" y="4045"/>
                  </a:lnTo>
                  <a:lnTo>
                    <a:pt x="15193" y="2030"/>
                  </a:lnTo>
                  <a:cubicBezTo>
                    <a:pt x="15827" y="1396"/>
                    <a:pt x="16551" y="901"/>
                    <a:pt x="17375" y="540"/>
                  </a:cubicBezTo>
                  <a:cubicBezTo>
                    <a:pt x="18195" y="180"/>
                    <a:pt x="18951" y="0"/>
                    <a:pt x="19636" y="0"/>
                  </a:cubicBezTo>
                  <a:cubicBezTo>
                    <a:pt x="20284" y="0"/>
                    <a:pt x="20779" y="166"/>
                    <a:pt x="21113" y="500"/>
                  </a:cubicBezTo>
                  <a:cubicBezTo>
                    <a:pt x="21291" y="661"/>
                    <a:pt x="21418" y="870"/>
                    <a:pt x="21492" y="1125"/>
                  </a:cubicBezTo>
                  <a:cubicBezTo>
                    <a:pt x="21563" y="1374"/>
                    <a:pt x="21599" y="1659"/>
                    <a:pt x="21599" y="1973"/>
                  </a:cubicBezTo>
                  <a:cubicBezTo>
                    <a:pt x="21599" y="2660"/>
                    <a:pt x="21424" y="3415"/>
                    <a:pt x="21076" y="4235"/>
                  </a:cubicBezTo>
                  <a:cubicBezTo>
                    <a:pt x="20728" y="5055"/>
                    <a:pt x="20230" y="5778"/>
                    <a:pt x="19582" y="6400"/>
                  </a:cubicBezTo>
                  <a:lnTo>
                    <a:pt x="17547" y="8456"/>
                  </a:lnTo>
                  <a:lnTo>
                    <a:pt x="21520" y="19326"/>
                  </a:lnTo>
                  <a:close/>
                </a:path>
              </a:pathLst>
            </a:custGeom>
            <a:solidFill>
              <a:schemeClr val="bg1"/>
            </a:solidFill>
            <a:ln>
              <a:noFill/>
            </a:ln>
            <a:effectLst/>
          </p:spPr>
          <p:txBody>
            <a:bodyPr lIns="101578" tIns="101578" rIns="101578" bIns="10157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65">
                <a:defRPr/>
              </a:pPr>
              <a:endParaRPr lang="es-ES" sz="6600" dirty="0">
                <a:solidFill>
                  <a:srgbClr val="44CEB9"/>
                </a:solidFill>
                <a:effectLst>
                  <a:outerShdw blurRad="38100" dist="38100" dir="2700000" algn="tl">
                    <a:srgbClr val="000000"/>
                  </a:outerShdw>
                </a:effectLst>
                <a:latin typeface="Gill Sans" charset="0"/>
                <a:cs typeface="Gill Sans" charset="0"/>
                <a:sym typeface="Gill Sans" charset="0"/>
              </a:endParaRPr>
            </a:p>
          </p:txBody>
        </p:sp>
        <p:sp>
          <p:nvSpPr>
            <p:cNvPr id="121" name="Freeform 21"/>
            <p:cNvSpPr>
              <a:spLocks noChangeAspect="1" noEditPoints="1"/>
            </p:cNvSpPr>
            <p:nvPr/>
          </p:nvSpPr>
          <p:spPr bwMode="auto">
            <a:xfrm>
              <a:off x="5087600" y="3861048"/>
              <a:ext cx="344178" cy="383800"/>
            </a:xfrm>
            <a:custGeom>
              <a:avLst/>
              <a:gdLst>
                <a:gd name="T0" fmla="*/ 432 w 504"/>
                <a:gd name="T1" fmla="*/ 541 h 577"/>
                <a:gd name="T2" fmla="*/ 407 w 504"/>
                <a:gd name="T3" fmla="*/ 541 h 577"/>
                <a:gd name="T4" fmla="*/ 504 w 504"/>
                <a:gd name="T5" fmla="*/ 361 h 577"/>
                <a:gd name="T6" fmla="*/ 341 w 504"/>
                <a:gd name="T7" fmla="*/ 152 h 577"/>
                <a:gd name="T8" fmla="*/ 382 w 504"/>
                <a:gd name="T9" fmla="*/ 75 h 577"/>
                <a:gd name="T10" fmla="*/ 374 w 504"/>
                <a:gd name="T11" fmla="*/ 50 h 577"/>
                <a:gd name="T12" fmla="*/ 277 w 504"/>
                <a:gd name="T13" fmla="*/ 3 h 577"/>
                <a:gd name="T14" fmla="*/ 263 w 504"/>
                <a:gd name="T15" fmla="*/ 2 h 577"/>
                <a:gd name="T16" fmla="*/ 252 w 504"/>
                <a:gd name="T17" fmla="*/ 12 h 577"/>
                <a:gd name="T18" fmla="*/ 137 w 504"/>
                <a:gd name="T19" fmla="*/ 230 h 577"/>
                <a:gd name="T20" fmla="*/ 153 w 504"/>
                <a:gd name="T21" fmla="*/ 280 h 577"/>
                <a:gd name="T22" fmla="*/ 137 w 504"/>
                <a:gd name="T23" fmla="*/ 313 h 577"/>
                <a:gd name="T24" fmla="*/ 202 w 504"/>
                <a:gd name="T25" fmla="*/ 344 h 577"/>
                <a:gd name="T26" fmla="*/ 217 w 504"/>
                <a:gd name="T27" fmla="*/ 312 h 577"/>
                <a:gd name="T28" fmla="*/ 217 w 504"/>
                <a:gd name="T29" fmla="*/ 312 h 577"/>
                <a:gd name="T30" fmla="*/ 267 w 504"/>
                <a:gd name="T31" fmla="*/ 293 h 577"/>
                <a:gd name="T32" fmla="*/ 306 w 504"/>
                <a:gd name="T33" fmla="*/ 219 h 577"/>
                <a:gd name="T34" fmla="*/ 432 w 504"/>
                <a:gd name="T35" fmla="*/ 361 h 577"/>
                <a:gd name="T36" fmla="*/ 288 w 504"/>
                <a:gd name="T37" fmla="*/ 505 h 577"/>
                <a:gd name="T38" fmla="*/ 180 w 504"/>
                <a:gd name="T39" fmla="*/ 469 h 577"/>
                <a:gd name="T40" fmla="*/ 180 w 504"/>
                <a:gd name="T41" fmla="*/ 451 h 577"/>
                <a:gd name="T42" fmla="*/ 198 w 504"/>
                <a:gd name="T43" fmla="*/ 433 h 577"/>
                <a:gd name="T44" fmla="*/ 288 w 504"/>
                <a:gd name="T45" fmla="*/ 433 h 577"/>
                <a:gd name="T46" fmla="*/ 288 w 504"/>
                <a:gd name="T47" fmla="*/ 397 h 577"/>
                <a:gd name="T48" fmla="*/ 149 w 504"/>
                <a:gd name="T49" fmla="*/ 397 h 577"/>
                <a:gd name="T50" fmla="*/ 75 w 504"/>
                <a:gd name="T51" fmla="*/ 397 h 577"/>
                <a:gd name="T52" fmla="*/ 0 w 504"/>
                <a:gd name="T53" fmla="*/ 397 h 577"/>
                <a:gd name="T54" fmla="*/ 0 w 504"/>
                <a:gd name="T55" fmla="*/ 433 h 577"/>
                <a:gd name="T56" fmla="*/ 85 w 504"/>
                <a:gd name="T57" fmla="*/ 433 h 577"/>
                <a:gd name="T58" fmla="*/ 90 w 504"/>
                <a:gd name="T59" fmla="*/ 433 h 577"/>
                <a:gd name="T60" fmla="*/ 108 w 504"/>
                <a:gd name="T61" fmla="*/ 451 h 577"/>
                <a:gd name="T62" fmla="*/ 108 w 504"/>
                <a:gd name="T63" fmla="*/ 469 h 577"/>
                <a:gd name="T64" fmla="*/ 108 w 504"/>
                <a:gd name="T65" fmla="*/ 541 h 577"/>
                <a:gd name="T66" fmla="*/ 36 w 504"/>
                <a:gd name="T67" fmla="*/ 577 h 577"/>
                <a:gd name="T68" fmla="*/ 504 w 504"/>
                <a:gd name="T69" fmla="*/ 577 h 577"/>
                <a:gd name="T70" fmla="*/ 432 w 504"/>
                <a:gd name="T71" fmla="*/ 541 h 577"/>
                <a:gd name="T72" fmla="*/ 306 w 504"/>
                <a:gd name="T73" fmla="*/ 49 h 577"/>
                <a:gd name="T74" fmla="*/ 294 w 504"/>
                <a:gd name="T75" fmla="*/ 61 h 577"/>
                <a:gd name="T76" fmla="*/ 212 w 504"/>
                <a:gd name="T77" fmla="*/ 217 h 577"/>
                <a:gd name="T78" fmla="*/ 180 w 504"/>
                <a:gd name="T79" fmla="*/ 202 h 577"/>
                <a:gd name="T80" fmla="*/ 182 w 504"/>
                <a:gd name="T81" fmla="*/ 195 h 577"/>
                <a:gd name="T82" fmla="*/ 261 w 504"/>
                <a:gd name="T83" fmla="*/ 48 h 577"/>
                <a:gd name="T84" fmla="*/ 272 w 504"/>
                <a:gd name="T85" fmla="*/ 38 h 577"/>
                <a:gd name="T86" fmla="*/ 286 w 504"/>
                <a:gd name="T87" fmla="*/ 39 h 577"/>
                <a:gd name="T88" fmla="*/ 306 w 504"/>
                <a:gd name="T89" fmla="*/ 49 h 577"/>
                <a:gd name="T90" fmla="*/ 306 w 504"/>
                <a:gd name="T91" fmla="*/ 49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04" h="577">
                  <a:moveTo>
                    <a:pt x="432" y="541"/>
                  </a:moveTo>
                  <a:cubicBezTo>
                    <a:pt x="407" y="541"/>
                    <a:pt x="407" y="541"/>
                    <a:pt x="407" y="541"/>
                  </a:cubicBezTo>
                  <a:cubicBezTo>
                    <a:pt x="466" y="502"/>
                    <a:pt x="504" y="436"/>
                    <a:pt x="504" y="361"/>
                  </a:cubicBezTo>
                  <a:cubicBezTo>
                    <a:pt x="504" y="260"/>
                    <a:pt x="435" y="175"/>
                    <a:pt x="341" y="152"/>
                  </a:cubicBezTo>
                  <a:cubicBezTo>
                    <a:pt x="382" y="75"/>
                    <a:pt x="382" y="75"/>
                    <a:pt x="382" y="75"/>
                  </a:cubicBezTo>
                  <a:cubicBezTo>
                    <a:pt x="386" y="65"/>
                    <a:pt x="383" y="54"/>
                    <a:pt x="374" y="50"/>
                  </a:cubicBezTo>
                  <a:cubicBezTo>
                    <a:pt x="277" y="3"/>
                    <a:pt x="277" y="3"/>
                    <a:pt x="277" y="3"/>
                  </a:cubicBezTo>
                  <a:cubicBezTo>
                    <a:pt x="272" y="1"/>
                    <a:pt x="267" y="0"/>
                    <a:pt x="263" y="2"/>
                  </a:cubicBezTo>
                  <a:cubicBezTo>
                    <a:pt x="258" y="4"/>
                    <a:pt x="254" y="7"/>
                    <a:pt x="252" y="12"/>
                  </a:cubicBezTo>
                  <a:cubicBezTo>
                    <a:pt x="137" y="230"/>
                    <a:pt x="137" y="230"/>
                    <a:pt x="137" y="230"/>
                  </a:cubicBezTo>
                  <a:cubicBezTo>
                    <a:pt x="128" y="249"/>
                    <a:pt x="135" y="272"/>
                    <a:pt x="153" y="280"/>
                  </a:cubicBezTo>
                  <a:cubicBezTo>
                    <a:pt x="137" y="313"/>
                    <a:pt x="137" y="313"/>
                    <a:pt x="137" y="313"/>
                  </a:cubicBezTo>
                  <a:cubicBezTo>
                    <a:pt x="202" y="344"/>
                    <a:pt x="202" y="344"/>
                    <a:pt x="202" y="344"/>
                  </a:cubicBezTo>
                  <a:cubicBezTo>
                    <a:pt x="217" y="312"/>
                    <a:pt x="217" y="312"/>
                    <a:pt x="217" y="312"/>
                  </a:cubicBezTo>
                  <a:cubicBezTo>
                    <a:pt x="217" y="312"/>
                    <a:pt x="217" y="312"/>
                    <a:pt x="217" y="312"/>
                  </a:cubicBezTo>
                  <a:cubicBezTo>
                    <a:pt x="235" y="320"/>
                    <a:pt x="257" y="312"/>
                    <a:pt x="267" y="293"/>
                  </a:cubicBezTo>
                  <a:cubicBezTo>
                    <a:pt x="306" y="219"/>
                    <a:pt x="306" y="219"/>
                    <a:pt x="306" y="219"/>
                  </a:cubicBezTo>
                  <a:cubicBezTo>
                    <a:pt x="377" y="228"/>
                    <a:pt x="432" y="288"/>
                    <a:pt x="432" y="361"/>
                  </a:cubicBezTo>
                  <a:cubicBezTo>
                    <a:pt x="432" y="440"/>
                    <a:pt x="367" y="505"/>
                    <a:pt x="288" y="505"/>
                  </a:cubicBezTo>
                  <a:cubicBezTo>
                    <a:pt x="252" y="505"/>
                    <a:pt x="205" y="491"/>
                    <a:pt x="180" y="469"/>
                  </a:cubicBezTo>
                  <a:cubicBezTo>
                    <a:pt x="180" y="451"/>
                    <a:pt x="180" y="451"/>
                    <a:pt x="180" y="451"/>
                  </a:cubicBezTo>
                  <a:cubicBezTo>
                    <a:pt x="180" y="441"/>
                    <a:pt x="188" y="433"/>
                    <a:pt x="198" y="433"/>
                  </a:cubicBezTo>
                  <a:cubicBezTo>
                    <a:pt x="288" y="433"/>
                    <a:pt x="288" y="433"/>
                    <a:pt x="288" y="433"/>
                  </a:cubicBezTo>
                  <a:cubicBezTo>
                    <a:pt x="288" y="397"/>
                    <a:pt x="288" y="397"/>
                    <a:pt x="288" y="397"/>
                  </a:cubicBezTo>
                  <a:cubicBezTo>
                    <a:pt x="149" y="397"/>
                    <a:pt x="149" y="397"/>
                    <a:pt x="149" y="397"/>
                  </a:cubicBezTo>
                  <a:cubicBezTo>
                    <a:pt x="75" y="397"/>
                    <a:pt x="75" y="397"/>
                    <a:pt x="75" y="397"/>
                  </a:cubicBezTo>
                  <a:cubicBezTo>
                    <a:pt x="0" y="397"/>
                    <a:pt x="0" y="397"/>
                    <a:pt x="0" y="397"/>
                  </a:cubicBezTo>
                  <a:cubicBezTo>
                    <a:pt x="0" y="433"/>
                    <a:pt x="0" y="433"/>
                    <a:pt x="0" y="433"/>
                  </a:cubicBezTo>
                  <a:cubicBezTo>
                    <a:pt x="85" y="433"/>
                    <a:pt x="85" y="433"/>
                    <a:pt x="85" y="433"/>
                  </a:cubicBezTo>
                  <a:cubicBezTo>
                    <a:pt x="90" y="433"/>
                    <a:pt x="90" y="433"/>
                    <a:pt x="90" y="433"/>
                  </a:cubicBezTo>
                  <a:cubicBezTo>
                    <a:pt x="100" y="433"/>
                    <a:pt x="108" y="441"/>
                    <a:pt x="108" y="451"/>
                  </a:cubicBezTo>
                  <a:cubicBezTo>
                    <a:pt x="108" y="469"/>
                    <a:pt x="108" y="469"/>
                    <a:pt x="108" y="469"/>
                  </a:cubicBezTo>
                  <a:cubicBezTo>
                    <a:pt x="108" y="541"/>
                    <a:pt x="108" y="541"/>
                    <a:pt x="108" y="541"/>
                  </a:cubicBezTo>
                  <a:cubicBezTo>
                    <a:pt x="68" y="541"/>
                    <a:pt x="36" y="537"/>
                    <a:pt x="36" y="577"/>
                  </a:cubicBezTo>
                  <a:cubicBezTo>
                    <a:pt x="504" y="577"/>
                    <a:pt x="504" y="577"/>
                    <a:pt x="504" y="577"/>
                  </a:cubicBezTo>
                  <a:cubicBezTo>
                    <a:pt x="504" y="537"/>
                    <a:pt x="472" y="541"/>
                    <a:pt x="432" y="541"/>
                  </a:cubicBezTo>
                  <a:close/>
                  <a:moveTo>
                    <a:pt x="306" y="49"/>
                  </a:moveTo>
                  <a:cubicBezTo>
                    <a:pt x="301" y="51"/>
                    <a:pt x="297" y="55"/>
                    <a:pt x="294" y="61"/>
                  </a:cubicBezTo>
                  <a:cubicBezTo>
                    <a:pt x="212" y="217"/>
                    <a:pt x="212" y="217"/>
                    <a:pt x="212" y="217"/>
                  </a:cubicBezTo>
                  <a:cubicBezTo>
                    <a:pt x="180" y="202"/>
                    <a:pt x="180" y="202"/>
                    <a:pt x="180" y="202"/>
                  </a:cubicBezTo>
                  <a:cubicBezTo>
                    <a:pt x="181" y="199"/>
                    <a:pt x="181" y="197"/>
                    <a:pt x="182" y="195"/>
                  </a:cubicBezTo>
                  <a:cubicBezTo>
                    <a:pt x="261" y="48"/>
                    <a:pt x="261" y="48"/>
                    <a:pt x="261" y="48"/>
                  </a:cubicBezTo>
                  <a:cubicBezTo>
                    <a:pt x="263" y="43"/>
                    <a:pt x="267" y="40"/>
                    <a:pt x="272" y="38"/>
                  </a:cubicBezTo>
                  <a:cubicBezTo>
                    <a:pt x="276" y="36"/>
                    <a:pt x="281" y="37"/>
                    <a:pt x="286" y="39"/>
                  </a:cubicBezTo>
                  <a:cubicBezTo>
                    <a:pt x="306" y="49"/>
                    <a:pt x="306" y="49"/>
                    <a:pt x="306" y="49"/>
                  </a:cubicBezTo>
                  <a:cubicBezTo>
                    <a:pt x="306" y="49"/>
                    <a:pt x="306" y="49"/>
                    <a:pt x="306" y="49"/>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66" name="Freeform 5"/>
            <p:cNvSpPr>
              <a:spLocks noChangeAspect="1" noEditPoints="1"/>
            </p:cNvSpPr>
            <p:nvPr/>
          </p:nvSpPr>
          <p:spPr bwMode="auto">
            <a:xfrm>
              <a:off x="5803912" y="3220924"/>
              <a:ext cx="453142" cy="446362"/>
            </a:xfrm>
            <a:custGeom>
              <a:avLst/>
              <a:gdLst>
                <a:gd name="T0" fmla="*/ 96 w 192"/>
                <a:gd name="T1" fmla="*/ 0 h 192"/>
                <a:gd name="T2" fmla="*/ 0 w 192"/>
                <a:gd name="T3" fmla="*/ 96 h 192"/>
                <a:gd name="T4" fmla="*/ 96 w 192"/>
                <a:gd name="T5" fmla="*/ 192 h 192"/>
                <a:gd name="T6" fmla="*/ 192 w 192"/>
                <a:gd name="T7" fmla="*/ 96 h 192"/>
                <a:gd name="T8" fmla="*/ 96 w 192"/>
                <a:gd name="T9" fmla="*/ 0 h 192"/>
                <a:gd name="T10" fmla="*/ 122 w 192"/>
                <a:gd name="T11" fmla="*/ 133 h 192"/>
                <a:gd name="T12" fmla="*/ 101 w 192"/>
                <a:gd name="T13" fmla="*/ 142 h 192"/>
                <a:gd name="T14" fmla="*/ 101 w 192"/>
                <a:gd name="T15" fmla="*/ 156 h 192"/>
                <a:gd name="T16" fmla="*/ 96 w 192"/>
                <a:gd name="T17" fmla="*/ 156 h 192"/>
                <a:gd name="T18" fmla="*/ 90 w 192"/>
                <a:gd name="T19" fmla="*/ 156 h 192"/>
                <a:gd name="T20" fmla="*/ 90 w 192"/>
                <a:gd name="T21" fmla="*/ 143 h 192"/>
                <a:gd name="T22" fmla="*/ 62 w 192"/>
                <a:gd name="T23" fmla="*/ 117 h 192"/>
                <a:gd name="T24" fmla="*/ 80 w 192"/>
                <a:gd name="T25" fmla="*/ 112 h 192"/>
                <a:gd name="T26" fmla="*/ 96 w 192"/>
                <a:gd name="T27" fmla="*/ 127 h 192"/>
                <a:gd name="T28" fmla="*/ 96 w 192"/>
                <a:gd name="T29" fmla="*/ 127 h 192"/>
                <a:gd name="T30" fmla="*/ 106 w 192"/>
                <a:gd name="T31" fmla="*/ 124 h 192"/>
                <a:gd name="T32" fmla="*/ 109 w 192"/>
                <a:gd name="T33" fmla="*/ 116 h 192"/>
                <a:gd name="T34" fmla="*/ 106 w 192"/>
                <a:gd name="T35" fmla="*/ 109 h 192"/>
                <a:gd name="T36" fmla="*/ 96 w 192"/>
                <a:gd name="T37" fmla="*/ 104 h 192"/>
                <a:gd name="T38" fmla="*/ 92 w 192"/>
                <a:gd name="T39" fmla="*/ 103 h 192"/>
                <a:gd name="T40" fmla="*/ 77 w 192"/>
                <a:gd name="T41" fmla="*/ 96 h 192"/>
                <a:gd name="T42" fmla="*/ 69 w 192"/>
                <a:gd name="T43" fmla="*/ 88 h 192"/>
                <a:gd name="T44" fmla="*/ 66 w 192"/>
                <a:gd name="T45" fmla="*/ 74 h 192"/>
                <a:gd name="T46" fmla="*/ 72 w 192"/>
                <a:gd name="T47" fmla="*/ 56 h 192"/>
                <a:gd name="T48" fmla="*/ 90 w 192"/>
                <a:gd name="T49" fmla="*/ 47 h 192"/>
                <a:gd name="T50" fmla="*/ 90 w 192"/>
                <a:gd name="T51" fmla="*/ 36 h 192"/>
                <a:gd name="T52" fmla="*/ 96 w 192"/>
                <a:gd name="T53" fmla="*/ 36 h 192"/>
                <a:gd name="T54" fmla="*/ 101 w 192"/>
                <a:gd name="T55" fmla="*/ 36 h 192"/>
                <a:gd name="T56" fmla="*/ 101 w 192"/>
                <a:gd name="T57" fmla="*/ 47 h 192"/>
                <a:gd name="T58" fmla="*/ 126 w 192"/>
                <a:gd name="T59" fmla="*/ 68 h 192"/>
                <a:gd name="T60" fmla="*/ 110 w 192"/>
                <a:gd name="T61" fmla="*/ 75 h 192"/>
                <a:gd name="T62" fmla="*/ 96 w 192"/>
                <a:gd name="T63" fmla="*/ 61 h 192"/>
                <a:gd name="T64" fmla="*/ 96 w 192"/>
                <a:gd name="T65" fmla="*/ 61 h 192"/>
                <a:gd name="T66" fmla="*/ 88 w 192"/>
                <a:gd name="T67" fmla="*/ 64 h 192"/>
                <a:gd name="T68" fmla="*/ 86 w 192"/>
                <a:gd name="T69" fmla="*/ 71 h 192"/>
                <a:gd name="T70" fmla="*/ 88 w 192"/>
                <a:gd name="T71" fmla="*/ 78 h 192"/>
                <a:gd name="T72" fmla="*/ 96 w 192"/>
                <a:gd name="T73" fmla="*/ 82 h 192"/>
                <a:gd name="T74" fmla="*/ 100 w 192"/>
                <a:gd name="T75" fmla="*/ 84 h 192"/>
                <a:gd name="T76" fmla="*/ 116 w 192"/>
                <a:gd name="T77" fmla="*/ 91 h 192"/>
                <a:gd name="T78" fmla="*/ 125 w 192"/>
                <a:gd name="T79" fmla="*/ 100 h 192"/>
                <a:gd name="T80" fmla="*/ 129 w 192"/>
                <a:gd name="T81" fmla="*/ 113 h 192"/>
                <a:gd name="T82" fmla="*/ 122 w 192"/>
                <a:gd name="T83" fmla="*/ 13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2" h="192">
                  <a:moveTo>
                    <a:pt x="96" y="0"/>
                  </a:moveTo>
                  <a:cubicBezTo>
                    <a:pt x="43" y="0"/>
                    <a:pt x="0" y="43"/>
                    <a:pt x="0" y="96"/>
                  </a:cubicBezTo>
                  <a:cubicBezTo>
                    <a:pt x="0" y="149"/>
                    <a:pt x="43" y="192"/>
                    <a:pt x="96" y="192"/>
                  </a:cubicBezTo>
                  <a:cubicBezTo>
                    <a:pt x="149" y="192"/>
                    <a:pt x="192" y="149"/>
                    <a:pt x="192" y="96"/>
                  </a:cubicBezTo>
                  <a:cubicBezTo>
                    <a:pt x="192" y="43"/>
                    <a:pt x="149" y="0"/>
                    <a:pt x="96" y="0"/>
                  </a:cubicBezTo>
                  <a:close/>
                  <a:moveTo>
                    <a:pt x="122" y="133"/>
                  </a:moveTo>
                  <a:cubicBezTo>
                    <a:pt x="117" y="138"/>
                    <a:pt x="110" y="142"/>
                    <a:pt x="101" y="142"/>
                  </a:cubicBezTo>
                  <a:cubicBezTo>
                    <a:pt x="101" y="156"/>
                    <a:pt x="101" y="156"/>
                    <a:pt x="101" y="156"/>
                  </a:cubicBezTo>
                  <a:cubicBezTo>
                    <a:pt x="96" y="156"/>
                    <a:pt x="96" y="156"/>
                    <a:pt x="96" y="156"/>
                  </a:cubicBezTo>
                  <a:cubicBezTo>
                    <a:pt x="90" y="156"/>
                    <a:pt x="90" y="156"/>
                    <a:pt x="90" y="156"/>
                  </a:cubicBezTo>
                  <a:cubicBezTo>
                    <a:pt x="90" y="143"/>
                    <a:pt x="90" y="143"/>
                    <a:pt x="90" y="143"/>
                  </a:cubicBezTo>
                  <a:cubicBezTo>
                    <a:pt x="75" y="141"/>
                    <a:pt x="66" y="132"/>
                    <a:pt x="62" y="117"/>
                  </a:cubicBezTo>
                  <a:cubicBezTo>
                    <a:pt x="80" y="112"/>
                    <a:pt x="80" y="112"/>
                    <a:pt x="80" y="112"/>
                  </a:cubicBezTo>
                  <a:cubicBezTo>
                    <a:pt x="82" y="122"/>
                    <a:pt x="87" y="127"/>
                    <a:pt x="96" y="127"/>
                  </a:cubicBezTo>
                  <a:cubicBezTo>
                    <a:pt x="96" y="127"/>
                    <a:pt x="96" y="127"/>
                    <a:pt x="96" y="127"/>
                  </a:cubicBezTo>
                  <a:cubicBezTo>
                    <a:pt x="100" y="127"/>
                    <a:pt x="104" y="126"/>
                    <a:pt x="106" y="124"/>
                  </a:cubicBezTo>
                  <a:cubicBezTo>
                    <a:pt x="108" y="122"/>
                    <a:pt x="109" y="119"/>
                    <a:pt x="109" y="116"/>
                  </a:cubicBezTo>
                  <a:cubicBezTo>
                    <a:pt x="109" y="113"/>
                    <a:pt x="108" y="111"/>
                    <a:pt x="106" y="109"/>
                  </a:cubicBezTo>
                  <a:cubicBezTo>
                    <a:pt x="104" y="108"/>
                    <a:pt x="101" y="106"/>
                    <a:pt x="96" y="104"/>
                  </a:cubicBezTo>
                  <a:cubicBezTo>
                    <a:pt x="95" y="104"/>
                    <a:pt x="93" y="103"/>
                    <a:pt x="92" y="103"/>
                  </a:cubicBezTo>
                  <a:cubicBezTo>
                    <a:pt x="86" y="101"/>
                    <a:pt x="81" y="99"/>
                    <a:pt x="77" y="96"/>
                  </a:cubicBezTo>
                  <a:cubicBezTo>
                    <a:pt x="74" y="94"/>
                    <a:pt x="71" y="91"/>
                    <a:pt x="69" y="88"/>
                  </a:cubicBezTo>
                  <a:cubicBezTo>
                    <a:pt x="67" y="84"/>
                    <a:pt x="66" y="79"/>
                    <a:pt x="66" y="74"/>
                  </a:cubicBezTo>
                  <a:cubicBezTo>
                    <a:pt x="66" y="68"/>
                    <a:pt x="68" y="62"/>
                    <a:pt x="72" y="56"/>
                  </a:cubicBezTo>
                  <a:cubicBezTo>
                    <a:pt x="75" y="51"/>
                    <a:pt x="82" y="48"/>
                    <a:pt x="90" y="47"/>
                  </a:cubicBezTo>
                  <a:cubicBezTo>
                    <a:pt x="90" y="36"/>
                    <a:pt x="90" y="36"/>
                    <a:pt x="90" y="36"/>
                  </a:cubicBezTo>
                  <a:cubicBezTo>
                    <a:pt x="96" y="36"/>
                    <a:pt x="96" y="36"/>
                    <a:pt x="96" y="36"/>
                  </a:cubicBezTo>
                  <a:cubicBezTo>
                    <a:pt x="101" y="36"/>
                    <a:pt x="101" y="36"/>
                    <a:pt x="101" y="36"/>
                  </a:cubicBezTo>
                  <a:cubicBezTo>
                    <a:pt x="101" y="47"/>
                    <a:pt x="101" y="47"/>
                    <a:pt x="101" y="47"/>
                  </a:cubicBezTo>
                  <a:cubicBezTo>
                    <a:pt x="114" y="48"/>
                    <a:pt x="122" y="55"/>
                    <a:pt x="126" y="68"/>
                  </a:cubicBezTo>
                  <a:cubicBezTo>
                    <a:pt x="110" y="75"/>
                    <a:pt x="110" y="75"/>
                    <a:pt x="110" y="75"/>
                  </a:cubicBezTo>
                  <a:cubicBezTo>
                    <a:pt x="107" y="66"/>
                    <a:pt x="103" y="61"/>
                    <a:pt x="96" y="61"/>
                  </a:cubicBezTo>
                  <a:cubicBezTo>
                    <a:pt x="96" y="61"/>
                    <a:pt x="96" y="61"/>
                    <a:pt x="96" y="61"/>
                  </a:cubicBezTo>
                  <a:cubicBezTo>
                    <a:pt x="93" y="61"/>
                    <a:pt x="90" y="62"/>
                    <a:pt x="88" y="64"/>
                  </a:cubicBezTo>
                  <a:cubicBezTo>
                    <a:pt x="87" y="66"/>
                    <a:pt x="86" y="69"/>
                    <a:pt x="86" y="71"/>
                  </a:cubicBezTo>
                  <a:cubicBezTo>
                    <a:pt x="86" y="74"/>
                    <a:pt x="87" y="76"/>
                    <a:pt x="88" y="78"/>
                  </a:cubicBezTo>
                  <a:cubicBezTo>
                    <a:pt x="90" y="79"/>
                    <a:pt x="92" y="80"/>
                    <a:pt x="96" y="82"/>
                  </a:cubicBezTo>
                  <a:cubicBezTo>
                    <a:pt x="97" y="82"/>
                    <a:pt x="99" y="83"/>
                    <a:pt x="100" y="84"/>
                  </a:cubicBezTo>
                  <a:cubicBezTo>
                    <a:pt x="107" y="86"/>
                    <a:pt x="112" y="88"/>
                    <a:pt x="116" y="91"/>
                  </a:cubicBezTo>
                  <a:cubicBezTo>
                    <a:pt x="120" y="93"/>
                    <a:pt x="123" y="96"/>
                    <a:pt x="125" y="100"/>
                  </a:cubicBezTo>
                  <a:cubicBezTo>
                    <a:pt x="128" y="104"/>
                    <a:pt x="129" y="108"/>
                    <a:pt x="129" y="113"/>
                  </a:cubicBezTo>
                  <a:cubicBezTo>
                    <a:pt x="129" y="121"/>
                    <a:pt x="127" y="128"/>
                    <a:pt x="122" y="133"/>
                  </a:cubicBezTo>
                  <a:close/>
                </a:path>
              </a:pathLst>
            </a:custGeom>
            <a:solidFill>
              <a:srgbClr val="FFC000"/>
            </a:solidFill>
            <a:ln>
              <a:noFill/>
            </a:ln>
          </p:spPr>
          <p:txBody>
            <a:bodyPr vert="horz" wrap="square" lIns="91440" tIns="45720" rIns="91440" bIns="45720" numCol="1" anchor="t" anchorCtr="0" compatLnSpc="1"/>
            <a:lstStyle/>
            <a:p>
              <a:endParaRPr lang="id-ID"/>
            </a:p>
          </p:txBody>
        </p:sp>
      </p:grpSp>
      <p:pic>
        <p:nvPicPr>
          <p:cNvPr id="49" name="图片 48"/>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8362" y="0"/>
            <a:ext cx="1025261" cy="1025261"/>
          </a:xfrm>
          <a:prstGeom prst="rect">
            <a:avLst/>
          </a:prstGeom>
        </p:spPr>
      </p:pic>
      <p:sp>
        <p:nvSpPr>
          <p:cNvPr id="50" name="koppt-圆形"/>
          <p:cNvSpPr/>
          <p:nvPr/>
        </p:nvSpPr>
        <p:spPr>
          <a:xfrm>
            <a:off x="1200413" y="212446"/>
            <a:ext cx="720079" cy="7111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1" name="koppt-矩形"/>
          <p:cNvSpPr/>
          <p:nvPr/>
        </p:nvSpPr>
        <p:spPr>
          <a:xfrm>
            <a:off x="1200412" y="261437"/>
            <a:ext cx="7704856" cy="66214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52" name="图片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7200" y="284760"/>
            <a:ext cx="566503" cy="566503"/>
          </a:xfrm>
          <a:prstGeom prst="rect">
            <a:avLst/>
          </a:prstGeom>
        </p:spPr>
      </p:pic>
      <p:sp>
        <p:nvSpPr>
          <p:cNvPr id="53" name="矩形 52"/>
          <p:cNvSpPr/>
          <p:nvPr/>
        </p:nvSpPr>
        <p:spPr>
          <a:xfrm>
            <a:off x="2225857" y="392504"/>
            <a:ext cx="4544834" cy="707886"/>
          </a:xfrm>
          <a:prstGeom prst="rect">
            <a:avLst/>
          </a:prstGeom>
        </p:spPr>
        <p:txBody>
          <a:bodyPr wrap="none">
            <a:spAutoFit/>
          </a:bodyPr>
          <a:lstStyle/>
          <a:p>
            <a:r>
              <a:rPr lang="zh-CN" altLang="en-US" sz="2000" b="1" dirty="0">
                <a:solidFill>
                  <a:schemeClr val="bg2">
                    <a:lumMod val="10000"/>
                  </a:schemeClr>
                </a:solidFill>
                <a:latin typeface="微软雅黑" panose="020B0503020204020204" pitchFamily="34" charset="-122"/>
                <a:ea typeface="微软雅黑" panose="020B0503020204020204" pitchFamily="34" charset="-122"/>
              </a:rPr>
              <a:t>四、上规入库申报注意事项及时间节点</a:t>
            </a:r>
          </a:p>
          <a:p>
            <a:endParaRPr lang="zh-CN" altLang="en-US" sz="2000" b="1" dirty="0">
              <a:solidFill>
                <a:schemeClr val="bg2">
                  <a:lumMod val="1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3039437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a:grpSpLocks noChangeAspect="1"/>
          </p:cNvGrpSpPr>
          <p:nvPr/>
        </p:nvGrpSpPr>
        <p:grpSpPr>
          <a:xfrm>
            <a:off x="2431201" y="1299710"/>
            <a:ext cx="7645677" cy="4212152"/>
            <a:chOff x="2788999" y="1844824"/>
            <a:chExt cx="6881874" cy="3791359"/>
          </a:xfrm>
        </p:grpSpPr>
        <p:grpSp>
          <p:nvGrpSpPr>
            <p:cNvPr id="19" name="Group 4"/>
            <p:cNvGrpSpPr>
              <a:grpSpLocks noChangeAspect="1"/>
            </p:cNvGrpSpPr>
            <p:nvPr/>
          </p:nvGrpSpPr>
          <p:grpSpPr bwMode="auto">
            <a:xfrm>
              <a:off x="4733998" y="2179488"/>
              <a:ext cx="2661292" cy="2609422"/>
              <a:chOff x="943" y="1000"/>
              <a:chExt cx="2696" cy="2695"/>
            </a:xfrm>
          </p:grpSpPr>
          <p:sp>
            <p:nvSpPr>
              <p:cNvPr id="20" name="Freeform 5"/>
              <p:cNvSpPr/>
              <p:nvPr/>
            </p:nvSpPr>
            <p:spPr bwMode="auto">
              <a:xfrm>
                <a:off x="2362" y="1002"/>
                <a:ext cx="1277" cy="1544"/>
              </a:xfrm>
              <a:custGeom>
                <a:avLst/>
                <a:gdLst>
                  <a:gd name="T0" fmla="*/ 0 w 539"/>
                  <a:gd name="T1" fmla="*/ 322 h 652"/>
                  <a:gd name="T2" fmla="*/ 218 w 539"/>
                  <a:gd name="T3" fmla="*/ 564 h 652"/>
                  <a:gd name="T4" fmla="*/ 379 w 539"/>
                  <a:gd name="T5" fmla="*/ 652 h 652"/>
                  <a:gd name="T6" fmla="*/ 539 w 539"/>
                  <a:gd name="T7" fmla="*/ 564 h 652"/>
                  <a:gd name="T8" fmla="*/ 2 w 539"/>
                  <a:gd name="T9" fmla="*/ 0 h 652"/>
                  <a:gd name="T10" fmla="*/ 89 w 539"/>
                  <a:gd name="T11" fmla="*/ 158 h 652"/>
                  <a:gd name="T12" fmla="*/ 0 w 539"/>
                  <a:gd name="T13" fmla="*/ 322 h 652"/>
                </a:gdLst>
                <a:ahLst/>
                <a:cxnLst>
                  <a:cxn ang="0">
                    <a:pos x="T0" y="T1"/>
                  </a:cxn>
                  <a:cxn ang="0">
                    <a:pos x="T2" y="T3"/>
                  </a:cxn>
                  <a:cxn ang="0">
                    <a:pos x="T4" y="T5"/>
                  </a:cxn>
                  <a:cxn ang="0">
                    <a:pos x="T6" y="T7"/>
                  </a:cxn>
                  <a:cxn ang="0">
                    <a:pos x="T8" y="T9"/>
                  </a:cxn>
                  <a:cxn ang="0">
                    <a:pos x="T10" y="T11"/>
                  </a:cxn>
                  <a:cxn ang="0">
                    <a:pos x="T12" y="T13"/>
                  </a:cxn>
                </a:cxnLst>
                <a:rect l="0" t="0" r="r" b="b"/>
                <a:pathLst>
                  <a:path w="539" h="652">
                    <a:moveTo>
                      <a:pt x="0" y="322"/>
                    </a:moveTo>
                    <a:cubicBezTo>
                      <a:pt x="122" y="337"/>
                      <a:pt x="216" y="439"/>
                      <a:pt x="218" y="564"/>
                    </a:cubicBezTo>
                    <a:cubicBezTo>
                      <a:pt x="379" y="652"/>
                      <a:pt x="379" y="652"/>
                      <a:pt x="379" y="652"/>
                    </a:cubicBezTo>
                    <a:cubicBezTo>
                      <a:pt x="539" y="564"/>
                      <a:pt x="539" y="564"/>
                      <a:pt x="539" y="564"/>
                    </a:cubicBezTo>
                    <a:cubicBezTo>
                      <a:pt x="536" y="263"/>
                      <a:pt x="300" y="17"/>
                      <a:pt x="2" y="0"/>
                    </a:cubicBezTo>
                    <a:cubicBezTo>
                      <a:pt x="89" y="158"/>
                      <a:pt x="89" y="158"/>
                      <a:pt x="89" y="158"/>
                    </a:cubicBezTo>
                    <a:lnTo>
                      <a:pt x="0" y="322"/>
                    </a:lnTo>
                    <a:close/>
                  </a:path>
                </a:pathLst>
              </a:custGeom>
              <a:solidFill>
                <a:srgbClr val="9BBC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1" name="Freeform 6"/>
              <p:cNvSpPr/>
              <p:nvPr/>
            </p:nvSpPr>
            <p:spPr bwMode="auto">
              <a:xfrm>
                <a:off x="943" y="1000"/>
                <a:ext cx="1545" cy="1276"/>
              </a:xfrm>
              <a:custGeom>
                <a:avLst/>
                <a:gdLst>
                  <a:gd name="T0" fmla="*/ 322 w 652"/>
                  <a:gd name="T1" fmla="*/ 539 h 539"/>
                  <a:gd name="T2" fmla="*/ 564 w 652"/>
                  <a:gd name="T3" fmla="*/ 321 h 539"/>
                  <a:gd name="T4" fmla="*/ 652 w 652"/>
                  <a:gd name="T5" fmla="*/ 160 h 539"/>
                  <a:gd name="T6" fmla="*/ 564 w 652"/>
                  <a:gd name="T7" fmla="*/ 0 h 539"/>
                  <a:gd name="T8" fmla="*/ 0 w 652"/>
                  <a:gd name="T9" fmla="*/ 537 h 539"/>
                  <a:gd name="T10" fmla="*/ 159 w 652"/>
                  <a:gd name="T11" fmla="*/ 450 h 539"/>
                  <a:gd name="T12" fmla="*/ 322 w 652"/>
                  <a:gd name="T13" fmla="*/ 539 h 539"/>
                </a:gdLst>
                <a:ahLst/>
                <a:cxnLst>
                  <a:cxn ang="0">
                    <a:pos x="T0" y="T1"/>
                  </a:cxn>
                  <a:cxn ang="0">
                    <a:pos x="T2" y="T3"/>
                  </a:cxn>
                  <a:cxn ang="0">
                    <a:pos x="T4" y="T5"/>
                  </a:cxn>
                  <a:cxn ang="0">
                    <a:pos x="T6" y="T7"/>
                  </a:cxn>
                  <a:cxn ang="0">
                    <a:pos x="T8" y="T9"/>
                  </a:cxn>
                  <a:cxn ang="0">
                    <a:pos x="T10" y="T11"/>
                  </a:cxn>
                  <a:cxn ang="0">
                    <a:pos x="T12" y="T13"/>
                  </a:cxn>
                </a:cxnLst>
                <a:rect l="0" t="0" r="r" b="b"/>
                <a:pathLst>
                  <a:path w="652" h="539">
                    <a:moveTo>
                      <a:pt x="322" y="539"/>
                    </a:moveTo>
                    <a:cubicBezTo>
                      <a:pt x="337" y="417"/>
                      <a:pt x="439" y="323"/>
                      <a:pt x="564" y="321"/>
                    </a:cubicBezTo>
                    <a:cubicBezTo>
                      <a:pt x="652" y="160"/>
                      <a:pt x="652" y="160"/>
                      <a:pt x="652" y="160"/>
                    </a:cubicBezTo>
                    <a:cubicBezTo>
                      <a:pt x="564" y="0"/>
                      <a:pt x="564" y="0"/>
                      <a:pt x="564" y="0"/>
                    </a:cubicBezTo>
                    <a:cubicBezTo>
                      <a:pt x="263" y="3"/>
                      <a:pt x="17" y="239"/>
                      <a:pt x="0" y="537"/>
                    </a:cubicBezTo>
                    <a:cubicBezTo>
                      <a:pt x="159" y="450"/>
                      <a:pt x="159" y="450"/>
                      <a:pt x="159" y="450"/>
                    </a:cubicBezTo>
                    <a:lnTo>
                      <a:pt x="322" y="539"/>
                    </a:ln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2" name="Freeform 7"/>
              <p:cNvSpPr/>
              <p:nvPr/>
            </p:nvSpPr>
            <p:spPr bwMode="auto">
              <a:xfrm>
                <a:off x="2092" y="2421"/>
                <a:ext cx="1544" cy="1274"/>
              </a:xfrm>
              <a:custGeom>
                <a:avLst/>
                <a:gdLst>
                  <a:gd name="T0" fmla="*/ 652 w 652"/>
                  <a:gd name="T1" fmla="*/ 2 h 538"/>
                  <a:gd name="T2" fmla="*/ 494 w 652"/>
                  <a:gd name="T3" fmla="*/ 89 h 538"/>
                  <a:gd name="T4" fmla="*/ 330 w 652"/>
                  <a:gd name="T5" fmla="*/ 0 h 538"/>
                  <a:gd name="T6" fmla="*/ 88 w 652"/>
                  <a:gd name="T7" fmla="*/ 218 h 538"/>
                  <a:gd name="T8" fmla="*/ 0 w 652"/>
                  <a:gd name="T9" fmla="*/ 379 h 538"/>
                  <a:gd name="T10" fmla="*/ 88 w 652"/>
                  <a:gd name="T11" fmla="*/ 538 h 538"/>
                  <a:gd name="T12" fmla="*/ 652 w 652"/>
                  <a:gd name="T13" fmla="*/ 2 h 538"/>
                </a:gdLst>
                <a:ahLst/>
                <a:cxnLst>
                  <a:cxn ang="0">
                    <a:pos x="T0" y="T1"/>
                  </a:cxn>
                  <a:cxn ang="0">
                    <a:pos x="T2" y="T3"/>
                  </a:cxn>
                  <a:cxn ang="0">
                    <a:pos x="T4" y="T5"/>
                  </a:cxn>
                  <a:cxn ang="0">
                    <a:pos x="T6" y="T7"/>
                  </a:cxn>
                  <a:cxn ang="0">
                    <a:pos x="T8" y="T9"/>
                  </a:cxn>
                  <a:cxn ang="0">
                    <a:pos x="T10" y="T11"/>
                  </a:cxn>
                  <a:cxn ang="0">
                    <a:pos x="T12" y="T13"/>
                  </a:cxn>
                </a:cxnLst>
                <a:rect l="0" t="0" r="r" b="b"/>
                <a:pathLst>
                  <a:path w="652" h="538">
                    <a:moveTo>
                      <a:pt x="652" y="2"/>
                    </a:moveTo>
                    <a:cubicBezTo>
                      <a:pt x="494" y="89"/>
                      <a:pt x="494" y="89"/>
                      <a:pt x="494" y="89"/>
                    </a:cubicBezTo>
                    <a:cubicBezTo>
                      <a:pt x="330" y="0"/>
                      <a:pt x="330" y="0"/>
                      <a:pt x="330" y="0"/>
                    </a:cubicBezTo>
                    <a:cubicBezTo>
                      <a:pt x="315" y="122"/>
                      <a:pt x="213" y="216"/>
                      <a:pt x="88" y="218"/>
                    </a:cubicBezTo>
                    <a:cubicBezTo>
                      <a:pt x="0" y="379"/>
                      <a:pt x="0" y="379"/>
                      <a:pt x="0" y="379"/>
                    </a:cubicBezTo>
                    <a:cubicBezTo>
                      <a:pt x="88" y="538"/>
                      <a:pt x="88" y="538"/>
                      <a:pt x="88" y="538"/>
                    </a:cubicBezTo>
                    <a:cubicBezTo>
                      <a:pt x="389" y="536"/>
                      <a:pt x="635" y="300"/>
                      <a:pt x="652" y="2"/>
                    </a:cubicBezTo>
                    <a:close/>
                  </a:path>
                </a:pathLst>
              </a:custGeom>
              <a:solidFill>
                <a:srgbClr val="12A08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3" name="Freeform 8"/>
              <p:cNvSpPr/>
              <p:nvPr/>
            </p:nvSpPr>
            <p:spPr bwMode="auto">
              <a:xfrm>
                <a:off x="943" y="2151"/>
                <a:ext cx="1275" cy="1544"/>
              </a:xfrm>
              <a:custGeom>
                <a:avLst/>
                <a:gdLst>
                  <a:gd name="T0" fmla="*/ 538 w 538"/>
                  <a:gd name="T1" fmla="*/ 330 h 652"/>
                  <a:gd name="T2" fmla="*/ 320 w 538"/>
                  <a:gd name="T3" fmla="*/ 88 h 652"/>
                  <a:gd name="T4" fmla="*/ 159 w 538"/>
                  <a:gd name="T5" fmla="*/ 0 h 652"/>
                  <a:gd name="T6" fmla="*/ 0 w 538"/>
                  <a:gd name="T7" fmla="*/ 88 h 652"/>
                  <a:gd name="T8" fmla="*/ 536 w 538"/>
                  <a:gd name="T9" fmla="*/ 652 h 652"/>
                  <a:gd name="T10" fmla="*/ 449 w 538"/>
                  <a:gd name="T11" fmla="*/ 493 h 652"/>
                  <a:gd name="T12" fmla="*/ 538 w 538"/>
                  <a:gd name="T13" fmla="*/ 330 h 652"/>
                </a:gdLst>
                <a:ahLst/>
                <a:cxnLst>
                  <a:cxn ang="0">
                    <a:pos x="T0" y="T1"/>
                  </a:cxn>
                  <a:cxn ang="0">
                    <a:pos x="T2" y="T3"/>
                  </a:cxn>
                  <a:cxn ang="0">
                    <a:pos x="T4" y="T5"/>
                  </a:cxn>
                  <a:cxn ang="0">
                    <a:pos x="T6" y="T7"/>
                  </a:cxn>
                  <a:cxn ang="0">
                    <a:pos x="T8" y="T9"/>
                  </a:cxn>
                  <a:cxn ang="0">
                    <a:pos x="T10" y="T11"/>
                  </a:cxn>
                  <a:cxn ang="0">
                    <a:pos x="T12" y="T13"/>
                  </a:cxn>
                </a:cxnLst>
                <a:rect l="0" t="0" r="r" b="b"/>
                <a:pathLst>
                  <a:path w="538" h="652">
                    <a:moveTo>
                      <a:pt x="538" y="330"/>
                    </a:moveTo>
                    <a:cubicBezTo>
                      <a:pt x="416" y="315"/>
                      <a:pt x="322" y="213"/>
                      <a:pt x="320" y="88"/>
                    </a:cubicBezTo>
                    <a:cubicBezTo>
                      <a:pt x="159" y="0"/>
                      <a:pt x="159" y="0"/>
                      <a:pt x="159" y="0"/>
                    </a:cubicBezTo>
                    <a:cubicBezTo>
                      <a:pt x="0" y="88"/>
                      <a:pt x="0" y="88"/>
                      <a:pt x="0" y="88"/>
                    </a:cubicBezTo>
                    <a:cubicBezTo>
                      <a:pt x="2" y="389"/>
                      <a:pt x="238" y="635"/>
                      <a:pt x="536" y="652"/>
                    </a:cubicBezTo>
                    <a:cubicBezTo>
                      <a:pt x="449" y="493"/>
                      <a:pt x="449" y="493"/>
                      <a:pt x="449" y="493"/>
                    </a:cubicBezTo>
                    <a:lnTo>
                      <a:pt x="538" y="330"/>
                    </a:lnTo>
                    <a:close/>
                  </a:path>
                </a:pathLst>
              </a:custGeom>
              <a:solidFill>
                <a:srgbClr val="297F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24" name="Group 22"/>
            <p:cNvGrpSpPr>
              <a:grpSpLocks noChangeAspect="1"/>
            </p:cNvGrpSpPr>
            <p:nvPr/>
          </p:nvGrpSpPr>
          <p:grpSpPr>
            <a:xfrm>
              <a:off x="2788999" y="2340759"/>
              <a:ext cx="2205234" cy="388081"/>
              <a:chOff x="1582038" y="2697524"/>
              <a:chExt cx="2577213" cy="316190"/>
            </a:xfrm>
          </p:grpSpPr>
          <p:cxnSp>
            <p:nvCxnSpPr>
              <p:cNvPr id="25" name="Straight Connector 23"/>
              <p:cNvCxnSpPr/>
              <p:nvPr/>
            </p:nvCxnSpPr>
            <p:spPr>
              <a:xfrm flipH="1" flipV="1">
                <a:off x="3661285" y="2697524"/>
                <a:ext cx="497966" cy="31619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4"/>
              <p:cNvCxnSpPr/>
              <p:nvPr/>
            </p:nvCxnSpPr>
            <p:spPr>
              <a:xfrm flipH="1">
                <a:off x="1582038" y="2697524"/>
                <a:ext cx="2079249" cy="0"/>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27" name="Group 26"/>
            <p:cNvGrpSpPr>
              <a:grpSpLocks noChangeAspect="1"/>
            </p:cNvGrpSpPr>
            <p:nvPr/>
          </p:nvGrpSpPr>
          <p:grpSpPr>
            <a:xfrm>
              <a:off x="2879839" y="4124358"/>
              <a:ext cx="2204800" cy="388609"/>
              <a:chOff x="1804697" y="4994858"/>
              <a:chExt cx="2493744" cy="316190"/>
            </a:xfrm>
          </p:grpSpPr>
          <p:cxnSp>
            <p:nvCxnSpPr>
              <p:cNvPr id="28" name="Straight Connector 27"/>
              <p:cNvCxnSpPr/>
              <p:nvPr/>
            </p:nvCxnSpPr>
            <p:spPr>
              <a:xfrm flipH="1">
                <a:off x="3800475" y="4994858"/>
                <a:ext cx="497966" cy="31619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1804697" y="5311048"/>
                <a:ext cx="1995779" cy="0"/>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30" name="Group 29"/>
            <p:cNvGrpSpPr>
              <a:grpSpLocks noChangeAspect="1"/>
            </p:cNvGrpSpPr>
            <p:nvPr/>
          </p:nvGrpSpPr>
          <p:grpSpPr>
            <a:xfrm>
              <a:off x="6793883" y="2181115"/>
              <a:ext cx="2394722" cy="343152"/>
              <a:chOff x="7528087" y="2680840"/>
              <a:chExt cx="2803259" cy="316190"/>
            </a:xfrm>
          </p:grpSpPr>
          <p:cxnSp>
            <p:nvCxnSpPr>
              <p:cNvPr id="31" name="Straight Connector 30"/>
              <p:cNvCxnSpPr/>
              <p:nvPr/>
            </p:nvCxnSpPr>
            <p:spPr>
              <a:xfrm flipV="1">
                <a:off x="7528087" y="2680840"/>
                <a:ext cx="497966" cy="31619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026053" y="2680840"/>
                <a:ext cx="2305293" cy="0"/>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33" name="Group 32"/>
            <p:cNvGrpSpPr>
              <a:grpSpLocks noChangeAspect="1"/>
            </p:cNvGrpSpPr>
            <p:nvPr/>
          </p:nvGrpSpPr>
          <p:grpSpPr>
            <a:xfrm>
              <a:off x="7096948" y="4267368"/>
              <a:ext cx="2088887" cy="201651"/>
              <a:chOff x="8125333" y="4745260"/>
              <a:chExt cx="2389596" cy="203034"/>
            </a:xfrm>
          </p:grpSpPr>
          <p:cxnSp>
            <p:nvCxnSpPr>
              <p:cNvPr id="34" name="Straight Connector 33"/>
              <p:cNvCxnSpPr/>
              <p:nvPr/>
            </p:nvCxnSpPr>
            <p:spPr>
              <a:xfrm>
                <a:off x="8125333" y="4745260"/>
                <a:ext cx="522140" cy="20303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647472" y="4948294"/>
                <a:ext cx="1867457" cy="0"/>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67" name="TextBox 66"/>
            <p:cNvSpPr txBox="1">
              <a:spLocks noChangeAspect="1"/>
            </p:cNvSpPr>
            <p:nvPr/>
          </p:nvSpPr>
          <p:spPr>
            <a:xfrm>
              <a:off x="7874902" y="4569406"/>
              <a:ext cx="1795971" cy="831089"/>
            </a:xfrm>
            <a:prstGeom prst="rect">
              <a:avLst/>
            </a:prstGeom>
            <a:noFill/>
          </p:spPr>
          <p:txBody>
            <a:bodyPr wrap="square" rtlCol="0">
              <a:spAutoFit/>
            </a:bodyPr>
            <a:lstStyle/>
            <a:p>
              <a:pPr algn="just">
                <a:lnSpc>
                  <a:spcPct val="150000"/>
                </a:lnSpc>
              </a:pPr>
              <a:r>
                <a:rPr lang="zh-CN" altLang="en-US" sz="1200"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增值税申报表金额与利润表金额</a:t>
              </a:r>
              <a:r>
                <a:rPr lang="zh-CN" altLang="en-US" sz="1200" dirty="0">
                  <a:solidFill>
                    <a:srgbClr val="F6721F"/>
                  </a:solidFill>
                  <a:latin typeface="Arial" panose="020B0604020202020204" pitchFamily="34" charset="0"/>
                  <a:ea typeface="微软雅黑" panose="020B0503020204020204" pitchFamily="34" charset="-122"/>
                  <a:cs typeface="Arial" panose="020B0604020202020204" pitchFamily="34" charset="0"/>
                </a:rPr>
                <a:t>差异较大</a:t>
              </a:r>
              <a:r>
                <a:rPr lang="zh-CN" altLang="en-US" sz="1200"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，需要</a:t>
              </a:r>
              <a:r>
                <a:rPr lang="zh-CN" altLang="en-US" sz="1200" dirty="0">
                  <a:solidFill>
                    <a:srgbClr val="F6721F"/>
                  </a:solidFill>
                  <a:latin typeface="Arial" panose="020B0604020202020204" pitchFamily="34" charset="0"/>
                  <a:ea typeface="微软雅黑" panose="020B0503020204020204" pitchFamily="34" charset="-122"/>
                  <a:cs typeface="Arial" panose="020B0604020202020204" pitchFamily="34" charset="0"/>
                </a:rPr>
                <a:t>提交“情况说明”</a:t>
              </a:r>
              <a:r>
                <a:rPr lang="zh-CN" altLang="en-US" sz="1200"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a:t>
              </a:r>
            </a:p>
          </p:txBody>
        </p:sp>
        <p:sp>
          <p:nvSpPr>
            <p:cNvPr id="68" name="TextBox 67"/>
            <p:cNvSpPr txBox="1">
              <a:spLocks noChangeAspect="1"/>
            </p:cNvSpPr>
            <p:nvPr/>
          </p:nvSpPr>
          <p:spPr>
            <a:xfrm>
              <a:off x="2837108" y="2421306"/>
              <a:ext cx="1485668" cy="552097"/>
            </a:xfrm>
            <a:prstGeom prst="rect">
              <a:avLst/>
            </a:prstGeom>
            <a:noFill/>
          </p:spPr>
          <p:txBody>
            <a:bodyPr wrap="square" rtlCol="0">
              <a:spAutoFit/>
            </a:bodyPr>
            <a:lstStyle/>
            <a:p>
              <a:pPr algn="just">
                <a:lnSpc>
                  <a:spcPct val="150000"/>
                </a:lnSpc>
              </a:pPr>
              <a:r>
                <a:rPr lang="zh-CN" altLang="en-US" sz="1200"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增值税申报表需要加盖</a:t>
              </a:r>
              <a:r>
                <a:rPr lang="zh-CN" altLang="en-US" sz="1200" dirty="0">
                  <a:solidFill>
                    <a:srgbClr val="F6721F"/>
                  </a:solidFill>
                  <a:latin typeface="Arial" panose="020B0604020202020204" pitchFamily="34" charset="0"/>
                  <a:ea typeface="微软雅黑" panose="020B0503020204020204" pitchFamily="34" charset="-122"/>
                  <a:cs typeface="Arial" panose="020B0604020202020204" pitchFamily="34" charset="0"/>
                </a:rPr>
                <a:t>税务局</a:t>
              </a:r>
              <a:r>
                <a:rPr lang="zh-CN" altLang="en-US" sz="1200"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和</a:t>
              </a:r>
              <a:r>
                <a:rPr lang="zh-CN" altLang="en-US" sz="1200" dirty="0">
                  <a:solidFill>
                    <a:srgbClr val="F6721F"/>
                  </a:solidFill>
                  <a:latin typeface="Arial" panose="020B0604020202020204" pitchFamily="34" charset="0"/>
                  <a:ea typeface="微软雅黑" panose="020B0503020204020204" pitchFamily="34" charset="-122"/>
                  <a:cs typeface="Arial" panose="020B0604020202020204" pitchFamily="34" charset="0"/>
                </a:rPr>
                <a:t>单位</a:t>
              </a:r>
              <a:r>
                <a:rPr lang="zh-CN" altLang="en-US" sz="1200"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鲜章。</a:t>
              </a:r>
            </a:p>
          </p:txBody>
        </p:sp>
        <p:sp>
          <p:nvSpPr>
            <p:cNvPr id="69" name="TextBox 68"/>
            <p:cNvSpPr txBox="1">
              <a:spLocks noChangeAspect="1"/>
            </p:cNvSpPr>
            <p:nvPr/>
          </p:nvSpPr>
          <p:spPr>
            <a:xfrm>
              <a:off x="2795342" y="4555767"/>
              <a:ext cx="1485668" cy="1080416"/>
            </a:xfrm>
            <a:prstGeom prst="rect">
              <a:avLst/>
            </a:prstGeom>
            <a:noFill/>
          </p:spPr>
          <p:txBody>
            <a:bodyPr wrap="square" rtlCol="0">
              <a:spAutoFit/>
            </a:bodyPr>
            <a:lstStyle/>
            <a:p>
              <a:pPr algn="just">
                <a:lnSpc>
                  <a:spcPct val="150000"/>
                </a:lnSpc>
              </a:pPr>
              <a:r>
                <a:rPr lang="zh-CN" altLang="en-US" sz="1200"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纳税申报表内</a:t>
              </a:r>
              <a:r>
                <a:rPr lang="zh-CN" altLang="en-US" sz="1200" dirty="0">
                  <a:solidFill>
                    <a:srgbClr val="F6721F"/>
                  </a:solidFill>
                  <a:latin typeface="Arial" panose="020B0604020202020204" pitchFamily="34" charset="0"/>
                  <a:ea typeface="微软雅黑" panose="020B0503020204020204" pitchFamily="34" charset="-122"/>
                  <a:cs typeface="Arial" panose="020B0604020202020204" pitchFamily="34" charset="0"/>
                </a:rPr>
                <a:t>所属行业与实际经营活动不符</a:t>
              </a:r>
              <a:r>
                <a:rPr lang="zh-CN" altLang="en-US" sz="1200"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，需要提交“情况说明”。</a:t>
              </a:r>
            </a:p>
          </p:txBody>
        </p:sp>
        <p:sp>
          <p:nvSpPr>
            <p:cNvPr id="70" name="TextBox 69"/>
            <p:cNvSpPr txBox="1">
              <a:spLocks noChangeAspect="1"/>
            </p:cNvSpPr>
            <p:nvPr/>
          </p:nvSpPr>
          <p:spPr>
            <a:xfrm>
              <a:off x="7686793" y="2283519"/>
              <a:ext cx="1485668" cy="831090"/>
            </a:xfrm>
            <a:prstGeom prst="rect">
              <a:avLst/>
            </a:prstGeom>
            <a:noFill/>
          </p:spPr>
          <p:txBody>
            <a:bodyPr wrap="square" rtlCol="0">
              <a:spAutoFit/>
            </a:bodyPr>
            <a:lstStyle/>
            <a:p>
              <a:pPr algn="just">
                <a:lnSpc>
                  <a:spcPct val="150000"/>
                </a:lnSpc>
              </a:pPr>
              <a:r>
                <a:rPr lang="zh-CN" altLang="en-US" sz="1200"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增值税申报表右下角</a:t>
              </a:r>
              <a:r>
                <a:rPr lang="zh-CN" altLang="en-US" sz="1200" dirty="0">
                  <a:solidFill>
                    <a:srgbClr val="F6721F"/>
                  </a:solidFill>
                  <a:latin typeface="Arial" panose="020B0604020202020204" pitchFamily="34" charset="0"/>
                  <a:ea typeface="微软雅黑" panose="020B0503020204020204" pitchFamily="34" charset="-122"/>
                  <a:cs typeface="Arial" panose="020B0604020202020204" pitchFamily="34" charset="0"/>
                </a:rPr>
                <a:t>申明人签字</a:t>
              </a:r>
              <a:r>
                <a:rPr lang="zh-CN" altLang="en-US" sz="1200"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的地方不能漏签。</a:t>
              </a:r>
            </a:p>
          </p:txBody>
        </p:sp>
        <p:sp>
          <p:nvSpPr>
            <p:cNvPr id="71" name="TextBox 70"/>
            <p:cNvSpPr txBox="1">
              <a:spLocks noChangeAspect="1"/>
            </p:cNvSpPr>
            <p:nvPr/>
          </p:nvSpPr>
          <p:spPr>
            <a:xfrm>
              <a:off x="2941749" y="2017190"/>
              <a:ext cx="1089650" cy="304733"/>
            </a:xfrm>
            <a:prstGeom prst="rect">
              <a:avLst/>
            </a:prstGeom>
            <a:noFill/>
          </p:spPr>
          <p:txBody>
            <a:bodyPr wrap="none" rtlCol="0">
              <a:spAutoFit/>
            </a:bodyPr>
            <a:lstStyle/>
            <a:p>
              <a:r>
                <a:rPr lang="zh-CN" altLang="en-US" sz="1600" b="1" dirty="0">
                  <a:solidFill>
                    <a:schemeClr val="bg2">
                      <a:lumMod val="25000"/>
                    </a:schemeClr>
                  </a:solidFill>
                  <a:latin typeface="微软雅黑" panose="020B0503020204020204" pitchFamily="34" charset="-122"/>
                  <a:ea typeface="微软雅黑" panose="020B0503020204020204" pitchFamily="34" charset="-122"/>
                </a:rPr>
                <a:t>纳税申报表</a:t>
              </a:r>
            </a:p>
          </p:txBody>
        </p:sp>
        <p:sp>
          <p:nvSpPr>
            <p:cNvPr id="72" name="TextBox 71"/>
            <p:cNvSpPr txBox="1">
              <a:spLocks noChangeAspect="1"/>
            </p:cNvSpPr>
            <p:nvPr/>
          </p:nvSpPr>
          <p:spPr>
            <a:xfrm>
              <a:off x="3057523" y="4170566"/>
              <a:ext cx="1089651" cy="304732"/>
            </a:xfrm>
            <a:prstGeom prst="rect">
              <a:avLst/>
            </a:prstGeom>
            <a:noFill/>
          </p:spPr>
          <p:txBody>
            <a:bodyPr wrap="none" rtlCol="0">
              <a:spAutoFit/>
            </a:bodyPr>
            <a:lstStyle/>
            <a:p>
              <a:pPr algn="ctr">
                <a:spcBef>
                  <a:spcPts val="600"/>
                </a:spcBef>
              </a:pPr>
              <a:r>
                <a:rPr lang="zh-CN" altLang="en-US" sz="1600" b="1" dirty="0">
                  <a:solidFill>
                    <a:schemeClr val="accent6">
                      <a:lumMod val="75000"/>
                    </a:schemeClr>
                  </a:solidFill>
                  <a:latin typeface="微软雅黑" panose="020B0503020204020204" pitchFamily="34" charset="-122"/>
                  <a:ea typeface="微软雅黑" panose="020B0503020204020204" pitchFamily="34" charset="-122"/>
                </a:rPr>
                <a:t>纳税申报表</a:t>
              </a:r>
            </a:p>
          </p:txBody>
        </p:sp>
        <p:sp>
          <p:nvSpPr>
            <p:cNvPr id="73" name="TextBox 72"/>
            <p:cNvSpPr txBox="1">
              <a:spLocks noChangeAspect="1"/>
            </p:cNvSpPr>
            <p:nvPr/>
          </p:nvSpPr>
          <p:spPr>
            <a:xfrm>
              <a:off x="7882760" y="1844824"/>
              <a:ext cx="1089650" cy="304733"/>
            </a:xfrm>
            <a:prstGeom prst="rect">
              <a:avLst/>
            </a:prstGeom>
            <a:noFill/>
          </p:spPr>
          <p:txBody>
            <a:bodyPr wrap="none" rtlCol="0">
              <a:spAutoFit/>
            </a:bodyPr>
            <a:lstStyle/>
            <a:p>
              <a:r>
                <a:rPr lang="zh-CN" altLang="en-US" sz="1600" b="1" dirty="0">
                  <a:solidFill>
                    <a:schemeClr val="bg2">
                      <a:lumMod val="25000"/>
                    </a:schemeClr>
                  </a:solidFill>
                  <a:latin typeface="微软雅黑" panose="020B0503020204020204" pitchFamily="34" charset="-122"/>
                  <a:ea typeface="微软雅黑" panose="020B0503020204020204" pitchFamily="34" charset="-122"/>
                </a:rPr>
                <a:t>纳税申报表</a:t>
              </a:r>
            </a:p>
          </p:txBody>
        </p:sp>
        <p:sp>
          <p:nvSpPr>
            <p:cNvPr id="74" name="TextBox 73"/>
            <p:cNvSpPr txBox="1">
              <a:spLocks noChangeAspect="1"/>
            </p:cNvSpPr>
            <p:nvPr/>
          </p:nvSpPr>
          <p:spPr>
            <a:xfrm>
              <a:off x="7954768" y="4149080"/>
              <a:ext cx="1089650" cy="304732"/>
            </a:xfrm>
            <a:prstGeom prst="rect">
              <a:avLst/>
            </a:prstGeom>
            <a:noFill/>
          </p:spPr>
          <p:txBody>
            <a:bodyPr wrap="none" rtlCol="0">
              <a:spAutoFit/>
            </a:bodyPr>
            <a:lstStyle/>
            <a:p>
              <a:r>
                <a:rPr lang="zh-CN" altLang="en-US" sz="1600" b="1" dirty="0">
                  <a:solidFill>
                    <a:schemeClr val="bg2">
                      <a:lumMod val="25000"/>
                    </a:schemeClr>
                  </a:solidFill>
                  <a:latin typeface="微软雅黑" panose="020B0503020204020204" pitchFamily="34" charset="-122"/>
                  <a:ea typeface="微软雅黑" panose="020B0503020204020204" pitchFamily="34" charset="-122"/>
                </a:rPr>
                <a:t>纳税申报表</a:t>
              </a:r>
            </a:p>
          </p:txBody>
        </p:sp>
        <p:grpSp>
          <p:nvGrpSpPr>
            <p:cNvPr id="90" name="Group 89"/>
            <p:cNvGrpSpPr>
              <a:grpSpLocks noChangeAspect="1"/>
            </p:cNvGrpSpPr>
            <p:nvPr/>
          </p:nvGrpSpPr>
          <p:grpSpPr>
            <a:xfrm>
              <a:off x="6655914" y="2755836"/>
              <a:ext cx="357498" cy="385132"/>
              <a:chOff x="6980238" y="-342900"/>
              <a:chExt cx="1150937" cy="1311275"/>
            </a:xfrm>
            <a:solidFill>
              <a:schemeClr val="bg1"/>
            </a:solidFill>
          </p:grpSpPr>
          <p:sp>
            <p:nvSpPr>
              <p:cNvPr id="91" name="Freeform 30"/>
              <p:cNvSpPr>
                <a:spLocks noEditPoints="1"/>
              </p:cNvSpPr>
              <p:nvPr/>
            </p:nvSpPr>
            <p:spPr bwMode="auto">
              <a:xfrm>
                <a:off x="6980238" y="-342900"/>
                <a:ext cx="1150937" cy="1311275"/>
              </a:xfrm>
              <a:custGeom>
                <a:avLst/>
                <a:gdLst>
                  <a:gd name="T0" fmla="*/ 152 w 304"/>
                  <a:gd name="T1" fmla="*/ 0 h 347"/>
                  <a:gd name="T2" fmla="*/ 0 w 304"/>
                  <a:gd name="T3" fmla="*/ 71 h 347"/>
                  <a:gd name="T4" fmla="*/ 0 w 304"/>
                  <a:gd name="T5" fmla="*/ 277 h 347"/>
                  <a:gd name="T6" fmla="*/ 152 w 304"/>
                  <a:gd name="T7" fmla="*/ 347 h 347"/>
                  <a:gd name="T8" fmla="*/ 304 w 304"/>
                  <a:gd name="T9" fmla="*/ 277 h 347"/>
                  <a:gd name="T10" fmla="*/ 304 w 304"/>
                  <a:gd name="T11" fmla="*/ 71 h 347"/>
                  <a:gd name="T12" fmla="*/ 152 w 304"/>
                  <a:gd name="T13" fmla="*/ 0 h 347"/>
                  <a:gd name="T14" fmla="*/ 282 w 304"/>
                  <a:gd name="T15" fmla="*/ 277 h 347"/>
                  <a:gd name="T16" fmla="*/ 152 w 304"/>
                  <a:gd name="T17" fmla="*/ 326 h 347"/>
                  <a:gd name="T18" fmla="*/ 22 w 304"/>
                  <a:gd name="T19" fmla="*/ 277 h 347"/>
                  <a:gd name="T20" fmla="*/ 22 w 304"/>
                  <a:gd name="T21" fmla="*/ 236 h 347"/>
                  <a:gd name="T22" fmla="*/ 152 w 304"/>
                  <a:gd name="T23" fmla="*/ 271 h 347"/>
                  <a:gd name="T24" fmla="*/ 282 w 304"/>
                  <a:gd name="T25" fmla="*/ 236 h 347"/>
                  <a:gd name="T26" fmla="*/ 282 w 304"/>
                  <a:gd name="T27" fmla="*/ 277 h 347"/>
                  <a:gd name="T28" fmla="*/ 282 w 304"/>
                  <a:gd name="T29" fmla="*/ 212 h 347"/>
                  <a:gd name="T30" fmla="*/ 282 w 304"/>
                  <a:gd name="T31" fmla="*/ 212 h 347"/>
                  <a:gd name="T32" fmla="*/ 282 w 304"/>
                  <a:gd name="T33" fmla="*/ 212 h 347"/>
                  <a:gd name="T34" fmla="*/ 152 w 304"/>
                  <a:gd name="T35" fmla="*/ 261 h 347"/>
                  <a:gd name="T36" fmla="*/ 22 w 304"/>
                  <a:gd name="T37" fmla="*/ 212 h 347"/>
                  <a:gd name="T38" fmla="*/ 22 w 304"/>
                  <a:gd name="T39" fmla="*/ 212 h 347"/>
                  <a:gd name="T40" fmla="*/ 22 w 304"/>
                  <a:gd name="T41" fmla="*/ 212 h 347"/>
                  <a:gd name="T42" fmla="*/ 22 w 304"/>
                  <a:gd name="T43" fmla="*/ 171 h 347"/>
                  <a:gd name="T44" fmla="*/ 152 w 304"/>
                  <a:gd name="T45" fmla="*/ 206 h 347"/>
                  <a:gd name="T46" fmla="*/ 282 w 304"/>
                  <a:gd name="T47" fmla="*/ 171 h 347"/>
                  <a:gd name="T48" fmla="*/ 282 w 304"/>
                  <a:gd name="T49" fmla="*/ 212 h 347"/>
                  <a:gd name="T50" fmla="*/ 282 w 304"/>
                  <a:gd name="T51" fmla="*/ 147 h 347"/>
                  <a:gd name="T52" fmla="*/ 282 w 304"/>
                  <a:gd name="T53" fmla="*/ 147 h 347"/>
                  <a:gd name="T54" fmla="*/ 282 w 304"/>
                  <a:gd name="T55" fmla="*/ 147 h 347"/>
                  <a:gd name="T56" fmla="*/ 152 w 304"/>
                  <a:gd name="T57" fmla="*/ 195 h 347"/>
                  <a:gd name="T58" fmla="*/ 22 w 304"/>
                  <a:gd name="T59" fmla="*/ 147 h 347"/>
                  <a:gd name="T60" fmla="*/ 22 w 304"/>
                  <a:gd name="T61" fmla="*/ 147 h 347"/>
                  <a:gd name="T62" fmla="*/ 22 w 304"/>
                  <a:gd name="T63" fmla="*/ 147 h 347"/>
                  <a:gd name="T64" fmla="*/ 22 w 304"/>
                  <a:gd name="T65" fmla="*/ 109 h 347"/>
                  <a:gd name="T66" fmla="*/ 152 w 304"/>
                  <a:gd name="T67" fmla="*/ 141 h 347"/>
                  <a:gd name="T68" fmla="*/ 282 w 304"/>
                  <a:gd name="T69" fmla="*/ 109 h 347"/>
                  <a:gd name="T70" fmla="*/ 282 w 304"/>
                  <a:gd name="T71" fmla="*/ 147 h 347"/>
                  <a:gd name="T72" fmla="*/ 152 w 304"/>
                  <a:gd name="T73" fmla="*/ 119 h 347"/>
                  <a:gd name="T74" fmla="*/ 22 w 304"/>
                  <a:gd name="T75" fmla="*/ 71 h 347"/>
                  <a:gd name="T76" fmla="*/ 152 w 304"/>
                  <a:gd name="T77" fmla="*/ 22 h 347"/>
                  <a:gd name="T78" fmla="*/ 282 w 304"/>
                  <a:gd name="T79" fmla="*/ 71 h 347"/>
                  <a:gd name="T80" fmla="*/ 152 w 304"/>
                  <a:gd name="T81" fmla="*/ 119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4" h="347">
                    <a:moveTo>
                      <a:pt x="152" y="0"/>
                    </a:moveTo>
                    <a:cubicBezTo>
                      <a:pt x="79" y="0"/>
                      <a:pt x="0" y="22"/>
                      <a:pt x="0" y="71"/>
                    </a:cubicBezTo>
                    <a:cubicBezTo>
                      <a:pt x="0" y="277"/>
                      <a:pt x="0" y="277"/>
                      <a:pt x="0" y="277"/>
                    </a:cubicBezTo>
                    <a:cubicBezTo>
                      <a:pt x="0" y="325"/>
                      <a:pt x="79" y="347"/>
                      <a:pt x="152" y="347"/>
                    </a:cubicBezTo>
                    <a:cubicBezTo>
                      <a:pt x="225" y="347"/>
                      <a:pt x="304" y="325"/>
                      <a:pt x="304" y="277"/>
                    </a:cubicBezTo>
                    <a:cubicBezTo>
                      <a:pt x="304" y="71"/>
                      <a:pt x="304" y="71"/>
                      <a:pt x="304" y="71"/>
                    </a:cubicBezTo>
                    <a:cubicBezTo>
                      <a:pt x="304" y="22"/>
                      <a:pt x="225" y="0"/>
                      <a:pt x="152" y="0"/>
                    </a:cubicBezTo>
                    <a:close/>
                    <a:moveTo>
                      <a:pt x="282" y="277"/>
                    </a:moveTo>
                    <a:cubicBezTo>
                      <a:pt x="282" y="304"/>
                      <a:pt x="224" y="326"/>
                      <a:pt x="152" y="326"/>
                    </a:cubicBezTo>
                    <a:cubicBezTo>
                      <a:pt x="80" y="326"/>
                      <a:pt x="22" y="304"/>
                      <a:pt x="22" y="277"/>
                    </a:cubicBezTo>
                    <a:cubicBezTo>
                      <a:pt x="22" y="236"/>
                      <a:pt x="22" y="236"/>
                      <a:pt x="22" y="236"/>
                    </a:cubicBezTo>
                    <a:cubicBezTo>
                      <a:pt x="44" y="259"/>
                      <a:pt x="98" y="271"/>
                      <a:pt x="152" y="271"/>
                    </a:cubicBezTo>
                    <a:cubicBezTo>
                      <a:pt x="206" y="271"/>
                      <a:pt x="260" y="259"/>
                      <a:pt x="282" y="236"/>
                    </a:cubicBezTo>
                    <a:lnTo>
                      <a:pt x="282" y="277"/>
                    </a:lnTo>
                    <a:close/>
                    <a:moveTo>
                      <a:pt x="282" y="212"/>
                    </a:moveTo>
                    <a:cubicBezTo>
                      <a:pt x="282" y="212"/>
                      <a:pt x="282" y="212"/>
                      <a:pt x="282" y="212"/>
                    </a:cubicBezTo>
                    <a:cubicBezTo>
                      <a:pt x="282" y="212"/>
                      <a:pt x="282" y="212"/>
                      <a:pt x="282" y="212"/>
                    </a:cubicBezTo>
                    <a:cubicBezTo>
                      <a:pt x="282" y="239"/>
                      <a:pt x="224" y="261"/>
                      <a:pt x="152" y="261"/>
                    </a:cubicBezTo>
                    <a:cubicBezTo>
                      <a:pt x="80" y="261"/>
                      <a:pt x="22" y="239"/>
                      <a:pt x="22" y="212"/>
                    </a:cubicBezTo>
                    <a:cubicBezTo>
                      <a:pt x="22" y="212"/>
                      <a:pt x="22" y="212"/>
                      <a:pt x="22" y="212"/>
                    </a:cubicBezTo>
                    <a:cubicBezTo>
                      <a:pt x="22" y="212"/>
                      <a:pt x="22" y="212"/>
                      <a:pt x="22" y="212"/>
                    </a:cubicBezTo>
                    <a:cubicBezTo>
                      <a:pt x="22" y="171"/>
                      <a:pt x="22" y="171"/>
                      <a:pt x="22" y="171"/>
                    </a:cubicBezTo>
                    <a:cubicBezTo>
                      <a:pt x="44" y="194"/>
                      <a:pt x="98" y="206"/>
                      <a:pt x="152" y="206"/>
                    </a:cubicBezTo>
                    <a:cubicBezTo>
                      <a:pt x="206" y="206"/>
                      <a:pt x="260" y="194"/>
                      <a:pt x="282" y="171"/>
                    </a:cubicBezTo>
                    <a:lnTo>
                      <a:pt x="282" y="212"/>
                    </a:lnTo>
                    <a:close/>
                    <a:moveTo>
                      <a:pt x="282" y="147"/>
                    </a:moveTo>
                    <a:cubicBezTo>
                      <a:pt x="282" y="147"/>
                      <a:pt x="282" y="147"/>
                      <a:pt x="282" y="147"/>
                    </a:cubicBezTo>
                    <a:cubicBezTo>
                      <a:pt x="282" y="147"/>
                      <a:pt x="282" y="147"/>
                      <a:pt x="282" y="147"/>
                    </a:cubicBezTo>
                    <a:cubicBezTo>
                      <a:pt x="282" y="174"/>
                      <a:pt x="224" y="195"/>
                      <a:pt x="152" y="195"/>
                    </a:cubicBezTo>
                    <a:cubicBezTo>
                      <a:pt x="80" y="195"/>
                      <a:pt x="22" y="174"/>
                      <a:pt x="22" y="147"/>
                    </a:cubicBezTo>
                    <a:cubicBezTo>
                      <a:pt x="22" y="147"/>
                      <a:pt x="22" y="147"/>
                      <a:pt x="22" y="147"/>
                    </a:cubicBezTo>
                    <a:cubicBezTo>
                      <a:pt x="22" y="147"/>
                      <a:pt x="22" y="147"/>
                      <a:pt x="22" y="147"/>
                    </a:cubicBezTo>
                    <a:cubicBezTo>
                      <a:pt x="22" y="109"/>
                      <a:pt x="22" y="109"/>
                      <a:pt x="22" y="109"/>
                    </a:cubicBezTo>
                    <a:cubicBezTo>
                      <a:pt x="50" y="131"/>
                      <a:pt x="102" y="141"/>
                      <a:pt x="152" y="141"/>
                    </a:cubicBezTo>
                    <a:cubicBezTo>
                      <a:pt x="202" y="141"/>
                      <a:pt x="254" y="131"/>
                      <a:pt x="282" y="109"/>
                    </a:cubicBezTo>
                    <a:lnTo>
                      <a:pt x="282" y="147"/>
                    </a:lnTo>
                    <a:close/>
                    <a:moveTo>
                      <a:pt x="152" y="119"/>
                    </a:moveTo>
                    <a:cubicBezTo>
                      <a:pt x="80" y="119"/>
                      <a:pt x="22" y="98"/>
                      <a:pt x="22" y="71"/>
                    </a:cubicBezTo>
                    <a:cubicBezTo>
                      <a:pt x="22" y="44"/>
                      <a:pt x="80" y="22"/>
                      <a:pt x="152" y="22"/>
                    </a:cubicBezTo>
                    <a:cubicBezTo>
                      <a:pt x="224" y="22"/>
                      <a:pt x="282" y="44"/>
                      <a:pt x="282" y="71"/>
                    </a:cubicBezTo>
                    <a:cubicBezTo>
                      <a:pt x="282" y="98"/>
                      <a:pt x="224" y="119"/>
                      <a:pt x="152" y="119"/>
                    </a:cubicBezTo>
                    <a:close/>
                  </a:path>
                </a:pathLst>
              </a:custGeom>
              <a:grpFill/>
              <a:ln>
                <a:noFill/>
              </a:ln>
            </p:spPr>
            <p:txBody>
              <a:bodyPr vert="horz" wrap="square" lIns="91440" tIns="45720" rIns="91440" bIns="45720" numCol="1" anchor="t" anchorCtr="0" compatLnSpc="1"/>
              <a:lstStyle/>
              <a:p>
                <a:endParaRPr lang="id-ID"/>
              </a:p>
            </p:txBody>
          </p:sp>
          <p:sp>
            <p:nvSpPr>
              <p:cNvPr id="92" name="Oval 31"/>
              <p:cNvSpPr>
                <a:spLocks noChangeArrowheads="1"/>
              </p:cNvSpPr>
              <p:nvPr/>
            </p:nvSpPr>
            <p:spPr bwMode="auto">
              <a:xfrm>
                <a:off x="7885113" y="681038"/>
                <a:ext cx="82550" cy="84138"/>
              </a:xfrm>
              <a:prstGeom prst="ellipse">
                <a:avLst/>
              </a:prstGeom>
              <a:grpFill/>
              <a:ln>
                <a:noFill/>
              </a:ln>
            </p:spPr>
            <p:txBody>
              <a:bodyPr vert="horz" wrap="square" lIns="91440" tIns="45720" rIns="91440" bIns="45720" numCol="1" anchor="t" anchorCtr="0" compatLnSpc="1"/>
              <a:lstStyle/>
              <a:p>
                <a:endParaRPr lang="id-ID"/>
              </a:p>
            </p:txBody>
          </p:sp>
          <p:sp>
            <p:nvSpPr>
              <p:cNvPr id="93" name="Oval 32"/>
              <p:cNvSpPr>
                <a:spLocks noChangeArrowheads="1"/>
              </p:cNvSpPr>
              <p:nvPr/>
            </p:nvSpPr>
            <p:spPr bwMode="auto">
              <a:xfrm>
                <a:off x="7885113" y="434975"/>
                <a:ext cx="82550" cy="84138"/>
              </a:xfrm>
              <a:prstGeom prst="ellipse">
                <a:avLst/>
              </a:prstGeom>
              <a:grpFill/>
              <a:ln>
                <a:noFill/>
              </a:ln>
            </p:spPr>
            <p:txBody>
              <a:bodyPr vert="horz" wrap="square" lIns="91440" tIns="45720" rIns="91440" bIns="45720" numCol="1" anchor="t" anchorCtr="0" compatLnSpc="1"/>
              <a:lstStyle/>
              <a:p>
                <a:endParaRPr lang="id-ID"/>
              </a:p>
            </p:txBody>
          </p:sp>
          <p:sp>
            <p:nvSpPr>
              <p:cNvPr id="94" name="Oval 33"/>
              <p:cNvSpPr>
                <a:spLocks noChangeArrowheads="1"/>
              </p:cNvSpPr>
              <p:nvPr/>
            </p:nvSpPr>
            <p:spPr bwMode="auto">
              <a:xfrm>
                <a:off x="7885113" y="190500"/>
                <a:ext cx="82550" cy="82550"/>
              </a:xfrm>
              <a:prstGeom prst="ellipse">
                <a:avLst/>
              </a:prstGeom>
              <a:grpFill/>
              <a:ln>
                <a:noFill/>
              </a:ln>
            </p:spPr>
            <p:txBody>
              <a:bodyPr vert="horz" wrap="square" lIns="91440" tIns="45720" rIns="91440" bIns="45720" numCol="1" anchor="t" anchorCtr="0" compatLnSpc="1"/>
              <a:lstStyle/>
              <a:p>
                <a:endParaRPr lang="id-ID"/>
              </a:p>
            </p:txBody>
          </p:sp>
        </p:grpSp>
        <p:grpSp>
          <p:nvGrpSpPr>
            <p:cNvPr id="105" name="Group 104"/>
            <p:cNvGrpSpPr>
              <a:grpSpLocks noChangeAspect="1"/>
            </p:cNvGrpSpPr>
            <p:nvPr/>
          </p:nvGrpSpPr>
          <p:grpSpPr>
            <a:xfrm>
              <a:off x="5532714" y="2990731"/>
              <a:ext cx="1005258" cy="988068"/>
              <a:chOff x="6964641" y="2706230"/>
              <a:chExt cx="1620000" cy="1620000"/>
            </a:xfrm>
          </p:grpSpPr>
          <p:sp>
            <p:nvSpPr>
              <p:cNvPr id="106" name="Oval 105"/>
              <p:cNvSpPr>
                <a:spLocks noChangeAspect="1" noChangeArrowheads="1"/>
              </p:cNvSpPr>
              <p:nvPr/>
            </p:nvSpPr>
            <p:spPr bwMode="auto">
              <a:xfrm flipV="1">
                <a:off x="6964641" y="2706230"/>
                <a:ext cx="1620000" cy="1620000"/>
              </a:xfrm>
              <a:prstGeom prst="ellipse">
                <a:avLst/>
              </a:prstGeom>
              <a:gradFill flip="none" rotWithShape="1">
                <a:gsLst>
                  <a:gs pos="0">
                    <a:schemeClr val="bg1">
                      <a:lumMod val="85000"/>
                    </a:schemeClr>
                  </a:gs>
                  <a:gs pos="100000">
                    <a:schemeClr val="bg1"/>
                  </a:gs>
                </a:gsLst>
                <a:lin ang="0" scaled="1"/>
                <a:tileRect/>
              </a:gradFill>
              <a:ln>
                <a:noFill/>
              </a:ln>
            </p:spPr>
            <p:txBody>
              <a:bodyPr vert="horz" wrap="square" lIns="91440" tIns="45720" rIns="91440" bIns="45720" numCol="1" anchor="t" anchorCtr="0" compatLnSpc="1"/>
              <a:lstStyle/>
              <a:p>
                <a:endParaRPr lang="id-ID"/>
              </a:p>
            </p:txBody>
          </p:sp>
          <p:sp>
            <p:nvSpPr>
              <p:cNvPr id="107" name="Oval 106"/>
              <p:cNvSpPr>
                <a:spLocks noChangeAspect="1" noChangeArrowheads="1"/>
              </p:cNvSpPr>
              <p:nvPr/>
            </p:nvSpPr>
            <p:spPr bwMode="auto">
              <a:xfrm flipV="1">
                <a:off x="7084503" y="2832230"/>
                <a:ext cx="1368000" cy="1368000"/>
              </a:xfrm>
              <a:prstGeom prst="ellipse">
                <a:avLst/>
              </a:prstGeom>
              <a:gradFill flip="none" rotWithShape="1">
                <a:gsLst>
                  <a:gs pos="0">
                    <a:schemeClr val="bg1">
                      <a:lumMod val="85000"/>
                    </a:schemeClr>
                  </a:gs>
                  <a:gs pos="100000">
                    <a:schemeClr val="bg1"/>
                  </a:gs>
                </a:gsLst>
                <a:lin ang="5400000" scaled="1"/>
                <a:tileRect/>
              </a:gradFill>
              <a:ln>
                <a:noFill/>
              </a:ln>
            </p:spPr>
            <p:txBody>
              <a:bodyPr vert="horz" wrap="square" lIns="91440" tIns="45720" rIns="91440" bIns="45720" numCol="1" anchor="t" anchorCtr="0" compatLnSpc="1"/>
              <a:lstStyle/>
              <a:p>
                <a:endParaRPr lang="id-ID"/>
              </a:p>
            </p:txBody>
          </p:sp>
        </p:grpSp>
        <p:sp>
          <p:nvSpPr>
            <p:cNvPr id="119" name="24 Rectángulo redondeado"/>
            <p:cNvSpPr>
              <a:spLocks noChangeAspect="1"/>
            </p:cNvSpPr>
            <p:nvPr/>
          </p:nvSpPr>
          <p:spPr>
            <a:xfrm rot="5400000">
              <a:off x="5301330" y="2556529"/>
              <a:ext cx="266088" cy="426854"/>
            </a:xfrm>
            <a:custGeom>
              <a:avLst/>
              <a:gdLst/>
              <a:ahLst/>
              <a:cxnLst/>
              <a:rect l="l" t="t" r="r" b="b"/>
              <a:pathLst>
                <a:path w="2664000" h="4680520">
                  <a:moveTo>
                    <a:pt x="1332000" y="4091756"/>
                  </a:moveTo>
                  <a:cubicBezTo>
                    <a:pt x="1242530" y="4091756"/>
                    <a:pt x="1170000" y="4164286"/>
                    <a:pt x="1170000" y="4253756"/>
                  </a:cubicBezTo>
                  <a:cubicBezTo>
                    <a:pt x="1170000" y="4343226"/>
                    <a:pt x="1242530" y="4415756"/>
                    <a:pt x="1332000" y="4415756"/>
                  </a:cubicBezTo>
                  <a:cubicBezTo>
                    <a:pt x="1421470" y="4415756"/>
                    <a:pt x="1494000" y="4343226"/>
                    <a:pt x="1494000" y="4253756"/>
                  </a:cubicBezTo>
                  <a:cubicBezTo>
                    <a:pt x="1494000" y="4164286"/>
                    <a:pt x="1421470" y="4091756"/>
                    <a:pt x="1332000" y="4091756"/>
                  </a:cubicBezTo>
                  <a:close/>
                  <a:moveTo>
                    <a:pt x="472438" y="851396"/>
                  </a:moveTo>
                  <a:cubicBezTo>
                    <a:pt x="380516" y="851396"/>
                    <a:pt x="306000" y="925912"/>
                    <a:pt x="306000" y="1017834"/>
                  </a:cubicBezTo>
                  <a:lnTo>
                    <a:pt x="306000" y="3637286"/>
                  </a:lnTo>
                  <a:cubicBezTo>
                    <a:pt x="306000" y="3729208"/>
                    <a:pt x="380516" y="3803724"/>
                    <a:pt x="472438" y="3803724"/>
                  </a:cubicBezTo>
                  <a:lnTo>
                    <a:pt x="2191562" y="3803724"/>
                  </a:lnTo>
                  <a:cubicBezTo>
                    <a:pt x="2283484" y="3803724"/>
                    <a:pt x="2358000" y="3729208"/>
                    <a:pt x="2358000" y="3637286"/>
                  </a:cubicBezTo>
                  <a:lnTo>
                    <a:pt x="2358000" y="1017834"/>
                  </a:lnTo>
                  <a:cubicBezTo>
                    <a:pt x="2358000" y="925912"/>
                    <a:pt x="2283484" y="851396"/>
                    <a:pt x="2191562" y="851396"/>
                  </a:cubicBezTo>
                  <a:close/>
                  <a:moveTo>
                    <a:pt x="1043952" y="266090"/>
                  </a:moveTo>
                  <a:cubicBezTo>
                    <a:pt x="964424" y="266090"/>
                    <a:pt x="899952" y="330560"/>
                    <a:pt x="899952" y="410090"/>
                  </a:cubicBezTo>
                  <a:cubicBezTo>
                    <a:pt x="899952" y="489620"/>
                    <a:pt x="964424" y="554090"/>
                    <a:pt x="1043952" y="554090"/>
                  </a:cubicBezTo>
                  <a:lnTo>
                    <a:pt x="1620048" y="554090"/>
                  </a:lnTo>
                  <a:cubicBezTo>
                    <a:pt x="1699576" y="554090"/>
                    <a:pt x="1764048" y="489620"/>
                    <a:pt x="1764048" y="410090"/>
                  </a:cubicBezTo>
                  <a:cubicBezTo>
                    <a:pt x="1764048" y="330560"/>
                    <a:pt x="1699576" y="266090"/>
                    <a:pt x="1620048" y="266090"/>
                  </a:cubicBezTo>
                  <a:close/>
                  <a:moveTo>
                    <a:pt x="571028" y="0"/>
                  </a:moveTo>
                  <a:lnTo>
                    <a:pt x="2092972" y="0"/>
                  </a:lnTo>
                  <a:cubicBezTo>
                    <a:pt x="2408342" y="0"/>
                    <a:pt x="2664000" y="255658"/>
                    <a:pt x="2664000" y="571028"/>
                  </a:cubicBezTo>
                  <a:lnTo>
                    <a:pt x="2664000" y="4109492"/>
                  </a:lnTo>
                  <a:cubicBezTo>
                    <a:pt x="2664000" y="4424862"/>
                    <a:pt x="2408342" y="4680520"/>
                    <a:pt x="2092972" y="4680520"/>
                  </a:cubicBezTo>
                  <a:lnTo>
                    <a:pt x="571028" y="4680520"/>
                  </a:lnTo>
                  <a:cubicBezTo>
                    <a:pt x="255658" y="4680520"/>
                    <a:pt x="0" y="4424862"/>
                    <a:pt x="0" y="4109492"/>
                  </a:cubicBezTo>
                  <a:lnTo>
                    <a:pt x="0" y="571028"/>
                  </a:lnTo>
                  <a:cubicBezTo>
                    <a:pt x="0" y="255658"/>
                    <a:pt x="255658" y="0"/>
                    <a:pt x="57102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4282" tIns="17141" rIns="34282" bIns="17141"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MX" sz="900"/>
            </a:p>
          </p:txBody>
        </p:sp>
        <p:sp>
          <p:nvSpPr>
            <p:cNvPr id="120" name="AutoShape 44"/>
            <p:cNvSpPr>
              <a:spLocks noChangeAspect="1"/>
            </p:cNvSpPr>
            <p:nvPr/>
          </p:nvSpPr>
          <p:spPr bwMode="auto">
            <a:xfrm>
              <a:off x="6439890" y="4077072"/>
              <a:ext cx="353992" cy="3386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20" y="19326"/>
                  </a:moveTo>
                  <a:cubicBezTo>
                    <a:pt x="21574" y="19434"/>
                    <a:pt x="21599" y="19552"/>
                    <a:pt x="21599" y="19677"/>
                  </a:cubicBezTo>
                  <a:cubicBezTo>
                    <a:pt x="21599" y="19974"/>
                    <a:pt x="21492" y="20237"/>
                    <a:pt x="21274" y="20463"/>
                  </a:cubicBezTo>
                  <a:lnTo>
                    <a:pt x="20490" y="21235"/>
                  </a:lnTo>
                  <a:cubicBezTo>
                    <a:pt x="20281" y="21461"/>
                    <a:pt x="20026" y="21574"/>
                    <a:pt x="19720" y="21574"/>
                  </a:cubicBezTo>
                  <a:lnTo>
                    <a:pt x="19664" y="21574"/>
                  </a:lnTo>
                  <a:cubicBezTo>
                    <a:pt x="19350" y="21537"/>
                    <a:pt x="19081" y="21396"/>
                    <a:pt x="18866" y="21153"/>
                  </a:cubicBezTo>
                  <a:lnTo>
                    <a:pt x="12700" y="13222"/>
                  </a:lnTo>
                  <a:cubicBezTo>
                    <a:pt x="11958" y="13870"/>
                    <a:pt x="11265" y="14438"/>
                    <a:pt x="10623" y="14927"/>
                  </a:cubicBezTo>
                  <a:cubicBezTo>
                    <a:pt x="9975" y="15413"/>
                    <a:pt x="9366" y="15835"/>
                    <a:pt x="8789" y="16188"/>
                  </a:cubicBezTo>
                  <a:lnTo>
                    <a:pt x="9261" y="19988"/>
                  </a:lnTo>
                  <a:lnTo>
                    <a:pt x="9261" y="20124"/>
                  </a:lnTo>
                  <a:cubicBezTo>
                    <a:pt x="9261" y="20423"/>
                    <a:pt x="9162" y="20672"/>
                    <a:pt x="8964" y="20870"/>
                  </a:cubicBezTo>
                  <a:lnTo>
                    <a:pt x="8546" y="21289"/>
                  </a:lnTo>
                  <a:cubicBezTo>
                    <a:pt x="8339" y="21498"/>
                    <a:pt x="8076" y="21599"/>
                    <a:pt x="7762" y="21599"/>
                  </a:cubicBezTo>
                  <a:lnTo>
                    <a:pt x="7705" y="21599"/>
                  </a:lnTo>
                  <a:cubicBezTo>
                    <a:pt x="7354" y="21563"/>
                    <a:pt x="7088" y="21424"/>
                    <a:pt x="6907" y="21178"/>
                  </a:cubicBezTo>
                  <a:lnTo>
                    <a:pt x="4131" y="17500"/>
                  </a:lnTo>
                  <a:lnTo>
                    <a:pt x="418" y="14695"/>
                  </a:lnTo>
                  <a:cubicBezTo>
                    <a:pt x="155" y="14472"/>
                    <a:pt x="16" y="14201"/>
                    <a:pt x="0" y="13884"/>
                  </a:cubicBezTo>
                  <a:lnTo>
                    <a:pt x="0" y="13833"/>
                  </a:lnTo>
                  <a:cubicBezTo>
                    <a:pt x="0" y="13550"/>
                    <a:pt x="104" y="13293"/>
                    <a:pt x="311" y="13059"/>
                  </a:cubicBezTo>
                  <a:lnTo>
                    <a:pt x="715" y="12668"/>
                  </a:lnTo>
                  <a:cubicBezTo>
                    <a:pt x="897" y="12439"/>
                    <a:pt x="1151" y="12332"/>
                    <a:pt x="1477" y="12340"/>
                  </a:cubicBezTo>
                  <a:cubicBezTo>
                    <a:pt x="1550" y="12340"/>
                    <a:pt x="1596" y="12352"/>
                    <a:pt x="1612" y="12369"/>
                  </a:cubicBezTo>
                  <a:lnTo>
                    <a:pt x="5407" y="12801"/>
                  </a:lnTo>
                  <a:cubicBezTo>
                    <a:pt x="5761" y="12233"/>
                    <a:pt x="6180" y="11625"/>
                    <a:pt x="6672" y="10983"/>
                  </a:cubicBezTo>
                  <a:cubicBezTo>
                    <a:pt x="7167" y="10336"/>
                    <a:pt x="7733" y="9655"/>
                    <a:pt x="8376" y="8931"/>
                  </a:cubicBezTo>
                  <a:lnTo>
                    <a:pt x="478" y="2748"/>
                  </a:lnTo>
                  <a:cubicBezTo>
                    <a:pt x="195" y="2521"/>
                    <a:pt x="59" y="2256"/>
                    <a:pt x="59" y="1950"/>
                  </a:cubicBezTo>
                  <a:lnTo>
                    <a:pt x="59" y="1894"/>
                  </a:lnTo>
                  <a:cubicBezTo>
                    <a:pt x="59" y="1614"/>
                    <a:pt x="161" y="1354"/>
                    <a:pt x="370" y="1111"/>
                  </a:cubicBezTo>
                  <a:lnTo>
                    <a:pt x="1140" y="336"/>
                  </a:lnTo>
                  <a:cubicBezTo>
                    <a:pt x="1383" y="130"/>
                    <a:pt x="1641" y="25"/>
                    <a:pt x="1910" y="25"/>
                  </a:cubicBezTo>
                  <a:lnTo>
                    <a:pt x="2088" y="25"/>
                  </a:lnTo>
                  <a:cubicBezTo>
                    <a:pt x="2153" y="25"/>
                    <a:pt x="2215" y="45"/>
                    <a:pt x="2269" y="79"/>
                  </a:cubicBezTo>
                  <a:lnTo>
                    <a:pt x="13147" y="4045"/>
                  </a:lnTo>
                  <a:lnTo>
                    <a:pt x="15193" y="2030"/>
                  </a:lnTo>
                  <a:cubicBezTo>
                    <a:pt x="15827" y="1396"/>
                    <a:pt x="16551" y="901"/>
                    <a:pt x="17375" y="540"/>
                  </a:cubicBezTo>
                  <a:cubicBezTo>
                    <a:pt x="18195" y="180"/>
                    <a:pt x="18951" y="0"/>
                    <a:pt x="19636" y="0"/>
                  </a:cubicBezTo>
                  <a:cubicBezTo>
                    <a:pt x="20284" y="0"/>
                    <a:pt x="20779" y="166"/>
                    <a:pt x="21113" y="500"/>
                  </a:cubicBezTo>
                  <a:cubicBezTo>
                    <a:pt x="21291" y="661"/>
                    <a:pt x="21418" y="870"/>
                    <a:pt x="21492" y="1125"/>
                  </a:cubicBezTo>
                  <a:cubicBezTo>
                    <a:pt x="21563" y="1374"/>
                    <a:pt x="21599" y="1659"/>
                    <a:pt x="21599" y="1973"/>
                  </a:cubicBezTo>
                  <a:cubicBezTo>
                    <a:pt x="21599" y="2660"/>
                    <a:pt x="21424" y="3415"/>
                    <a:pt x="21076" y="4235"/>
                  </a:cubicBezTo>
                  <a:cubicBezTo>
                    <a:pt x="20728" y="5055"/>
                    <a:pt x="20230" y="5778"/>
                    <a:pt x="19582" y="6400"/>
                  </a:cubicBezTo>
                  <a:lnTo>
                    <a:pt x="17547" y="8456"/>
                  </a:lnTo>
                  <a:lnTo>
                    <a:pt x="21520" y="19326"/>
                  </a:lnTo>
                  <a:close/>
                </a:path>
              </a:pathLst>
            </a:custGeom>
            <a:solidFill>
              <a:schemeClr val="bg1"/>
            </a:solidFill>
            <a:ln>
              <a:noFill/>
            </a:ln>
            <a:effectLst/>
          </p:spPr>
          <p:txBody>
            <a:bodyPr lIns="101578" tIns="101578" rIns="101578" bIns="10157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65">
                <a:defRPr/>
              </a:pPr>
              <a:endParaRPr lang="es-ES" sz="6600" dirty="0">
                <a:solidFill>
                  <a:srgbClr val="44CEB9"/>
                </a:solidFill>
                <a:effectLst>
                  <a:outerShdw blurRad="38100" dist="38100" dir="2700000" algn="tl">
                    <a:srgbClr val="000000"/>
                  </a:outerShdw>
                </a:effectLst>
                <a:latin typeface="Gill Sans" charset="0"/>
                <a:cs typeface="Gill Sans" charset="0"/>
                <a:sym typeface="Gill Sans" charset="0"/>
              </a:endParaRPr>
            </a:p>
          </p:txBody>
        </p:sp>
        <p:sp>
          <p:nvSpPr>
            <p:cNvPr id="121" name="Freeform 21"/>
            <p:cNvSpPr>
              <a:spLocks noChangeAspect="1" noEditPoints="1"/>
            </p:cNvSpPr>
            <p:nvPr/>
          </p:nvSpPr>
          <p:spPr bwMode="auto">
            <a:xfrm>
              <a:off x="5087600" y="3861048"/>
              <a:ext cx="344178" cy="383800"/>
            </a:xfrm>
            <a:custGeom>
              <a:avLst/>
              <a:gdLst>
                <a:gd name="T0" fmla="*/ 432 w 504"/>
                <a:gd name="T1" fmla="*/ 541 h 577"/>
                <a:gd name="T2" fmla="*/ 407 w 504"/>
                <a:gd name="T3" fmla="*/ 541 h 577"/>
                <a:gd name="T4" fmla="*/ 504 w 504"/>
                <a:gd name="T5" fmla="*/ 361 h 577"/>
                <a:gd name="T6" fmla="*/ 341 w 504"/>
                <a:gd name="T7" fmla="*/ 152 h 577"/>
                <a:gd name="T8" fmla="*/ 382 w 504"/>
                <a:gd name="T9" fmla="*/ 75 h 577"/>
                <a:gd name="T10" fmla="*/ 374 w 504"/>
                <a:gd name="T11" fmla="*/ 50 h 577"/>
                <a:gd name="T12" fmla="*/ 277 w 504"/>
                <a:gd name="T13" fmla="*/ 3 h 577"/>
                <a:gd name="T14" fmla="*/ 263 w 504"/>
                <a:gd name="T15" fmla="*/ 2 h 577"/>
                <a:gd name="T16" fmla="*/ 252 w 504"/>
                <a:gd name="T17" fmla="*/ 12 h 577"/>
                <a:gd name="T18" fmla="*/ 137 w 504"/>
                <a:gd name="T19" fmla="*/ 230 h 577"/>
                <a:gd name="T20" fmla="*/ 153 w 504"/>
                <a:gd name="T21" fmla="*/ 280 h 577"/>
                <a:gd name="T22" fmla="*/ 137 w 504"/>
                <a:gd name="T23" fmla="*/ 313 h 577"/>
                <a:gd name="T24" fmla="*/ 202 w 504"/>
                <a:gd name="T25" fmla="*/ 344 h 577"/>
                <a:gd name="T26" fmla="*/ 217 w 504"/>
                <a:gd name="T27" fmla="*/ 312 h 577"/>
                <a:gd name="T28" fmla="*/ 217 w 504"/>
                <a:gd name="T29" fmla="*/ 312 h 577"/>
                <a:gd name="T30" fmla="*/ 267 w 504"/>
                <a:gd name="T31" fmla="*/ 293 h 577"/>
                <a:gd name="T32" fmla="*/ 306 w 504"/>
                <a:gd name="T33" fmla="*/ 219 h 577"/>
                <a:gd name="T34" fmla="*/ 432 w 504"/>
                <a:gd name="T35" fmla="*/ 361 h 577"/>
                <a:gd name="T36" fmla="*/ 288 w 504"/>
                <a:gd name="T37" fmla="*/ 505 h 577"/>
                <a:gd name="T38" fmla="*/ 180 w 504"/>
                <a:gd name="T39" fmla="*/ 469 h 577"/>
                <a:gd name="T40" fmla="*/ 180 w 504"/>
                <a:gd name="T41" fmla="*/ 451 h 577"/>
                <a:gd name="T42" fmla="*/ 198 w 504"/>
                <a:gd name="T43" fmla="*/ 433 h 577"/>
                <a:gd name="T44" fmla="*/ 288 w 504"/>
                <a:gd name="T45" fmla="*/ 433 h 577"/>
                <a:gd name="T46" fmla="*/ 288 w 504"/>
                <a:gd name="T47" fmla="*/ 397 h 577"/>
                <a:gd name="T48" fmla="*/ 149 w 504"/>
                <a:gd name="T49" fmla="*/ 397 h 577"/>
                <a:gd name="T50" fmla="*/ 75 w 504"/>
                <a:gd name="T51" fmla="*/ 397 h 577"/>
                <a:gd name="T52" fmla="*/ 0 w 504"/>
                <a:gd name="T53" fmla="*/ 397 h 577"/>
                <a:gd name="T54" fmla="*/ 0 w 504"/>
                <a:gd name="T55" fmla="*/ 433 h 577"/>
                <a:gd name="T56" fmla="*/ 85 w 504"/>
                <a:gd name="T57" fmla="*/ 433 h 577"/>
                <a:gd name="T58" fmla="*/ 90 w 504"/>
                <a:gd name="T59" fmla="*/ 433 h 577"/>
                <a:gd name="T60" fmla="*/ 108 w 504"/>
                <a:gd name="T61" fmla="*/ 451 h 577"/>
                <a:gd name="T62" fmla="*/ 108 w 504"/>
                <a:gd name="T63" fmla="*/ 469 h 577"/>
                <a:gd name="T64" fmla="*/ 108 w 504"/>
                <a:gd name="T65" fmla="*/ 541 h 577"/>
                <a:gd name="T66" fmla="*/ 36 w 504"/>
                <a:gd name="T67" fmla="*/ 577 h 577"/>
                <a:gd name="T68" fmla="*/ 504 w 504"/>
                <a:gd name="T69" fmla="*/ 577 h 577"/>
                <a:gd name="T70" fmla="*/ 432 w 504"/>
                <a:gd name="T71" fmla="*/ 541 h 577"/>
                <a:gd name="T72" fmla="*/ 306 w 504"/>
                <a:gd name="T73" fmla="*/ 49 h 577"/>
                <a:gd name="T74" fmla="*/ 294 w 504"/>
                <a:gd name="T75" fmla="*/ 61 h 577"/>
                <a:gd name="T76" fmla="*/ 212 w 504"/>
                <a:gd name="T77" fmla="*/ 217 h 577"/>
                <a:gd name="T78" fmla="*/ 180 w 504"/>
                <a:gd name="T79" fmla="*/ 202 h 577"/>
                <a:gd name="T80" fmla="*/ 182 w 504"/>
                <a:gd name="T81" fmla="*/ 195 h 577"/>
                <a:gd name="T82" fmla="*/ 261 w 504"/>
                <a:gd name="T83" fmla="*/ 48 h 577"/>
                <a:gd name="T84" fmla="*/ 272 w 504"/>
                <a:gd name="T85" fmla="*/ 38 h 577"/>
                <a:gd name="T86" fmla="*/ 286 w 504"/>
                <a:gd name="T87" fmla="*/ 39 h 577"/>
                <a:gd name="T88" fmla="*/ 306 w 504"/>
                <a:gd name="T89" fmla="*/ 49 h 577"/>
                <a:gd name="T90" fmla="*/ 306 w 504"/>
                <a:gd name="T91" fmla="*/ 49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04" h="577">
                  <a:moveTo>
                    <a:pt x="432" y="541"/>
                  </a:moveTo>
                  <a:cubicBezTo>
                    <a:pt x="407" y="541"/>
                    <a:pt x="407" y="541"/>
                    <a:pt x="407" y="541"/>
                  </a:cubicBezTo>
                  <a:cubicBezTo>
                    <a:pt x="466" y="502"/>
                    <a:pt x="504" y="436"/>
                    <a:pt x="504" y="361"/>
                  </a:cubicBezTo>
                  <a:cubicBezTo>
                    <a:pt x="504" y="260"/>
                    <a:pt x="435" y="175"/>
                    <a:pt x="341" y="152"/>
                  </a:cubicBezTo>
                  <a:cubicBezTo>
                    <a:pt x="382" y="75"/>
                    <a:pt x="382" y="75"/>
                    <a:pt x="382" y="75"/>
                  </a:cubicBezTo>
                  <a:cubicBezTo>
                    <a:pt x="386" y="65"/>
                    <a:pt x="383" y="54"/>
                    <a:pt x="374" y="50"/>
                  </a:cubicBezTo>
                  <a:cubicBezTo>
                    <a:pt x="277" y="3"/>
                    <a:pt x="277" y="3"/>
                    <a:pt x="277" y="3"/>
                  </a:cubicBezTo>
                  <a:cubicBezTo>
                    <a:pt x="272" y="1"/>
                    <a:pt x="267" y="0"/>
                    <a:pt x="263" y="2"/>
                  </a:cubicBezTo>
                  <a:cubicBezTo>
                    <a:pt x="258" y="4"/>
                    <a:pt x="254" y="7"/>
                    <a:pt x="252" y="12"/>
                  </a:cubicBezTo>
                  <a:cubicBezTo>
                    <a:pt x="137" y="230"/>
                    <a:pt x="137" y="230"/>
                    <a:pt x="137" y="230"/>
                  </a:cubicBezTo>
                  <a:cubicBezTo>
                    <a:pt x="128" y="249"/>
                    <a:pt x="135" y="272"/>
                    <a:pt x="153" y="280"/>
                  </a:cubicBezTo>
                  <a:cubicBezTo>
                    <a:pt x="137" y="313"/>
                    <a:pt x="137" y="313"/>
                    <a:pt x="137" y="313"/>
                  </a:cubicBezTo>
                  <a:cubicBezTo>
                    <a:pt x="202" y="344"/>
                    <a:pt x="202" y="344"/>
                    <a:pt x="202" y="344"/>
                  </a:cubicBezTo>
                  <a:cubicBezTo>
                    <a:pt x="217" y="312"/>
                    <a:pt x="217" y="312"/>
                    <a:pt x="217" y="312"/>
                  </a:cubicBezTo>
                  <a:cubicBezTo>
                    <a:pt x="217" y="312"/>
                    <a:pt x="217" y="312"/>
                    <a:pt x="217" y="312"/>
                  </a:cubicBezTo>
                  <a:cubicBezTo>
                    <a:pt x="235" y="320"/>
                    <a:pt x="257" y="312"/>
                    <a:pt x="267" y="293"/>
                  </a:cubicBezTo>
                  <a:cubicBezTo>
                    <a:pt x="306" y="219"/>
                    <a:pt x="306" y="219"/>
                    <a:pt x="306" y="219"/>
                  </a:cubicBezTo>
                  <a:cubicBezTo>
                    <a:pt x="377" y="228"/>
                    <a:pt x="432" y="288"/>
                    <a:pt x="432" y="361"/>
                  </a:cubicBezTo>
                  <a:cubicBezTo>
                    <a:pt x="432" y="440"/>
                    <a:pt x="367" y="505"/>
                    <a:pt x="288" y="505"/>
                  </a:cubicBezTo>
                  <a:cubicBezTo>
                    <a:pt x="252" y="505"/>
                    <a:pt x="205" y="491"/>
                    <a:pt x="180" y="469"/>
                  </a:cubicBezTo>
                  <a:cubicBezTo>
                    <a:pt x="180" y="451"/>
                    <a:pt x="180" y="451"/>
                    <a:pt x="180" y="451"/>
                  </a:cubicBezTo>
                  <a:cubicBezTo>
                    <a:pt x="180" y="441"/>
                    <a:pt x="188" y="433"/>
                    <a:pt x="198" y="433"/>
                  </a:cubicBezTo>
                  <a:cubicBezTo>
                    <a:pt x="288" y="433"/>
                    <a:pt x="288" y="433"/>
                    <a:pt x="288" y="433"/>
                  </a:cubicBezTo>
                  <a:cubicBezTo>
                    <a:pt x="288" y="397"/>
                    <a:pt x="288" y="397"/>
                    <a:pt x="288" y="397"/>
                  </a:cubicBezTo>
                  <a:cubicBezTo>
                    <a:pt x="149" y="397"/>
                    <a:pt x="149" y="397"/>
                    <a:pt x="149" y="397"/>
                  </a:cubicBezTo>
                  <a:cubicBezTo>
                    <a:pt x="75" y="397"/>
                    <a:pt x="75" y="397"/>
                    <a:pt x="75" y="397"/>
                  </a:cubicBezTo>
                  <a:cubicBezTo>
                    <a:pt x="0" y="397"/>
                    <a:pt x="0" y="397"/>
                    <a:pt x="0" y="397"/>
                  </a:cubicBezTo>
                  <a:cubicBezTo>
                    <a:pt x="0" y="433"/>
                    <a:pt x="0" y="433"/>
                    <a:pt x="0" y="433"/>
                  </a:cubicBezTo>
                  <a:cubicBezTo>
                    <a:pt x="85" y="433"/>
                    <a:pt x="85" y="433"/>
                    <a:pt x="85" y="433"/>
                  </a:cubicBezTo>
                  <a:cubicBezTo>
                    <a:pt x="90" y="433"/>
                    <a:pt x="90" y="433"/>
                    <a:pt x="90" y="433"/>
                  </a:cubicBezTo>
                  <a:cubicBezTo>
                    <a:pt x="100" y="433"/>
                    <a:pt x="108" y="441"/>
                    <a:pt x="108" y="451"/>
                  </a:cubicBezTo>
                  <a:cubicBezTo>
                    <a:pt x="108" y="469"/>
                    <a:pt x="108" y="469"/>
                    <a:pt x="108" y="469"/>
                  </a:cubicBezTo>
                  <a:cubicBezTo>
                    <a:pt x="108" y="541"/>
                    <a:pt x="108" y="541"/>
                    <a:pt x="108" y="541"/>
                  </a:cubicBezTo>
                  <a:cubicBezTo>
                    <a:pt x="68" y="541"/>
                    <a:pt x="36" y="537"/>
                    <a:pt x="36" y="577"/>
                  </a:cubicBezTo>
                  <a:cubicBezTo>
                    <a:pt x="504" y="577"/>
                    <a:pt x="504" y="577"/>
                    <a:pt x="504" y="577"/>
                  </a:cubicBezTo>
                  <a:cubicBezTo>
                    <a:pt x="504" y="537"/>
                    <a:pt x="472" y="541"/>
                    <a:pt x="432" y="541"/>
                  </a:cubicBezTo>
                  <a:close/>
                  <a:moveTo>
                    <a:pt x="306" y="49"/>
                  </a:moveTo>
                  <a:cubicBezTo>
                    <a:pt x="301" y="51"/>
                    <a:pt x="297" y="55"/>
                    <a:pt x="294" y="61"/>
                  </a:cubicBezTo>
                  <a:cubicBezTo>
                    <a:pt x="212" y="217"/>
                    <a:pt x="212" y="217"/>
                    <a:pt x="212" y="217"/>
                  </a:cubicBezTo>
                  <a:cubicBezTo>
                    <a:pt x="180" y="202"/>
                    <a:pt x="180" y="202"/>
                    <a:pt x="180" y="202"/>
                  </a:cubicBezTo>
                  <a:cubicBezTo>
                    <a:pt x="181" y="199"/>
                    <a:pt x="181" y="197"/>
                    <a:pt x="182" y="195"/>
                  </a:cubicBezTo>
                  <a:cubicBezTo>
                    <a:pt x="261" y="48"/>
                    <a:pt x="261" y="48"/>
                    <a:pt x="261" y="48"/>
                  </a:cubicBezTo>
                  <a:cubicBezTo>
                    <a:pt x="263" y="43"/>
                    <a:pt x="267" y="40"/>
                    <a:pt x="272" y="38"/>
                  </a:cubicBezTo>
                  <a:cubicBezTo>
                    <a:pt x="276" y="36"/>
                    <a:pt x="281" y="37"/>
                    <a:pt x="286" y="39"/>
                  </a:cubicBezTo>
                  <a:cubicBezTo>
                    <a:pt x="306" y="49"/>
                    <a:pt x="306" y="49"/>
                    <a:pt x="306" y="49"/>
                  </a:cubicBezTo>
                  <a:cubicBezTo>
                    <a:pt x="306" y="49"/>
                    <a:pt x="306" y="49"/>
                    <a:pt x="306" y="49"/>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66" name="Freeform 5"/>
            <p:cNvSpPr>
              <a:spLocks noChangeAspect="1" noEditPoints="1"/>
            </p:cNvSpPr>
            <p:nvPr/>
          </p:nvSpPr>
          <p:spPr bwMode="auto">
            <a:xfrm>
              <a:off x="5803912" y="3220924"/>
              <a:ext cx="453142" cy="446362"/>
            </a:xfrm>
            <a:custGeom>
              <a:avLst/>
              <a:gdLst>
                <a:gd name="T0" fmla="*/ 96 w 192"/>
                <a:gd name="T1" fmla="*/ 0 h 192"/>
                <a:gd name="T2" fmla="*/ 0 w 192"/>
                <a:gd name="T3" fmla="*/ 96 h 192"/>
                <a:gd name="T4" fmla="*/ 96 w 192"/>
                <a:gd name="T5" fmla="*/ 192 h 192"/>
                <a:gd name="T6" fmla="*/ 192 w 192"/>
                <a:gd name="T7" fmla="*/ 96 h 192"/>
                <a:gd name="T8" fmla="*/ 96 w 192"/>
                <a:gd name="T9" fmla="*/ 0 h 192"/>
                <a:gd name="T10" fmla="*/ 122 w 192"/>
                <a:gd name="T11" fmla="*/ 133 h 192"/>
                <a:gd name="T12" fmla="*/ 101 w 192"/>
                <a:gd name="T13" fmla="*/ 142 h 192"/>
                <a:gd name="T14" fmla="*/ 101 w 192"/>
                <a:gd name="T15" fmla="*/ 156 h 192"/>
                <a:gd name="T16" fmla="*/ 96 w 192"/>
                <a:gd name="T17" fmla="*/ 156 h 192"/>
                <a:gd name="T18" fmla="*/ 90 w 192"/>
                <a:gd name="T19" fmla="*/ 156 h 192"/>
                <a:gd name="T20" fmla="*/ 90 w 192"/>
                <a:gd name="T21" fmla="*/ 143 h 192"/>
                <a:gd name="T22" fmla="*/ 62 w 192"/>
                <a:gd name="T23" fmla="*/ 117 h 192"/>
                <a:gd name="T24" fmla="*/ 80 w 192"/>
                <a:gd name="T25" fmla="*/ 112 h 192"/>
                <a:gd name="T26" fmla="*/ 96 w 192"/>
                <a:gd name="T27" fmla="*/ 127 h 192"/>
                <a:gd name="T28" fmla="*/ 96 w 192"/>
                <a:gd name="T29" fmla="*/ 127 h 192"/>
                <a:gd name="T30" fmla="*/ 106 w 192"/>
                <a:gd name="T31" fmla="*/ 124 h 192"/>
                <a:gd name="T32" fmla="*/ 109 w 192"/>
                <a:gd name="T33" fmla="*/ 116 h 192"/>
                <a:gd name="T34" fmla="*/ 106 w 192"/>
                <a:gd name="T35" fmla="*/ 109 h 192"/>
                <a:gd name="T36" fmla="*/ 96 w 192"/>
                <a:gd name="T37" fmla="*/ 104 h 192"/>
                <a:gd name="T38" fmla="*/ 92 w 192"/>
                <a:gd name="T39" fmla="*/ 103 h 192"/>
                <a:gd name="T40" fmla="*/ 77 w 192"/>
                <a:gd name="T41" fmla="*/ 96 h 192"/>
                <a:gd name="T42" fmla="*/ 69 w 192"/>
                <a:gd name="T43" fmla="*/ 88 h 192"/>
                <a:gd name="T44" fmla="*/ 66 w 192"/>
                <a:gd name="T45" fmla="*/ 74 h 192"/>
                <a:gd name="T46" fmla="*/ 72 w 192"/>
                <a:gd name="T47" fmla="*/ 56 h 192"/>
                <a:gd name="T48" fmla="*/ 90 w 192"/>
                <a:gd name="T49" fmla="*/ 47 h 192"/>
                <a:gd name="T50" fmla="*/ 90 w 192"/>
                <a:gd name="T51" fmla="*/ 36 h 192"/>
                <a:gd name="T52" fmla="*/ 96 w 192"/>
                <a:gd name="T53" fmla="*/ 36 h 192"/>
                <a:gd name="T54" fmla="*/ 101 w 192"/>
                <a:gd name="T55" fmla="*/ 36 h 192"/>
                <a:gd name="T56" fmla="*/ 101 w 192"/>
                <a:gd name="T57" fmla="*/ 47 h 192"/>
                <a:gd name="T58" fmla="*/ 126 w 192"/>
                <a:gd name="T59" fmla="*/ 68 h 192"/>
                <a:gd name="T60" fmla="*/ 110 w 192"/>
                <a:gd name="T61" fmla="*/ 75 h 192"/>
                <a:gd name="T62" fmla="*/ 96 w 192"/>
                <a:gd name="T63" fmla="*/ 61 h 192"/>
                <a:gd name="T64" fmla="*/ 96 w 192"/>
                <a:gd name="T65" fmla="*/ 61 h 192"/>
                <a:gd name="T66" fmla="*/ 88 w 192"/>
                <a:gd name="T67" fmla="*/ 64 h 192"/>
                <a:gd name="T68" fmla="*/ 86 w 192"/>
                <a:gd name="T69" fmla="*/ 71 h 192"/>
                <a:gd name="T70" fmla="*/ 88 w 192"/>
                <a:gd name="T71" fmla="*/ 78 h 192"/>
                <a:gd name="T72" fmla="*/ 96 w 192"/>
                <a:gd name="T73" fmla="*/ 82 h 192"/>
                <a:gd name="T74" fmla="*/ 100 w 192"/>
                <a:gd name="T75" fmla="*/ 84 h 192"/>
                <a:gd name="T76" fmla="*/ 116 w 192"/>
                <a:gd name="T77" fmla="*/ 91 h 192"/>
                <a:gd name="T78" fmla="*/ 125 w 192"/>
                <a:gd name="T79" fmla="*/ 100 h 192"/>
                <a:gd name="T80" fmla="*/ 129 w 192"/>
                <a:gd name="T81" fmla="*/ 113 h 192"/>
                <a:gd name="T82" fmla="*/ 122 w 192"/>
                <a:gd name="T83" fmla="*/ 13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2" h="192">
                  <a:moveTo>
                    <a:pt x="96" y="0"/>
                  </a:moveTo>
                  <a:cubicBezTo>
                    <a:pt x="43" y="0"/>
                    <a:pt x="0" y="43"/>
                    <a:pt x="0" y="96"/>
                  </a:cubicBezTo>
                  <a:cubicBezTo>
                    <a:pt x="0" y="149"/>
                    <a:pt x="43" y="192"/>
                    <a:pt x="96" y="192"/>
                  </a:cubicBezTo>
                  <a:cubicBezTo>
                    <a:pt x="149" y="192"/>
                    <a:pt x="192" y="149"/>
                    <a:pt x="192" y="96"/>
                  </a:cubicBezTo>
                  <a:cubicBezTo>
                    <a:pt x="192" y="43"/>
                    <a:pt x="149" y="0"/>
                    <a:pt x="96" y="0"/>
                  </a:cubicBezTo>
                  <a:close/>
                  <a:moveTo>
                    <a:pt x="122" y="133"/>
                  </a:moveTo>
                  <a:cubicBezTo>
                    <a:pt x="117" y="138"/>
                    <a:pt x="110" y="142"/>
                    <a:pt x="101" y="142"/>
                  </a:cubicBezTo>
                  <a:cubicBezTo>
                    <a:pt x="101" y="156"/>
                    <a:pt x="101" y="156"/>
                    <a:pt x="101" y="156"/>
                  </a:cubicBezTo>
                  <a:cubicBezTo>
                    <a:pt x="96" y="156"/>
                    <a:pt x="96" y="156"/>
                    <a:pt x="96" y="156"/>
                  </a:cubicBezTo>
                  <a:cubicBezTo>
                    <a:pt x="90" y="156"/>
                    <a:pt x="90" y="156"/>
                    <a:pt x="90" y="156"/>
                  </a:cubicBezTo>
                  <a:cubicBezTo>
                    <a:pt x="90" y="143"/>
                    <a:pt x="90" y="143"/>
                    <a:pt x="90" y="143"/>
                  </a:cubicBezTo>
                  <a:cubicBezTo>
                    <a:pt x="75" y="141"/>
                    <a:pt x="66" y="132"/>
                    <a:pt x="62" y="117"/>
                  </a:cubicBezTo>
                  <a:cubicBezTo>
                    <a:pt x="80" y="112"/>
                    <a:pt x="80" y="112"/>
                    <a:pt x="80" y="112"/>
                  </a:cubicBezTo>
                  <a:cubicBezTo>
                    <a:pt x="82" y="122"/>
                    <a:pt x="87" y="127"/>
                    <a:pt x="96" y="127"/>
                  </a:cubicBezTo>
                  <a:cubicBezTo>
                    <a:pt x="96" y="127"/>
                    <a:pt x="96" y="127"/>
                    <a:pt x="96" y="127"/>
                  </a:cubicBezTo>
                  <a:cubicBezTo>
                    <a:pt x="100" y="127"/>
                    <a:pt x="104" y="126"/>
                    <a:pt x="106" y="124"/>
                  </a:cubicBezTo>
                  <a:cubicBezTo>
                    <a:pt x="108" y="122"/>
                    <a:pt x="109" y="119"/>
                    <a:pt x="109" y="116"/>
                  </a:cubicBezTo>
                  <a:cubicBezTo>
                    <a:pt x="109" y="113"/>
                    <a:pt x="108" y="111"/>
                    <a:pt x="106" y="109"/>
                  </a:cubicBezTo>
                  <a:cubicBezTo>
                    <a:pt x="104" y="108"/>
                    <a:pt x="101" y="106"/>
                    <a:pt x="96" y="104"/>
                  </a:cubicBezTo>
                  <a:cubicBezTo>
                    <a:pt x="95" y="104"/>
                    <a:pt x="93" y="103"/>
                    <a:pt x="92" y="103"/>
                  </a:cubicBezTo>
                  <a:cubicBezTo>
                    <a:pt x="86" y="101"/>
                    <a:pt x="81" y="99"/>
                    <a:pt x="77" y="96"/>
                  </a:cubicBezTo>
                  <a:cubicBezTo>
                    <a:pt x="74" y="94"/>
                    <a:pt x="71" y="91"/>
                    <a:pt x="69" y="88"/>
                  </a:cubicBezTo>
                  <a:cubicBezTo>
                    <a:pt x="67" y="84"/>
                    <a:pt x="66" y="79"/>
                    <a:pt x="66" y="74"/>
                  </a:cubicBezTo>
                  <a:cubicBezTo>
                    <a:pt x="66" y="68"/>
                    <a:pt x="68" y="62"/>
                    <a:pt x="72" y="56"/>
                  </a:cubicBezTo>
                  <a:cubicBezTo>
                    <a:pt x="75" y="51"/>
                    <a:pt x="82" y="48"/>
                    <a:pt x="90" y="47"/>
                  </a:cubicBezTo>
                  <a:cubicBezTo>
                    <a:pt x="90" y="36"/>
                    <a:pt x="90" y="36"/>
                    <a:pt x="90" y="36"/>
                  </a:cubicBezTo>
                  <a:cubicBezTo>
                    <a:pt x="96" y="36"/>
                    <a:pt x="96" y="36"/>
                    <a:pt x="96" y="36"/>
                  </a:cubicBezTo>
                  <a:cubicBezTo>
                    <a:pt x="101" y="36"/>
                    <a:pt x="101" y="36"/>
                    <a:pt x="101" y="36"/>
                  </a:cubicBezTo>
                  <a:cubicBezTo>
                    <a:pt x="101" y="47"/>
                    <a:pt x="101" y="47"/>
                    <a:pt x="101" y="47"/>
                  </a:cubicBezTo>
                  <a:cubicBezTo>
                    <a:pt x="114" y="48"/>
                    <a:pt x="122" y="55"/>
                    <a:pt x="126" y="68"/>
                  </a:cubicBezTo>
                  <a:cubicBezTo>
                    <a:pt x="110" y="75"/>
                    <a:pt x="110" y="75"/>
                    <a:pt x="110" y="75"/>
                  </a:cubicBezTo>
                  <a:cubicBezTo>
                    <a:pt x="107" y="66"/>
                    <a:pt x="103" y="61"/>
                    <a:pt x="96" y="61"/>
                  </a:cubicBezTo>
                  <a:cubicBezTo>
                    <a:pt x="96" y="61"/>
                    <a:pt x="96" y="61"/>
                    <a:pt x="96" y="61"/>
                  </a:cubicBezTo>
                  <a:cubicBezTo>
                    <a:pt x="93" y="61"/>
                    <a:pt x="90" y="62"/>
                    <a:pt x="88" y="64"/>
                  </a:cubicBezTo>
                  <a:cubicBezTo>
                    <a:pt x="87" y="66"/>
                    <a:pt x="86" y="69"/>
                    <a:pt x="86" y="71"/>
                  </a:cubicBezTo>
                  <a:cubicBezTo>
                    <a:pt x="86" y="74"/>
                    <a:pt x="87" y="76"/>
                    <a:pt x="88" y="78"/>
                  </a:cubicBezTo>
                  <a:cubicBezTo>
                    <a:pt x="90" y="79"/>
                    <a:pt x="92" y="80"/>
                    <a:pt x="96" y="82"/>
                  </a:cubicBezTo>
                  <a:cubicBezTo>
                    <a:pt x="97" y="82"/>
                    <a:pt x="99" y="83"/>
                    <a:pt x="100" y="84"/>
                  </a:cubicBezTo>
                  <a:cubicBezTo>
                    <a:pt x="107" y="86"/>
                    <a:pt x="112" y="88"/>
                    <a:pt x="116" y="91"/>
                  </a:cubicBezTo>
                  <a:cubicBezTo>
                    <a:pt x="120" y="93"/>
                    <a:pt x="123" y="96"/>
                    <a:pt x="125" y="100"/>
                  </a:cubicBezTo>
                  <a:cubicBezTo>
                    <a:pt x="128" y="104"/>
                    <a:pt x="129" y="108"/>
                    <a:pt x="129" y="113"/>
                  </a:cubicBezTo>
                  <a:cubicBezTo>
                    <a:pt x="129" y="121"/>
                    <a:pt x="127" y="128"/>
                    <a:pt x="122" y="133"/>
                  </a:cubicBezTo>
                  <a:close/>
                </a:path>
              </a:pathLst>
            </a:custGeom>
            <a:solidFill>
              <a:srgbClr val="FFC000"/>
            </a:solidFill>
            <a:ln>
              <a:noFill/>
            </a:ln>
          </p:spPr>
          <p:txBody>
            <a:bodyPr vert="horz" wrap="square" lIns="91440" tIns="45720" rIns="91440" bIns="45720" numCol="1" anchor="t" anchorCtr="0" compatLnSpc="1"/>
            <a:lstStyle/>
            <a:p>
              <a:endParaRPr lang="id-ID"/>
            </a:p>
          </p:txBody>
        </p:sp>
      </p:grpSp>
      <p:pic>
        <p:nvPicPr>
          <p:cNvPr id="48" name="Picture 1" descr="C:\Users\apple\AppData\Roaming\Tencent\Users\737709566\QQ\WinTemp\RichOle\3CI@ZZJ{0S~F}[@9R`]LR_E.png"/>
          <p:cNvPicPr>
            <a:picLocks noChangeAspect="1" noChangeArrowheads="1"/>
          </p:cNvPicPr>
          <p:nvPr/>
        </p:nvPicPr>
        <p:blipFill>
          <a:blip r:embed="rId3"/>
          <a:srcRect/>
          <a:stretch>
            <a:fillRect/>
          </a:stretch>
        </p:blipFill>
        <p:spPr bwMode="auto">
          <a:xfrm>
            <a:off x="4018296" y="4935201"/>
            <a:ext cx="4129445" cy="1719559"/>
          </a:xfrm>
          <a:prstGeom prst="rect">
            <a:avLst/>
          </a:prstGeom>
          <a:noFill/>
        </p:spPr>
      </p:pic>
      <p:pic>
        <p:nvPicPr>
          <p:cNvPr id="49" name="图片 48"/>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8362" y="0"/>
            <a:ext cx="1025261" cy="1025261"/>
          </a:xfrm>
          <a:prstGeom prst="rect">
            <a:avLst/>
          </a:prstGeom>
        </p:spPr>
      </p:pic>
      <p:sp>
        <p:nvSpPr>
          <p:cNvPr id="50" name="koppt-圆形"/>
          <p:cNvSpPr/>
          <p:nvPr/>
        </p:nvSpPr>
        <p:spPr>
          <a:xfrm>
            <a:off x="1200413" y="212446"/>
            <a:ext cx="720079" cy="7111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1" name="koppt-矩形"/>
          <p:cNvSpPr/>
          <p:nvPr/>
        </p:nvSpPr>
        <p:spPr>
          <a:xfrm>
            <a:off x="1200412" y="261437"/>
            <a:ext cx="7704856" cy="66214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52" name="图片 5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7200" y="284760"/>
            <a:ext cx="566503" cy="566503"/>
          </a:xfrm>
          <a:prstGeom prst="rect">
            <a:avLst/>
          </a:prstGeom>
        </p:spPr>
      </p:pic>
      <p:sp>
        <p:nvSpPr>
          <p:cNvPr id="53" name="矩形 52"/>
          <p:cNvSpPr/>
          <p:nvPr/>
        </p:nvSpPr>
        <p:spPr>
          <a:xfrm>
            <a:off x="2225857" y="392504"/>
            <a:ext cx="4544834" cy="707886"/>
          </a:xfrm>
          <a:prstGeom prst="rect">
            <a:avLst/>
          </a:prstGeom>
        </p:spPr>
        <p:txBody>
          <a:bodyPr wrap="none">
            <a:spAutoFit/>
          </a:bodyPr>
          <a:lstStyle/>
          <a:p>
            <a:r>
              <a:rPr lang="zh-CN" altLang="en-US" sz="2000" b="1" dirty="0">
                <a:solidFill>
                  <a:schemeClr val="bg2">
                    <a:lumMod val="10000"/>
                  </a:schemeClr>
                </a:solidFill>
                <a:latin typeface="微软雅黑" panose="020B0503020204020204" pitchFamily="34" charset="-122"/>
                <a:ea typeface="微软雅黑" panose="020B0503020204020204" pitchFamily="34" charset="-122"/>
              </a:rPr>
              <a:t>四、上规入库申报注意事项及时间节点</a:t>
            </a:r>
          </a:p>
          <a:p>
            <a:endParaRPr lang="zh-CN" altLang="en-US" sz="2000" b="1" dirty="0">
              <a:solidFill>
                <a:schemeClr val="bg2">
                  <a:lumMod val="10000"/>
                </a:schemeClr>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6"/>
          <a:stretch>
            <a:fillRect/>
          </a:stretch>
        </p:blipFill>
        <p:spPr>
          <a:xfrm>
            <a:off x="10129583" y="5161534"/>
            <a:ext cx="1193520" cy="1532588"/>
          </a:xfrm>
          <a:prstGeom prst="rect">
            <a:avLst/>
          </a:prstGeom>
        </p:spPr>
      </p:pic>
    </p:spTree>
    <p:extLst>
      <p:ext uri="{BB962C8B-B14F-4D97-AF65-F5344CB8AC3E}">
        <p14:creationId xmlns:p14="http://schemas.microsoft.com/office/powerpoint/2010/main" val="29029808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44"/>
          <p:cNvSpPr/>
          <p:nvPr/>
        </p:nvSpPr>
        <p:spPr>
          <a:xfrm>
            <a:off x="410192" y="1424098"/>
            <a:ext cx="4241148" cy="400110"/>
          </a:xfrm>
          <a:prstGeom prst="rect">
            <a:avLst/>
          </a:prstGeom>
        </p:spPr>
        <p:txBody>
          <a:bodyPr wrap="square">
            <a:spAutoFit/>
          </a:bodyPr>
          <a:lstStyle/>
          <a:p>
            <a:r>
              <a:rPr lang="zh-CN" altLang="en-US" sz="2000" b="1" dirty="0">
                <a:solidFill>
                  <a:srgbClr val="0C65A0"/>
                </a:solidFill>
                <a:latin typeface="微软雅黑" panose="020B0503020204020204" pitchFamily="34" charset="-122"/>
                <a:ea typeface="微软雅黑" panose="020B0503020204020204" pitchFamily="34" charset="-122"/>
              </a:rPr>
              <a:t>入库照片要求</a:t>
            </a:r>
          </a:p>
        </p:txBody>
      </p:sp>
      <p:sp>
        <p:nvSpPr>
          <p:cNvPr id="93" name="矩形 92"/>
          <p:cNvSpPr/>
          <p:nvPr/>
        </p:nvSpPr>
        <p:spPr>
          <a:xfrm>
            <a:off x="270990" y="1908956"/>
            <a:ext cx="4293187" cy="1600438"/>
          </a:xfrm>
          <a:prstGeom prst="rect">
            <a:avLst/>
          </a:prstGeom>
        </p:spPr>
        <p:txBody>
          <a:bodyPr wrap="square">
            <a:spAutoFit/>
          </a:bodyPr>
          <a:lstStyle/>
          <a:p>
            <a:pPr algn="just"/>
            <a:r>
              <a:rPr lang="zh-CN" altLang="en-US" sz="1400" b="1"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第一张   公司门头照片（需有企业名称的挂牌）</a:t>
            </a:r>
            <a:endParaRPr lang="en-US" altLang="zh-CN" sz="1400" b="1"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endParaRPr>
          </a:p>
          <a:p>
            <a:pPr algn="just"/>
            <a:r>
              <a:rPr lang="zh-CN" altLang="en-US" sz="1400" b="1"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第二张   办公场所照片（反映单位规模的照片）</a:t>
            </a:r>
          </a:p>
          <a:p>
            <a:pPr algn="just"/>
            <a:r>
              <a:rPr lang="zh-CN" altLang="en-US" sz="1400" b="1"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第三张   能体现公司经营活动的照片</a:t>
            </a:r>
            <a:endParaRPr lang="en-US" altLang="zh-CN" sz="1400" b="1"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endParaRPr>
          </a:p>
          <a:p>
            <a:pPr algn="just"/>
            <a:r>
              <a:rPr lang="zh-CN" altLang="en-US" sz="1400" b="1"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（比如反映企业规模、行业、产品、原材料的照片）</a:t>
            </a:r>
          </a:p>
          <a:p>
            <a:pPr algn="just"/>
            <a:endParaRPr lang="zh-CN" altLang="en-US" sz="1400" b="1"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endParaRPr>
          </a:p>
          <a:p>
            <a:pPr algn="just"/>
            <a:r>
              <a:rPr lang="zh-CN" altLang="en-US" sz="1400" b="1"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  需</a:t>
            </a:r>
            <a:r>
              <a:rPr lang="zh-CN" altLang="en-US" sz="1400" b="1" dirty="0">
                <a:solidFill>
                  <a:srgbClr val="F6721F"/>
                </a:solidFill>
                <a:latin typeface="Arial" panose="020B0604020202020204" pitchFamily="34" charset="0"/>
                <a:ea typeface="微软雅黑" panose="020B0503020204020204" pitchFamily="34" charset="-122"/>
                <a:cs typeface="Arial" panose="020B0604020202020204" pitchFamily="34" charset="0"/>
              </a:rPr>
              <a:t>分别打印在</a:t>
            </a:r>
            <a:r>
              <a:rPr lang="en-US" altLang="zh-CN" sz="1400" b="1" dirty="0">
                <a:solidFill>
                  <a:srgbClr val="F6721F"/>
                </a:solidFill>
                <a:latin typeface="Arial" panose="020B0604020202020204" pitchFamily="34" charset="0"/>
                <a:ea typeface="微软雅黑" panose="020B0503020204020204" pitchFamily="34" charset="-122"/>
                <a:cs typeface="Arial" panose="020B0604020202020204" pitchFamily="34" charset="0"/>
              </a:rPr>
              <a:t>A4</a:t>
            </a:r>
            <a:r>
              <a:rPr lang="zh-CN" altLang="en-US" sz="1400" b="1" dirty="0">
                <a:solidFill>
                  <a:srgbClr val="F6721F"/>
                </a:solidFill>
                <a:latin typeface="Arial" panose="020B0604020202020204" pitchFamily="34" charset="0"/>
                <a:ea typeface="微软雅黑" panose="020B0503020204020204" pitchFamily="34" charset="-122"/>
                <a:cs typeface="Arial" panose="020B0604020202020204" pitchFamily="34" charset="0"/>
              </a:rPr>
              <a:t>的纸上</a:t>
            </a:r>
            <a:r>
              <a:rPr lang="zh-CN" altLang="en-US" sz="1400" b="1"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并加盖公司公章（章盖要清晰明显），请尽量彩打。</a:t>
            </a:r>
          </a:p>
        </p:txBody>
      </p:sp>
      <p:pic>
        <p:nvPicPr>
          <p:cNvPr id="19" name="图片 18"/>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8362" y="0"/>
            <a:ext cx="1025261" cy="1025261"/>
          </a:xfrm>
          <a:prstGeom prst="rect">
            <a:avLst/>
          </a:prstGeom>
        </p:spPr>
      </p:pic>
      <p:sp>
        <p:nvSpPr>
          <p:cNvPr id="20" name="koppt-圆形"/>
          <p:cNvSpPr/>
          <p:nvPr/>
        </p:nvSpPr>
        <p:spPr>
          <a:xfrm>
            <a:off x="1200413" y="212446"/>
            <a:ext cx="720079" cy="7111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koppt-矩形"/>
          <p:cNvSpPr/>
          <p:nvPr/>
        </p:nvSpPr>
        <p:spPr>
          <a:xfrm>
            <a:off x="1200412" y="261437"/>
            <a:ext cx="7704856" cy="66214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7200" y="284760"/>
            <a:ext cx="566503" cy="566503"/>
          </a:xfrm>
          <a:prstGeom prst="rect">
            <a:avLst/>
          </a:prstGeom>
        </p:spPr>
      </p:pic>
      <p:sp>
        <p:nvSpPr>
          <p:cNvPr id="24" name="矩形 23"/>
          <p:cNvSpPr/>
          <p:nvPr/>
        </p:nvSpPr>
        <p:spPr>
          <a:xfrm>
            <a:off x="2225857" y="392504"/>
            <a:ext cx="4544834" cy="707886"/>
          </a:xfrm>
          <a:prstGeom prst="rect">
            <a:avLst/>
          </a:prstGeom>
        </p:spPr>
        <p:txBody>
          <a:bodyPr wrap="none">
            <a:spAutoFit/>
          </a:bodyPr>
          <a:lstStyle/>
          <a:p>
            <a:r>
              <a:rPr lang="zh-CN" altLang="en-US" sz="2000" b="1" dirty="0">
                <a:solidFill>
                  <a:schemeClr val="bg2">
                    <a:lumMod val="10000"/>
                  </a:schemeClr>
                </a:solidFill>
                <a:latin typeface="微软雅黑" panose="020B0503020204020204" pitchFamily="34" charset="-122"/>
                <a:ea typeface="微软雅黑" panose="020B0503020204020204" pitchFamily="34" charset="-122"/>
              </a:rPr>
              <a:t>四、上规入库申报注意事项及时间节点</a:t>
            </a:r>
          </a:p>
          <a:p>
            <a:endParaRPr lang="zh-CN" altLang="en-US" sz="2000" b="1" dirty="0">
              <a:solidFill>
                <a:schemeClr val="bg2">
                  <a:lumMod val="10000"/>
                </a:schemeClr>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5"/>
          <a:stretch>
            <a:fillRect/>
          </a:stretch>
        </p:blipFill>
        <p:spPr>
          <a:xfrm>
            <a:off x="5219207" y="923579"/>
            <a:ext cx="3762852" cy="2679607"/>
          </a:xfrm>
          <a:prstGeom prst="rect">
            <a:avLst/>
          </a:prstGeom>
        </p:spPr>
      </p:pic>
      <p:pic>
        <p:nvPicPr>
          <p:cNvPr id="5" name="图片 4"/>
          <p:cNvPicPr>
            <a:picLocks noChangeAspect="1"/>
          </p:cNvPicPr>
          <p:nvPr/>
        </p:nvPicPr>
        <p:blipFill>
          <a:blip r:embed="rId6"/>
          <a:stretch>
            <a:fillRect/>
          </a:stretch>
        </p:blipFill>
        <p:spPr>
          <a:xfrm>
            <a:off x="-3026" y="3867821"/>
            <a:ext cx="4640648" cy="2990179"/>
          </a:xfrm>
          <a:prstGeom prst="rect">
            <a:avLst/>
          </a:prstGeom>
        </p:spPr>
      </p:pic>
      <p:pic>
        <p:nvPicPr>
          <p:cNvPr id="6" name="图片 5"/>
          <p:cNvPicPr>
            <a:picLocks noChangeAspect="1"/>
          </p:cNvPicPr>
          <p:nvPr/>
        </p:nvPicPr>
        <p:blipFill>
          <a:blip r:embed="rId7"/>
          <a:stretch>
            <a:fillRect/>
          </a:stretch>
        </p:blipFill>
        <p:spPr>
          <a:xfrm>
            <a:off x="8328248" y="3757146"/>
            <a:ext cx="3945055" cy="2951442"/>
          </a:xfrm>
          <a:prstGeom prst="rect">
            <a:avLst/>
          </a:prstGeom>
        </p:spPr>
      </p:pic>
      <p:sp>
        <p:nvSpPr>
          <p:cNvPr id="7" name="矩形 6"/>
          <p:cNvSpPr/>
          <p:nvPr/>
        </p:nvSpPr>
        <p:spPr>
          <a:xfrm>
            <a:off x="9153295" y="991816"/>
            <a:ext cx="3120008" cy="1754326"/>
          </a:xfrm>
          <a:prstGeom prst="rect">
            <a:avLst/>
          </a:prstGeom>
        </p:spPr>
        <p:txBody>
          <a:bodyPr wrap="square">
            <a:spAutoFit/>
          </a:bodyPr>
          <a:lstStyle/>
          <a:p>
            <a:r>
              <a:rPr lang="zh-CN" altLang="en-US" sz="2000" b="1" dirty="0">
                <a:solidFill>
                  <a:srgbClr val="0C65A0"/>
                </a:solidFill>
                <a:latin typeface="微软雅黑" panose="020B0503020204020204" pitchFamily="34" charset="-122"/>
                <a:ea typeface="微软雅黑" panose="020B0503020204020204" pitchFamily="34" charset="-122"/>
              </a:rPr>
              <a:t>门头照</a:t>
            </a:r>
            <a:endParaRPr lang="en-US" altLang="zh-CN" dirty="0"/>
          </a:p>
          <a:p>
            <a:r>
              <a:rPr lang="en-US" altLang="zh-CN" dirty="0"/>
              <a:t>      </a:t>
            </a:r>
            <a:r>
              <a:rPr lang="zh-CN" altLang="en-US" sz="1400" b="1"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如果提供的门头照和公司注册名称不符或者门头为英文字母的，请补充说明。工业企业需要特别注意，工业企业的门头照为企业生产经营场地入口的实地照片（需有企业名称的挂牌）。</a:t>
            </a:r>
          </a:p>
        </p:txBody>
      </p:sp>
      <p:sp>
        <p:nvSpPr>
          <p:cNvPr id="2" name="矩形 1"/>
          <p:cNvSpPr/>
          <p:nvPr/>
        </p:nvSpPr>
        <p:spPr>
          <a:xfrm>
            <a:off x="5303912" y="4134261"/>
            <a:ext cx="2160240" cy="954107"/>
          </a:xfrm>
          <a:prstGeom prst="rect">
            <a:avLst/>
          </a:prstGeom>
        </p:spPr>
        <p:txBody>
          <a:bodyPr wrap="square">
            <a:spAutoFit/>
          </a:bodyPr>
          <a:lstStyle/>
          <a:p>
            <a:r>
              <a:rPr lang="zh-CN" altLang="zh-CN" sz="1400" b="1"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照片，请每张照片铺满</a:t>
            </a:r>
            <a:r>
              <a:rPr lang="en-US" altLang="zh-CN" sz="1400" b="1"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A4</a:t>
            </a:r>
            <a:r>
              <a:rPr lang="zh-CN" altLang="zh-CN" sz="1400" b="1"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纸打印，尽量彩打，公章请盖在颜色亮一些的地方。</a:t>
            </a:r>
            <a:endParaRPr lang="zh-CN" altLang="en-US" sz="1400" b="1"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41867510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44"/>
          <p:cNvSpPr/>
          <p:nvPr/>
        </p:nvSpPr>
        <p:spPr>
          <a:xfrm>
            <a:off x="319433" y="4352668"/>
            <a:ext cx="4241148" cy="400110"/>
          </a:xfrm>
          <a:prstGeom prst="rect">
            <a:avLst/>
          </a:prstGeom>
        </p:spPr>
        <p:txBody>
          <a:bodyPr wrap="square">
            <a:spAutoFit/>
          </a:bodyPr>
          <a:lstStyle/>
          <a:p>
            <a:r>
              <a:rPr lang="zh-CN" altLang="en-US" sz="2000" b="1" dirty="0">
                <a:solidFill>
                  <a:srgbClr val="0C65A0"/>
                </a:solidFill>
                <a:latin typeface="微软雅黑" panose="020B0503020204020204" pitchFamily="34" charset="-122"/>
                <a:ea typeface="微软雅黑" panose="020B0503020204020204" pitchFamily="34" charset="-122"/>
              </a:rPr>
              <a:t>住宿、餐饮业入库照片要求</a:t>
            </a:r>
          </a:p>
        </p:txBody>
      </p:sp>
      <p:sp>
        <p:nvSpPr>
          <p:cNvPr id="93" name="矩形 92"/>
          <p:cNvSpPr/>
          <p:nvPr/>
        </p:nvSpPr>
        <p:spPr>
          <a:xfrm>
            <a:off x="270990" y="1908956"/>
            <a:ext cx="4293187" cy="1600438"/>
          </a:xfrm>
          <a:prstGeom prst="rect">
            <a:avLst/>
          </a:prstGeom>
        </p:spPr>
        <p:txBody>
          <a:bodyPr wrap="square">
            <a:spAutoFit/>
          </a:bodyPr>
          <a:lstStyle/>
          <a:p>
            <a:pPr algn="just"/>
            <a:r>
              <a:rPr lang="zh-CN" altLang="en-US" sz="1400" b="1"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批发业需提供反应企业规模的仓库照片，照片需要看见里面存货较多，仓库面积较大，还要体现出产品的品种，如果一张照片只能满足反映仓库面积大、货物多，不能反应产品的品种，就需要另外照一张产品的近景，近景能看见产品的品种，如果是专业型产品，从产品外观不能识别出具体品种，就需拍清楚产品外包装上的文字。</a:t>
            </a:r>
          </a:p>
        </p:txBody>
      </p:sp>
      <p:pic>
        <p:nvPicPr>
          <p:cNvPr id="19" name="图片 18"/>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8362" y="0"/>
            <a:ext cx="1025261" cy="1025261"/>
          </a:xfrm>
          <a:prstGeom prst="rect">
            <a:avLst/>
          </a:prstGeom>
        </p:spPr>
      </p:pic>
      <p:sp>
        <p:nvSpPr>
          <p:cNvPr id="20" name="koppt-圆形"/>
          <p:cNvSpPr/>
          <p:nvPr/>
        </p:nvSpPr>
        <p:spPr>
          <a:xfrm>
            <a:off x="1200413" y="212446"/>
            <a:ext cx="720079" cy="7111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koppt-矩形"/>
          <p:cNvSpPr/>
          <p:nvPr/>
        </p:nvSpPr>
        <p:spPr>
          <a:xfrm>
            <a:off x="1200412" y="261437"/>
            <a:ext cx="7704856" cy="66214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7200" y="284760"/>
            <a:ext cx="566503" cy="566503"/>
          </a:xfrm>
          <a:prstGeom prst="rect">
            <a:avLst/>
          </a:prstGeom>
        </p:spPr>
      </p:pic>
      <p:sp>
        <p:nvSpPr>
          <p:cNvPr id="24" name="矩形 23"/>
          <p:cNvSpPr/>
          <p:nvPr/>
        </p:nvSpPr>
        <p:spPr>
          <a:xfrm>
            <a:off x="2225857" y="392504"/>
            <a:ext cx="4544834" cy="707886"/>
          </a:xfrm>
          <a:prstGeom prst="rect">
            <a:avLst/>
          </a:prstGeom>
        </p:spPr>
        <p:txBody>
          <a:bodyPr wrap="none">
            <a:spAutoFit/>
          </a:bodyPr>
          <a:lstStyle/>
          <a:p>
            <a:r>
              <a:rPr lang="zh-CN" altLang="en-US" sz="2000" b="1" dirty="0">
                <a:solidFill>
                  <a:schemeClr val="bg2">
                    <a:lumMod val="10000"/>
                  </a:schemeClr>
                </a:solidFill>
                <a:latin typeface="微软雅黑" panose="020B0503020204020204" pitchFamily="34" charset="-122"/>
                <a:ea typeface="微软雅黑" panose="020B0503020204020204" pitchFamily="34" charset="-122"/>
              </a:rPr>
              <a:t>四、上规入库申报注意事项及时间节点</a:t>
            </a:r>
          </a:p>
          <a:p>
            <a:endParaRPr lang="zh-CN" altLang="en-US" sz="2000" b="1" dirty="0">
              <a:solidFill>
                <a:schemeClr val="bg2">
                  <a:lumMod val="10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8420536" y="1404263"/>
            <a:ext cx="3878584" cy="2339102"/>
          </a:xfrm>
          <a:prstGeom prst="rect">
            <a:avLst/>
          </a:prstGeom>
        </p:spPr>
        <p:txBody>
          <a:bodyPr wrap="square">
            <a:spAutoFit/>
          </a:bodyPr>
          <a:lstStyle/>
          <a:p>
            <a:r>
              <a:rPr lang="zh-CN" altLang="en-US" sz="2000" b="1" dirty="0">
                <a:solidFill>
                  <a:srgbClr val="0C65A0"/>
                </a:solidFill>
                <a:latin typeface="微软雅黑" panose="020B0503020204020204" pitchFamily="34" charset="-122"/>
                <a:ea typeface="微软雅黑" panose="020B0503020204020204" pitchFamily="34" charset="-122"/>
              </a:rPr>
              <a:t>零售业入库照片要求</a:t>
            </a:r>
          </a:p>
          <a:p>
            <a:r>
              <a:rPr lang="zh-CN" altLang="en-US" sz="1400" b="1"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零售业提供反应企业规模的照片分为两种情况，如企业为传统实体店零售，需拍实体店的照片，照片上能反应出实体店的店招和产品的品种，如是连锁店面，可以多提供几家实体店面的照片拼在一张照片上。如企业为网上零售，则需要提供网上售卖的页面截图，另外还需要提供与网站合作的证明材料，例如和天猫合作，就有天猫网店经营者营业执照信息，就提供这个截图就可以。</a:t>
            </a:r>
          </a:p>
        </p:txBody>
      </p:sp>
      <p:sp>
        <p:nvSpPr>
          <p:cNvPr id="14" name="椭圆 13"/>
          <p:cNvSpPr/>
          <p:nvPr/>
        </p:nvSpPr>
        <p:spPr>
          <a:xfrm>
            <a:off x="5043947" y="2261153"/>
            <a:ext cx="2964427" cy="2964427"/>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5174978" y="2470399"/>
            <a:ext cx="604684" cy="60468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5174978" y="4405231"/>
            <a:ext cx="604684" cy="60468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4741605" y="3450960"/>
            <a:ext cx="604684" cy="60468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7733823" y="3450960"/>
            <a:ext cx="604684" cy="60468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7403690" y="2470399"/>
            <a:ext cx="604684" cy="60468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7403690" y="4405231"/>
            <a:ext cx="604684" cy="60468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KSO_Shape"/>
          <p:cNvSpPr/>
          <p:nvPr/>
        </p:nvSpPr>
        <p:spPr bwMode="auto">
          <a:xfrm>
            <a:off x="5336718" y="2673837"/>
            <a:ext cx="299358" cy="254953"/>
          </a:xfrm>
          <a:custGeom>
            <a:avLst/>
            <a:gdLst/>
            <a:ahLst/>
            <a:cxnLst/>
            <a:rect l="0" t="0" r="r" b="b"/>
            <a:pathLst>
              <a:path w="4999037" h="4260141">
                <a:moveTo>
                  <a:pt x="1900345" y="3557911"/>
                </a:moveTo>
                <a:lnTo>
                  <a:pt x="3097730" y="3557911"/>
                </a:lnTo>
                <a:lnTo>
                  <a:pt x="3102535" y="3590573"/>
                </a:lnTo>
                <a:lnTo>
                  <a:pt x="3107340" y="3623235"/>
                </a:lnTo>
                <a:lnTo>
                  <a:pt x="3113106" y="3656858"/>
                </a:lnTo>
                <a:lnTo>
                  <a:pt x="3119833" y="3691441"/>
                </a:lnTo>
                <a:lnTo>
                  <a:pt x="3126560" y="3717378"/>
                </a:lnTo>
                <a:lnTo>
                  <a:pt x="3134248" y="3744276"/>
                </a:lnTo>
                <a:lnTo>
                  <a:pt x="3140975" y="3769253"/>
                </a:lnTo>
                <a:lnTo>
                  <a:pt x="3148663" y="3795190"/>
                </a:lnTo>
                <a:lnTo>
                  <a:pt x="3158272" y="3821127"/>
                </a:lnTo>
                <a:lnTo>
                  <a:pt x="3166921" y="3846104"/>
                </a:lnTo>
                <a:lnTo>
                  <a:pt x="3177492" y="3871081"/>
                </a:lnTo>
                <a:lnTo>
                  <a:pt x="3189024" y="3895097"/>
                </a:lnTo>
                <a:lnTo>
                  <a:pt x="3200556" y="3919113"/>
                </a:lnTo>
                <a:lnTo>
                  <a:pt x="3213048" y="3941208"/>
                </a:lnTo>
                <a:lnTo>
                  <a:pt x="3226502" y="3964263"/>
                </a:lnTo>
                <a:lnTo>
                  <a:pt x="3240917" y="3984437"/>
                </a:lnTo>
                <a:lnTo>
                  <a:pt x="3256293" y="4004610"/>
                </a:lnTo>
                <a:lnTo>
                  <a:pt x="3271668" y="4024784"/>
                </a:lnTo>
                <a:lnTo>
                  <a:pt x="3288966" y="4042075"/>
                </a:lnTo>
                <a:lnTo>
                  <a:pt x="3306264" y="4058406"/>
                </a:lnTo>
                <a:lnTo>
                  <a:pt x="3318757" y="4069934"/>
                </a:lnTo>
                <a:lnTo>
                  <a:pt x="3331249" y="4079540"/>
                </a:lnTo>
                <a:lnTo>
                  <a:pt x="3344703" y="4089147"/>
                </a:lnTo>
                <a:lnTo>
                  <a:pt x="3358157" y="4097793"/>
                </a:lnTo>
                <a:lnTo>
                  <a:pt x="3372572" y="4106438"/>
                </a:lnTo>
                <a:lnTo>
                  <a:pt x="3386026" y="4114123"/>
                </a:lnTo>
                <a:lnTo>
                  <a:pt x="3402362" y="4121809"/>
                </a:lnTo>
                <a:lnTo>
                  <a:pt x="3417738" y="4127573"/>
                </a:lnTo>
                <a:lnTo>
                  <a:pt x="3433114" y="4133336"/>
                </a:lnTo>
                <a:lnTo>
                  <a:pt x="3450411" y="4138140"/>
                </a:lnTo>
                <a:lnTo>
                  <a:pt x="3467709" y="4142943"/>
                </a:lnTo>
                <a:lnTo>
                  <a:pt x="3485007" y="4145825"/>
                </a:lnTo>
                <a:lnTo>
                  <a:pt x="3504227" y="4148707"/>
                </a:lnTo>
                <a:lnTo>
                  <a:pt x="3523446" y="4151589"/>
                </a:lnTo>
                <a:lnTo>
                  <a:pt x="3543627" y="4152549"/>
                </a:lnTo>
                <a:lnTo>
                  <a:pt x="3564769" y="4152549"/>
                </a:lnTo>
                <a:lnTo>
                  <a:pt x="3564769" y="4260141"/>
                </a:lnTo>
                <a:lnTo>
                  <a:pt x="1434268" y="4260141"/>
                </a:lnTo>
                <a:lnTo>
                  <a:pt x="1434268" y="4152549"/>
                </a:lnTo>
                <a:lnTo>
                  <a:pt x="1455409" y="4152549"/>
                </a:lnTo>
                <a:lnTo>
                  <a:pt x="1474629" y="4151589"/>
                </a:lnTo>
                <a:lnTo>
                  <a:pt x="1493849" y="4148707"/>
                </a:lnTo>
                <a:lnTo>
                  <a:pt x="1513068" y="4145825"/>
                </a:lnTo>
                <a:lnTo>
                  <a:pt x="1530366" y="4142943"/>
                </a:lnTo>
                <a:lnTo>
                  <a:pt x="1547664" y="4138140"/>
                </a:lnTo>
                <a:lnTo>
                  <a:pt x="1564962" y="4133336"/>
                </a:lnTo>
                <a:lnTo>
                  <a:pt x="1581298" y="4127573"/>
                </a:lnTo>
                <a:lnTo>
                  <a:pt x="1596674" y="4121809"/>
                </a:lnTo>
                <a:lnTo>
                  <a:pt x="1612050" y="4114123"/>
                </a:lnTo>
                <a:lnTo>
                  <a:pt x="1626465" y="4106438"/>
                </a:lnTo>
                <a:lnTo>
                  <a:pt x="1639918" y="4097793"/>
                </a:lnTo>
                <a:lnTo>
                  <a:pt x="1653372" y="4089147"/>
                </a:lnTo>
                <a:lnTo>
                  <a:pt x="1666826" y="4079540"/>
                </a:lnTo>
                <a:lnTo>
                  <a:pt x="1679319" y="4069934"/>
                </a:lnTo>
                <a:lnTo>
                  <a:pt x="1691811" y="4058406"/>
                </a:lnTo>
                <a:lnTo>
                  <a:pt x="1703343" y="4047839"/>
                </a:lnTo>
                <a:lnTo>
                  <a:pt x="1715836" y="4036311"/>
                </a:lnTo>
                <a:lnTo>
                  <a:pt x="1726407" y="4024784"/>
                </a:lnTo>
                <a:lnTo>
                  <a:pt x="1736978" y="4012295"/>
                </a:lnTo>
                <a:lnTo>
                  <a:pt x="1757158" y="3985397"/>
                </a:lnTo>
                <a:lnTo>
                  <a:pt x="1776378" y="3956578"/>
                </a:lnTo>
                <a:lnTo>
                  <a:pt x="1793676" y="3926798"/>
                </a:lnTo>
                <a:lnTo>
                  <a:pt x="1809052" y="3895097"/>
                </a:lnTo>
                <a:lnTo>
                  <a:pt x="1824427" y="3863396"/>
                </a:lnTo>
                <a:lnTo>
                  <a:pt x="1837881" y="3829773"/>
                </a:lnTo>
                <a:lnTo>
                  <a:pt x="1849413" y="3795190"/>
                </a:lnTo>
                <a:lnTo>
                  <a:pt x="1859984" y="3761568"/>
                </a:lnTo>
                <a:lnTo>
                  <a:pt x="1868632" y="3726984"/>
                </a:lnTo>
                <a:lnTo>
                  <a:pt x="1878242" y="3692401"/>
                </a:lnTo>
                <a:lnTo>
                  <a:pt x="1884969" y="3657818"/>
                </a:lnTo>
                <a:lnTo>
                  <a:pt x="1890735" y="3623235"/>
                </a:lnTo>
                <a:lnTo>
                  <a:pt x="1896501" y="3590573"/>
                </a:lnTo>
                <a:lnTo>
                  <a:pt x="1900345" y="3557911"/>
                </a:lnTo>
                <a:close/>
                <a:moveTo>
                  <a:pt x="344993" y="345832"/>
                </a:moveTo>
                <a:lnTo>
                  <a:pt x="344993" y="3036592"/>
                </a:lnTo>
                <a:lnTo>
                  <a:pt x="4655005" y="3036592"/>
                </a:lnTo>
                <a:lnTo>
                  <a:pt x="4655005" y="345832"/>
                </a:lnTo>
                <a:lnTo>
                  <a:pt x="344993" y="345832"/>
                </a:lnTo>
                <a:close/>
                <a:moveTo>
                  <a:pt x="142226" y="0"/>
                </a:moveTo>
                <a:lnTo>
                  <a:pt x="4857773" y="0"/>
                </a:lnTo>
                <a:lnTo>
                  <a:pt x="4872187" y="961"/>
                </a:lnTo>
                <a:lnTo>
                  <a:pt x="4885641" y="2882"/>
                </a:lnTo>
                <a:lnTo>
                  <a:pt x="4899095" y="6725"/>
                </a:lnTo>
                <a:lnTo>
                  <a:pt x="4913510" y="10567"/>
                </a:lnTo>
                <a:lnTo>
                  <a:pt x="4925042" y="17292"/>
                </a:lnTo>
                <a:lnTo>
                  <a:pt x="4936573" y="24016"/>
                </a:lnTo>
                <a:lnTo>
                  <a:pt x="4947144" y="32662"/>
                </a:lnTo>
                <a:lnTo>
                  <a:pt x="4957715" y="42268"/>
                </a:lnTo>
                <a:lnTo>
                  <a:pt x="4967325" y="51875"/>
                </a:lnTo>
                <a:lnTo>
                  <a:pt x="4975974" y="62442"/>
                </a:lnTo>
                <a:lnTo>
                  <a:pt x="4982701" y="73970"/>
                </a:lnTo>
                <a:lnTo>
                  <a:pt x="4988466" y="87419"/>
                </a:lnTo>
                <a:lnTo>
                  <a:pt x="4993271" y="99907"/>
                </a:lnTo>
                <a:lnTo>
                  <a:pt x="4996154" y="113356"/>
                </a:lnTo>
                <a:lnTo>
                  <a:pt x="4999037" y="127766"/>
                </a:lnTo>
                <a:lnTo>
                  <a:pt x="4999037" y="142175"/>
                </a:lnTo>
                <a:lnTo>
                  <a:pt x="4999037" y="3238327"/>
                </a:lnTo>
                <a:lnTo>
                  <a:pt x="4999037" y="3253697"/>
                </a:lnTo>
                <a:lnTo>
                  <a:pt x="4996154" y="3268106"/>
                </a:lnTo>
                <a:lnTo>
                  <a:pt x="4993271" y="3281555"/>
                </a:lnTo>
                <a:lnTo>
                  <a:pt x="4988466" y="3295004"/>
                </a:lnTo>
                <a:lnTo>
                  <a:pt x="4982701" y="3307493"/>
                </a:lnTo>
                <a:lnTo>
                  <a:pt x="4975974" y="3319021"/>
                </a:lnTo>
                <a:lnTo>
                  <a:pt x="4967325" y="3329588"/>
                </a:lnTo>
                <a:lnTo>
                  <a:pt x="4957715" y="3339194"/>
                </a:lnTo>
                <a:lnTo>
                  <a:pt x="4947144" y="3349761"/>
                </a:lnTo>
                <a:lnTo>
                  <a:pt x="4936573" y="3357446"/>
                </a:lnTo>
                <a:lnTo>
                  <a:pt x="4925042" y="3364171"/>
                </a:lnTo>
                <a:lnTo>
                  <a:pt x="4913510" y="3369935"/>
                </a:lnTo>
                <a:lnTo>
                  <a:pt x="4899095" y="3374738"/>
                </a:lnTo>
                <a:lnTo>
                  <a:pt x="4885641" y="3378580"/>
                </a:lnTo>
                <a:lnTo>
                  <a:pt x="4872187" y="3380502"/>
                </a:lnTo>
                <a:lnTo>
                  <a:pt x="4857773" y="3381462"/>
                </a:lnTo>
                <a:lnTo>
                  <a:pt x="142226" y="3381462"/>
                </a:lnTo>
                <a:lnTo>
                  <a:pt x="127811" y="3380502"/>
                </a:lnTo>
                <a:lnTo>
                  <a:pt x="113396" y="3378580"/>
                </a:lnTo>
                <a:lnTo>
                  <a:pt x="99942" y="3374738"/>
                </a:lnTo>
                <a:lnTo>
                  <a:pt x="86489" y="3369935"/>
                </a:lnTo>
                <a:lnTo>
                  <a:pt x="73996" y="3364171"/>
                </a:lnTo>
                <a:lnTo>
                  <a:pt x="62464" y="3357446"/>
                </a:lnTo>
                <a:lnTo>
                  <a:pt x="51893" y="3349761"/>
                </a:lnTo>
                <a:lnTo>
                  <a:pt x="42283" y="3339194"/>
                </a:lnTo>
                <a:lnTo>
                  <a:pt x="31713" y="3329588"/>
                </a:lnTo>
                <a:lnTo>
                  <a:pt x="24025" y="3319021"/>
                </a:lnTo>
                <a:lnTo>
                  <a:pt x="17298" y="3307493"/>
                </a:lnTo>
                <a:lnTo>
                  <a:pt x="11532" y="3295004"/>
                </a:lnTo>
                <a:lnTo>
                  <a:pt x="6727" y="3281555"/>
                </a:lnTo>
                <a:lnTo>
                  <a:pt x="2883" y="3268106"/>
                </a:lnTo>
                <a:lnTo>
                  <a:pt x="961" y="3253697"/>
                </a:lnTo>
                <a:lnTo>
                  <a:pt x="0" y="3238327"/>
                </a:lnTo>
                <a:lnTo>
                  <a:pt x="0" y="142175"/>
                </a:lnTo>
                <a:lnTo>
                  <a:pt x="961" y="127766"/>
                </a:lnTo>
                <a:lnTo>
                  <a:pt x="2883" y="113356"/>
                </a:lnTo>
                <a:lnTo>
                  <a:pt x="6727" y="99907"/>
                </a:lnTo>
                <a:lnTo>
                  <a:pt x="11532" y="87419"/>
                </a:lnTo>
                <a:lnTo>
                  <a:pt x="17298" y="73970"/>
                </a:lnTo>
                <a:lnTo>
                  <a:pt x="24025" y="62442"/>
                </a:lnTo>
                <a:lnTo>
                  <a:pt x="31713" y="51875"/>
                </a:lnTo>
                <a:lnTo>
                  <a:pt x="42283" y="42268"/>
                </a:lnTo>
                <a:lnTo>
                  <a:pt x="51893" y="32662"/>
                </a:lnTo>
                <a:lnTo>
                  <a:pt x="62464" y="24016"/>
                </a:lnTo>
                <a:lnTo>
                  <a:pt x="73996" y="17292"/>
                </a:lnTo>
                <a:lnTo>
                  <a:pt x="86489" y="10567"/>
                </a:lnTo>
                <a:lnTo>
                  <a:pt x="99942" y="6725"/>
                </a:lnTo>
                <a:lnTo>
                  <a:pt x="113396" y="2882"/>
                </a:lnTo>
                <a:lnTo>
                  <a:pt x="127811" y="961"/>
                </a:lnTo>
                <a:lnTo>
                  <a:pt x="142226" y="0"/>
                </a:lnTo>
                <a:close/>
              </a:path>
            </a:pathLst>
          </a:custGeom>
          <a:solidFill>
            <a:schemeClr val="bg1"/>
          </a:solidFill>
          <a:ln>
            <a:noFill/>
          </a:ln>
        </p:spPr>
        <p:txBody>
          <a:bodyPr bIns="396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dirty="0">
              <a:solidFill>
                <a:srgbClr val="FFFFFF"/>
              </a:solidFill>
            </a:endParaRPr>
          </a:p>
        </p:txBody>
      </p:sp>
      <p:sp>
        <p:nvSpPr>
          <p:cNvPr id="27" name="KSO_Shape"/>
          <p:cNvSpPr/>
          <p:nvPr/>
        </p:nvSpPr>
        <p:spPr bwMode="auto">
          <a:xfrm>
            <a:off x="4941771" y="3567104"/>
            <a:ext cx="186198" cy="372396"/>
          </a:xfrm>
          <a:custGeom>
            <a:avLst/>
            <a:gdLst/>
            <a:ahLst/>
            <a:cxnLst/>
            <a:rect l="0" t="0" r="r" b="b"/>
            <a:pathLst>
              <a:path w="725488" h="1450976">
                <a:moveTo>
                  <a:pt x="180975" y="543686"/>
                </a:moveTo>
                <a:lnTo>
                  <a:pt x="544513" y="543686"/>
                </a:lnTo>
                <a:lnTo>
                  <a:pt x="544513" y="785648"/>
                </a:lnTo>
                <a:lnTo>
                  <a:pt x="544248" y="794903"/>
                </a:lnTo>
                <a:lnTo>
                  <a:pt x="543187" y="804158"/>
                </a:lnTo>
                <a:lnTo>
                  <a:pt x="542392" y="813149"/>
                </a:lnTo>
                <a:lnTo>
                  <a:pt x="540536" y="822140"/>
                </a:lnTo>
                <a:lnTo>
                  <a:pt x="538679" y="830867"/>
                </a:lnTo>
                <a:lnTo>
                  <a:pt x="536293" y="839329"/>
                </a:lnTo>
                <a:lnTo>
                  <a:pt x="533111" y="847791"/>
                </a:lnTo>
                <a:lnTo>
                  <a:pt x="530194" y="856253"/>
                </a:lnTo>
                <a:lnTo>
                  <a:pt x="526482" y="864186"/>
                </a:lnTo>
                <a:lnTo>
                  <a:pt x="522504" y="871855"/>
                </a:lnTo>
                <a:lnTo>
                  <a:pt x="517997" y="879523"/>
                </a:lnTo>
                <a:lnTo>
                  <a:pt x="513224" y="886928"/>
                </a:lnTo>
                <a:lnTo>
                  <a:pt x="508186" y="893803"/>
                </a:lnTo>
                <a:lnTo>
                  <a:pt x="502882" y="900943"/>
                </a:lnTo>
                <a:lnTo>
                  <a:pt x="497049" y="907290"/>
                </a:lnTo>
                <a:lnTo>
                  <a:pt x="490950" y="913636"/>
                </a:lnTo>
                <a:lnTo>
                  <a:pt x="484851" y="919718"/>
                </a:lnTo>
                <a:lnTo>
                  <a:pt x="478222" y="925271"/>
                </a:lnTo>
                <a:lnTo>
                  <a:pt x="471328" y="930825"/>
                </a:lnTo>
                <a:lnTo>
                  <a:pt x="464169" y="935849"/>
                </a:lnTo>
                <a:lnTo>
                  <a:pt x="456744" y="940609"/>
                </a:lnTo>
                <a:lnTo>
                  <a:pt x="449054" y="944840"/>
                </a:lnTo>
                <a:lnTo>
                  <a:pt x="441630" y="949071"/>
                </a:lnTo>
                <a:lnTo>
                  <a:pt x="433145" y="952773"/>
                </a:lnTo>
                <a:lnTo>
                  <a:pt x="424925" y="955682"/>
                </a:lnTo>
                <a:lnTo>
                  <a:pt x="416705" y="958855"/>
                </a:lnTo>
                <a:lnTo>
                  <a:pt x="407954" y="961235"/>
                </a:lnTo>
                <a:lnTo>
                  <a:pt x="399204" y="963086"/>
                </a:lnTo>
                <a:lnTo>
                  <a:pt x="390188" y="964673"/>
                </a:lnTo>
                <a:lnTo>
                  <a:pt x="380908" y="965730"/>
                </a:lnTo>
                <a:lnTo>
                  <a:pt x="371892" y="966788"/>
                </a:lnTo>
                <a:lnTo>
                  <a:pt x="362612" y="966788"/>
                </a:lnTo>
                <a:lnTo>
                  <a:pt x="353331" y="966788"/>
                </a:lnTo>
                <a:lnTo>
                  <a:pt x="344050" y="965730"/>
                </a:lnTo>
                <a:lnTo>
                  <a:pt x="334770" y="964673"/>
                </a:lnTo>
                <a:lnTo>
                  <a:pt x="326019" y="963086"/>
                </a:lnTo>
                <a:lnTo>
                  <a:pt x="317269" y="961235"/>
                </a:lnTo>
                <a:lnTo>
                  <a:pt x="308518" y="958855"/>
                </a:lnTo>
                <a:lnTo>
                  <a:pt x="300033" y="955682"/>
                </a:lnTo>
                <a:lnTo>
                  <a:pt x="291813" y="952773"/>
                </a:lnTo>
                <a:lnTo>
                  <a:pt x="283858" y="949071"/>
                </a:lnTo>
                <a:lnTo>
                  <a:pt x="275903" y="944840"/>
                </a:lnTo>
                <a:lnTo>
                  <a:pt x="268214" y="940609"/>
                </a:lnTo>
                <a:lnTo>
                  <a:pt x="261054" y="935849"/>
                </a:lnTo>
                <a:lnTo>
                  <a:pt x="253895" y="930825"/>
                </a:lnTo>
                <a:lnTo>
                  <a:pt x="247001" y="925271"/>
                </a:lnTo>
                <a:lnTo>
                  <a:pt x="240372" y="919718"/>
                </a:lnTo>
                <a:lnTo>
                  <a:pt x="234008" y="913636"/>
                </a:lnTo>
                <a:lnTo>
                  <a:pt x="228174" y="907290"/>
                </a:lnTo>
                <a:lnTo>
                  <a:pt x="222341" y="900943"/>
                </a:lnTo>
                <a:lnTo>
                  <a:pt x="217037" y="893803"/>
                </a:lnTo>
                <a:lnTo>
                  <a:pt x="211999" y="886928"/>
                </a:lnTo>
                <a:lnTo>
                  <a:pt x="207226" y="879523"/>
                </a:lnTo>
                <a:lnTo>
                  <a:pt x="202984" y="871855"/>
                </a:lnTo>
                <a:lnTo>
                  <a:pt x="199006" y="864186"/>
                </a:lnTo>
                <a:lnTo>
                  <a:pt x="195294" y="856253"/>
                </a:lnTo>
                <a:lnTo>
                  <a:pt x="191847" y="847791"/>
                </a:lnTo>
                <a:lnTo>
                  <a:pt x="189195" y="839329"/>
                </a:lnTo>
                <a:lnTo>
                  <a:pt x="186809" y="830867"/>
                </a:lnTo>
                <a:lnTo>
                  <a:pt x="184422" y="822140"/>
                </a:lnTo>
                <a:lnTo>
                  <a:pt x="183097" y="813149"/>
                </a:lnTo>
                <a:lnTo>
                  <a:pt x="181771" y="804158"/>
                </a:lnTo>
                <a:lnTo>
                  <a:pt x="181240" y="794903"/>
                </a:lnTo>
                <a:lnTo>
                  <a:pt x="180975" y="785648"/>
                </a:lnTo>
                <a:lnTo>
                  <a:pt x="180975" y="543686"/>
                </a:lnTo>
                <a:close/>
                <a:moveTo>
                  <a:pt x="60589" y="484188"/>
                </a:moveTo>
                <a:lnTo>
                  <a:pt x="66675" y="484453"/>
                </a:lnTo>
                <a:lnTo>
                  <a:pt x="72760" y="485510"/>
                </a:lnTo>
                <a:lnTo>
                  <a:pt x="78581" y="487096"/>
                </a:lnTo>
                <a:lnTo>
                  <a:pt x="84137" y="488947"/>
                </a:lnTo>
                <a:lnTo>
                  <a:pt x="89429" y="491591"/>
                </a:lnTo>
                <a:lnTo>
                  <a:pt x="94191" y="494499"/>
                </a:lnTo>
                <a:lnTo>
                  <a:pt x="99219" y="497935"/>
                </a:lnTo>
                <a:lnTo>
                  <a:pt x="103452" y="501901"/>
                </a:lnTo>
                <a:lnTo>
                  <a:pt x="107421" y="506131"/>
                </a:lnTo>
                <a:lnTo>
                  <a:pt x="110596" y="510889"/>
                </a:lnTo>
                <a:lnTo>
                  <a:pt x="113771" y="515912"/>
                </a:lnTo>
                <a:lnTo>
                  <a:pt x="116152" y="521200"/>
                </a:lnTo>
                <a:lnTo>
                  <a:pt x="118269" y="526487"/>
                </a:lnTo>
                <a:lnTo>
                  <a:pt x="119856" y="532303"/>
                </a:lnTo>
                <a:lnTo>
                  <a:pt x="120650" y="538383"/>
                </a:lnTo>
                <a:lnTo>
                  <a:pt x="121179" y="544464"/>
                </a:lnTo>
                <a:lnTo>
                  <a:pt x="121179" y="786095"/>
                </a:lnTo>
                <a:lnTo>
                  <a:pt x="121179" y="793233"/>
                </a:lnTo>
                <a:lnTo>
                  <a:pt x="121973" y="803807"/>
                </a:lnTo>
                <a:lnTo>
                  <a:pt x="123560" y="817554"/>
                </a:lnTo>
                <a:lnTo>
                  <a:pt x="124619" y="825750"/>
                </a:lnTo>
                <a:lnTo>
                  <a:pt x="126206" y="834209"/>
                </a:lnTo>
                <a:lnTo>
                  <a:pt x="128058" y="843462"/>
                </a:lnTo>
                <a:lnTo>
                  <a:pt x="130175" y="853244"/>
                </a:lnTo>
                <a:lnTo>
                  <a:pt x="132821" y="863290"/>
                </a:lnTo>
                <a:lnTo>
                  <a:pt x="136260" y="873600"/>
                </a:lnTo>
                <a:lnTo>
                  <a:pt x="139964" y="883910"/>
                </a:lnTo>
                <a:lnTo>
                  <a:pt x="144198" y="894485"/>
                </a:lnTo>
                <a:lnTo>
                  <a:pt x="149225" y="905588"/>
                </a:lnTo>
                <a:lnTo>
                  <a:pt x="154517" y="916163"/>
                </a:lnTo>
                <a:lnTo>
                  <a:pt x="160867" y="927002"/>
                </a:lnTo>
                <a:lnTo>
                  <a:pt x="164306" y="932289"/>
                </a:lnTo>
                <a:lnTo>
                  <a:pt x="167746" y="937577"/>
                </a:lnTo>
                <a:lnTo>
                  <a:pt x="171714" y="942864"/>
                </a:lnTo>
                <a:lnTo>
                  <a:pt x="175683" y="947887"/>
                </a:lnTo>
                <a:lnTo>
                  <a:pt x="179652" y="953174"/>
                </a:lnTo>
                <a:lnTo>
                  <a:pt x="184150" y="957933"/>
                </a:lnTo>
                <a:lnTo>
                  <a:pt x="188384" y="962956"/>
                </a:lnTo>
                <a:lnTo>
                  <a:pt x="193411" y="967714"/>
                </a:lnTo>
                <a:lnTo>
                  <a:pt x="198438" y="972209"/>
                </a:lnTo>
                <a:lnTo>
                  <a:pt x="203730" y="976967"/>
                </a:lnTo>
                <a:lnTo>
                  <a:pt x="209286" y="981197"/>
                </a:lnTo>
                <a:lnTo>
                  <a:pt x="214577" y="985427"/>
                </a:lnTo>
                <a:lnTo>
                  <a:pt x="220663" y="989657"/>
                </a:lnTo>
                <a:lnTo>
                  <a:pt x="226748" y="993622"/>
                </a:lnTo>
                <a:lnTo>
                  <a:pt x="233363" y="997323"/>
                </a:lnTo>
                <a:lnTo>
                  <a:pt x="239977" y="1001025"/>
                </a:lnTo>
                <a:lnTo>
                  <a:pt x="246857" y="1004461"/>
                </a:lnTo>
                <a:lnTo>
                  <a:pt x="254000" y="1007634"/>
                </a:lnTo>
                <a:lnTo>
                  <a:pt x="261673" y="1010542"/>
                </a:lnTo>
                <a:lnTo>
                  <a:pt x="269346" y="1013714"/>
                </a:lnTo>
                <a:lnTo>
                  <a:pt x="277019" y="1016093"/>
                </a:lnTo>
                <a:lnTo>
                  <a:pt x="285750" y="1018473"/>
                </a:lnTo>
                <a:lnTo>
                  <a:pt x="294217" y="1020852"/>
                </a:lnTo>
                <a:lnTo>
                  <a:pt x="302948" y="1022438"/>
                </a:lnTo>
                <a:lnTo>
                  <a:pt x="312209" y="1024024"/>
                </a:lnTo>
                <a:lnTo>
                  <a:pt x="321734" y="1025611"/>
                </a:lnTo>
                <a:lnTo>
                  <a:pt x="331523" y="1026404"/>
                </a:lnTo>
                <a:lnTo>
                  <a:pt x="341842" y="1027461"/>
                </a:lnTo>
                <a:lnTo>
                  <a:pt x="352161" y="1027726"/>
                </a:lnTo>
                <a:lnTo>
                  <a:pt x="362744" y="1027990"/>
                </a:lnTo>
                <a:lnTo>
                  <a:pt x="373857" y="1027726"/>
                </a:lnTo>
                <a:lnTo>
                  <a:pt x="384440" y="1027197"/>
                </a:lnTo>
                <a:lnTo>
                  <a:pt x="394759" y="1026404"/>
                </a:lnTo>
                <a:lnTo>
                  <a:pt x="404813" y="1025346"/>
                </a:lnTo>
                <a:lnTo>
                  <a:pt x="414602" y="1023760"/>
                </a:lnTo>
                <a:lnTo>
                  <a:pt x="424127" y="1022174"/>
                </a:lnTo>
                <a:lnTo>
                  <a:pt x="432859" y="1020059"/>
                </a:lnTo>
                <a:lnTo>
                  <a:pt x="441854" y="1017944"/>
                </a:lnTo>
                <a:lnTo>
                  <a:pt x="450321" y="1015565"/>
                </a:lnTo>
                <a:lnTo>
                  <a:pt x="458523" y="1012921"/>
                </a:lnTo>
                <a:lnTo>
                  <a:pt x="466196" y="1009749"/>
                </a:lnTo>
                <a:lnTo>
                  <a:pt x="473869" y="1006312"/>
                </a:lnTo>
                <a:lnTo>
                  <a:pt x="481013" y="1003140"/>
                </a:lnTo>
                <a:lnTo>
                  <a:pt x="488157" y="999438"/>
                </a:lnTo>
                <a:lnTo>
                  <a:pt x="494771" y="995473"/>
                </a:lnTo>
                <a:lnTo>
                  <a:pt x="501386" y="991507"/>
                </a:lnTo>
                <a:lnTo>
                  <a:pt x="507736" y="987278"/>
                </a:lnTo>
                <a:lnTo>
                  <a:pt x="513821" y="983048"/>
                </a:lnTo>
                <a:lnTo>
                  <a:pt x="519113" y="978289"/>
                </a:lnTo>
                <a:lnTo>
                  <a:pt x="524669" y="973795"/>
                </a:lnTo>
                <a:lnTo>
                  <a:pt x="530225" y="969036"/>
                </a:lnTo>
                <a:lnTo>
                  <a:pt x="534988" y="964013"/>
                </a:lnTo>
                <a:lnTo>
                  <a:pt x="540015" y="959255"/>
                </a:lnTo>
                <a:lnTo>
                  <a:pt x="544248" y="953967"/>
                </a:lnTo>
                <a:lnTo>
                  <a:pt x="548746" y="948944"/>
                </a:lnTo>
                <a:lnTo>
                  <a:pt x="552715" y="943657"/>
                </a:lnTo>
                <a:lnTo>
                  <a:pt x="556684" y="938105"/>
                </a:lnTo>
                <a:lnTo>
                  <a:pt x="560388" y="932554"/>
                </a:lnTo>
                <a:lnTo>
                  <a:pt x="564092" y="927266"/>
                </a:lnTo>
                <a:lnTo>
                  <a:pt x="567267" y="921715"/>
                </a:lnTo>
                <a:lnTo>
                  <a:pt x="573352" y="910876"/>
                </a:lnTo>
                <a:lnTo>
                  <a:pt x="578644" y="899772"/>
                </a:lnTo>
                <a:lnTo>
                  <a:pt x="583407" y="888404"/>
                </a:lnTo>
                <a:lnTo>
                  <a:pt x="587375" y="877830"/>
                </a:lnTo>
                <a:lnTo>
                  <a:pt x="591080" y="867255"/>
                </a:lnTo>
                <a:lnTo>
                  <a:pt x="594255" y="856416"/>
                </a:lnTo>
                <a:lnTo>
                  <a:pt x="596636" y="846899"/>
                </a:lnTo>
                <a:lnTo>
                  <a:pt x="598752" y="837117"/>
                </a:lnTo>
                <a:lnTo>
                  <a:pt x="600605" y="828129"/>
                </a:lnTo>
                <a:lnTo>
                  <a:pt x="601928" y="819934"/>
                </a:lnTo>
                <a:lnTo>
                  <a:pt x="602721" y="812267"/>
                </a:lnTo>
                <a:lnTo>
                  <a:pt x="604044" y="799577"/>
                </a:lnTo>
                <a:lnTo>
                  <a:pt x="604573" y="790853"/>
                </a:lnTo>
                <a:lnTo>
                  <a:pt x="604573" y="786095"/>
                </a:lnTo>
                <a:lnTo>
                  <a:pt x="604573" y="544464"/>
                </a:lnTo>
                <a:lnTo>
                  <a:pt x="604838" y="538383"/>
                </a:lnTo>
                <a:lnTo>
                  <a:pt x="605896" y="532303"/>
                </a:lnTo>
                <a:lnTo>
                  <a:pt x="607219" y="526487"/>
                </a:lnTo>
                <a:lnTo>
                  <a:pt x="609336" y="521200"/>
                </a:lnTo>
                <a:lnTo>
                  <a:pt x="611982" y="515912"/>
                </a:lnTo>
                <a:lnTo>
                  <a:pt x="614892" y="510889"/>
                </a:lnTo>
                <a:lnTo>
                  <a:pt x="618332" y="506131"/>
                </a:lnTo>
                <a:lnTo>
                  <a:pt x="622300" y="501901"/>
                </a:lnTo>
                <a:lnTo>
                  <a:pt x="626534" y="497935"/>
                </a:lnTo>
                <a:lnTo>
                  <a:pt x="631296" y="494499"/>
                </a:lnTo>
                <a:lnTo>
                  <a:pt x="636323" y="491591"/>
                </a:lnTo>
                <a:lnTo>
                  <a:pt x="641350" y="488947"/>
                </a:lnTo>
                <a:lnTo>
                  <a:pt x="646907" y="487096"/>
                </a:lnTo>
                <a:lnTo>
                  <a:pt x="652992" y="485510"/>
                </a:lnTo>
                <a:lnTo>
                  <a:pt x="658813" y="484453"/>
                </a:lnTo>
                <a:lnTo>
                  <a:pt x="664898" y="484188"/>
                </a:lnTo>
                <a:lnTo>
                  <a:pt x="671248" y="484453"/>
                </a:lnTo>
                <a:lnTo>
                  <a:pt x="677069" y="485510"/>
                </a:lnTo>
                <a:lnTo>
                  <a:pt x="682890" y="487096"/>
                </a:lnTo>
                <a:lnTo>
                  <a:pt x="688711" y="488947"/>
                </a:lnTo>
                <a:lnTo>
                  <a:pt x="694003" y="491591"/>
                </a:lnTo>
                <a:lnTo>
                  <a:pt x="698765" y="494499"/>
                </a:lnTo>
                <a:lnTo>
                  <a:pt x="703528" y="497935"/>
                </a:lnTo>
                <a:lnTo>
                  <a:pt x="708026" y="501901"/>
                </a:lnTo>
                <a:lnTo>
                  <a:pt x="711994" y="506131"/>
                </a:lnTo>
                <a:lnTo>
                  <a:pt x="715169" y="510889"/>
                </a:lnTo>
                <a:lnTo>
                  <a:pt x="718344" y="515912"/>
                </a:lnTo>
                <a:lnTo>
                  <a:pt x="720726" y="521200"/>
                </a:lnTo>
                <a:lnTo>
                  <a:pt x="722842" y="526487"/>
                </a:lnTo>
                <a:lnTo>
                  <a:pt x="724430" y="532303"/>
                </a:lnTo>
                <a:lnTo>
                  <a:pt x="725223" y="538383"/>
                </a:lnTo>
                <a:lnTo>
                  <a:pt x="725488" y="544464"/>
                </a:lnTo>
                <a:lnTo>
                  <a:pt x="725488" y="786095"/>
                </a:lnTo>
                <a:lnTo>
                  <a:pt x="725223" y="797462"/>
                </a:lnTo>
                <a:lnTo>
                  <a:pt x="724694" y="809095"/>
                </a:lnTo>
                <a:lnTo>
                  <a:pt x="723636" y="821255"/>
                </a:lnTo>
                <a:lnTo>
                  <a:pt x="722313" y="833681"/>
                </a:lnTo>
                <a:lnTo>
                  <a:pt x="720461" y="846370"/>
                </a:lnTo>
                <a:lnTo>
                  <a:pt x="718080" y="859853"/>
                </a:lnTo>
                <a:lnTo>
                  <a:pt x="714905" y="873336"/>
                </a:lnTo>
                <a:lnTo>
                  <a:pt x="711465" y="886554"/>
                </a:lnTo>
                <a:lnTo>
                  <a:pt x="707496" y="900830"/>
                </a:lnTo>
                <a:lnTo>
                  <a:pt x="702998" y="914312"/>
                </a:lnTo>
                <a:lnTo>
                  <a:pt x="698236" y="928324"/>
                </a:lnTo>
                <a:lnTo>
                  <a:pt x="692415" y="942335"/>
                </a:lnTo>
                <a:lnTo>
                  <a:pt x="686065" y="956347"/>
                </a:lnTo>
                <a:lnTo>
                  <a:pt x="679186" y="970094"/>
                </a:lnTo>
                <a:lnTo>
                  <a:pt x="671513" y="983841"/>
                </a:lnTo>
                <a:lnTo>
                  <a:pt x="663311" y="997323"/>
                </a:lnTo>
                <a:lnTo>
                  <a:pt x="658813" y="1003933"/>
                </a:lnTo>
                <a:lnTo>
                  <a:pt x="654315" y="1010542"/>
                </a:lnTo>
                <a:lnTo>
                  <a:pt x="649552" y="1017151"/>
                </a:lnTo>
                <a:lnTo>
                  <a:pt x="644525" y="1023496"/>
                </a:lnTo>
                <a:lnTo>
                  <a:pt x="639498" y="1029841"/>
                </a:lnTo>
                <a:lnTo>
                  <a:pt x="634207" y="1035921"/>
                </a:lnTo>
                <a:lnTo>
                  <a:pt x="628650" y="1042001"/>
                </a:lnTo>
                <a:lnTo>
                  <a:pt x="623094" y="1048082"/>
                </a:lnTo>
                <a:lnTo>
                  <a:pt x="617009" y="1054162"/>
                </a:lnTo>
                <a:lnTo>
                  <a:pt x="610923" y="1059978"/>
                </a:lnTo>
                <a:lnTo>
                  <a:pt x="604838" y="1065530"/>
                </a:lnTo>
                <a:lnTo>
                  <a:pt x="598488" y="1071082"/>
                </a:lnTo>
                <a:lnTo>
                  <a:pt x="591873" y="1076369"/>
                </a:lnTo>
                <a:lnTo>
                  <a:pt x="584730" y="1081656"/>
                </a:lnTo>
                <a:lnTo>
                  <a:pt x="577850" y="1086944"/>
                </a:lnTo>
                <a:lnTo>
                  <a:pt x="570442" y="1091702"/>
                </a:lnTo>
                <a:lnTo>
                  <a:pt x="563034" y="1096461"/>
                </a:lnTo>
                <a:lnTo>
                  <a:pt x="555096" y="1101219"/>
                </a:lnTo>
                <a:lnTo>
                  <a:pt x="547159" y="1105714"/>
                </a:lnTo>
                <a:lnTo>
                  <a:pt x="538957" y="1109944"/>
                </a:lnTo>
                <a:lnTo>
                  <a:pt x="530755" y="1113909"/>
                </a:lnTo>
                <a:lnTo>
                  <a:pt x="522288" y="1117875"/>
                </a:lnTo>
                <a:lnTo>
                  <a:pt x="513292" y="1121576"/>
                </a:lnTo>
                <a:lnTo>
                  <a:pt x="504296" y="1125277"/>
                </a:lnTo>
                <a:lnTo>
                  <a:pt x="495036" y="1128185"/>
                </a:lnTo>
                <a:lnTo>
                  <a:pt x="485246" y="1131357"/>
                </a:lnTo>
                <a:lnTo>
                  <a:pt x="475721" y="1134001"/>
                </a:lnTo>
                <a:lnTo>
                  <a:pt x="465932" y="1136909"/>
                </a:lnTo>
                <a:lnTo>
                  <a:pt x="455613" y="1139288"/>
                </a:lnTo>
                <a:lnTo>
                  <a:pt x="445029" y="1141139"/>
                </a:lnTo>
                <a:lnTo>
                  <a:pt x="434182" y="1142989"/>
                </a:lnTo>
                <a:lnTo>
                  <a:pt x="423069" y="1144840"/>
                </a:lnTo>
                <a:lnTo>
                  <a:pt x="423069" y="1329896"/>
                </a:lnTo>
                <a:lnTo>
                  <a:pt x="664898" y="1329896"/>
                </a:lnTo>
                <a:lnTo>
                  <a:pt x="671248" y="1330161"/>
                </a:lnTo>
                <a:lnTo>
                  <a:pt x="677069" y="1331218"/>
                </a:lnTo>
                <a:lnTo>
                  <a:pt x="682890" y="1332540"/>
                </a:lnTo>
                <a:lnTo>
                  <a:pt x="688711" y="1334919"/>
                </a:lnTo>
                <a:lnTo>
                  <a:pt x="694003" y="1337299"/>
                </a:lnTo>
                <a:lnTo>
                  <a:pt x="698765" y="1340207"/>
                </a:lnTo>
                <a:lnTo>
                  <a:pt x="703528" y="1343643"/>
                </a:lnTo>
                <a:lnTo>
                  <a:pt x="708026" y="1347609"/>
                </a:lnTo>
                <a:lnTo>
                  <a:pt x="711994" y="1351839"/>
                </a:lnTo>
                <a:lnTo>
                  <a:pt x="715169" y="1356862"/>
                </a:lnTo>
                <a:lnTo>
                  <a:pt x="718344" y="1361620"/>
                </a:lnTo>
                <a:lnTo>
                  <a:pt x="720726" y="1366908"/>
                </a:lnTo>
                <a:lnTo>
                  <a:pt x="722842" y="1372195"/>
                </a:lnTo>
                <a:lnTo>
                  <a:pt x="724430" y="1378011"/>
                </a:lnTo>
                <a:lnTo>
                  <a:pt x="725223" y="1384092"/>
                </a:lnTo>
                <a:lnTo>
                  <a:pt x="725488" y="1390172"/>
                </a:lnTo>
                <a:lnTo>
                  <a:pt x="725223" y="1396517"/>
                </a:lnTo>
                <a:lnTo>
                  <a:pt x="724430" y="1402333"/>
                </a:lnTo>
                <a:lnTo>
                  <a:pt x="722842" y="1408149"/>
                </a:lnTo>
                <a:lnTo>
                  <a:pt x="720726" y="1413965"/>
                </a:lnTo>
                <a:lnTo>
                  <a:pt x="718344" y="1419252"/>
                </a:lnTo>
                <a:lnTo>
                  <a:pt x="715169" y="1424011"/>
                </a:lnTo>
                <a:lnTo>
                  <a:pt x="711994" y="1429034"/>
                </a:lnTo>
                <a:lnTo>
                  <a:pt x="708026" y="1433264"/>
                </a:lnTo>
                <a:lnTo>
                  <a:pt x="703528" y="1436965"/>
                </a:lnTo>
                <a:lnTo>
                  <a:pt x="698765" y="1440402"/>
                </a:lnTo>
                <a:lnTo>
                  <a:pt x="694003" y="1443574"/>
                </a:lnTo>
                <a:lnTo>
                  <a:pt x="688711" y="1445953"/>
                </a:lnTo>
                <a:lnTo>
                  <a:pt x="682890" y="1448068"/>
                </a:lnTo>
                <a:lnTo>
                  <a:pt x="677069" y="1449654"/>
                </a:lnTo>
                <a:lnTo>
                  <a:pt x="671248" y="1450447"/>
                </a:lnTo>
                <a:lnTo>
                  <a:pt x="664898" y="1450976"/>
                </a:lnTo>
                <a:lnTo>
                  <a:pt x="60589" y="1450976"/>
                </a:lnTo>
                <a:lnTo>
                  <a:pt x="54239" y="1450447"/>
                </a:lnTo>
                <a:lnTo>
                  <a:pt x="48419" y="1449654"/>
                </a:lnTo>
                <a:lnTo>
                  <a:pt x="42598" y="1448068"/>
                </a:lnTo>
                <a:lnTo>
                  <a:pt x="37041" y="1445953"/>
                </a:lnTo>
                <a:lnTo>
                  <a:pt x="31750" y="1443574"/>
                </a:lnTo>
                <a:lnTo>
                  <a:pt x="26723" y="1440402"/>
                </a:lnTo>
                <a:lnTo>
                  <a:pt x="21960" y="1436965"/>
                </a:lnTo>
                <a:lnTo>
                  <a:pt x="17727" y="1433264"/>
                </a:lnTo>
                <a:lnTo>
                  <a:pt x="13758" y="1429034"/>
                </a:lnTo>
                <a:lnTo>
                  <a:pt x="10319" y="1424011"/>
                </a:lnTo>
                <a:lnTo>
                  <a:pt x="7408" y="1419252"/>
                </a:lnTo>
                <a:lnTo>
                  <a:pt x="5027" y="1413965"/>
                </a:lnTo>
                <a:lnTo>
                  <a:pt x="2646" y="1408149"/>
                </a:lnTo>
                <a:lnTo>
                  <a:pt x="1323" y="1402333"/>
                </a:lnTo>
                <a:lnTo>
                  <a:pt x="264" y="1396517"/>
                </a:lnTo>
                <a:lnTo>
                  <a:pt x="0" y="1390172"/>
                </a:lnTo>
                <a:lnTo>
                  <a:pt x="264" y="1384092"/>
                </a:lnTo>
                <a:lnTo>
                  <a:pt x="1323" y="1378011"/>
                </a:lnTo>
                <a:lnTo>
                  <a:pt x="2646" y="1372195"/>
                </a:lnTo>
                <a:lnTo>
                  <a:pt x="5027" y="1366908"/>
                </a:lnTo>
                <a:lnTo>
                  <a:pt x="7408" y="1361620"/>
                </a:lnTo>
                <a:lnTo>
                  <a:pt x="10319" y="1356862"/>
                </a:lnTo>
                <a:lnTo>
                  <a:pt x="13758" y="1351839"/>
                </a:lnTo>
                <a:lnTo>
                  <a:pt x="17727" y="1347609"/>
                </a:lnTo>
                <a:lnTo>
                  <a:pt x="21960" y="1343643"/>
                </a:lnTo>
                <a:lnTo>
                  <a:pt x="26723" y="1340207"/>
                </a:lnTo>
                <a:lnTo>
                  <a:pt x="31750" y="1337299"/>
                </a:lnTo>
                <a:lnTo>
                  <a:pt x="37041" y="1334919"/>
                </a:lnTo>
                <a:lnTo>
                  <a:pt x="42598" y="1332540"/>
                </a:lnTo>
                <a:lnTo>
                  <a:pt x="48419" y="1331218"/>
                </a:lnTo>
                <a:lnTo>
                  <a:pt x="54239" y="1330161"/>
                </a:lnTo>
                <a:lnTo>
                  <a:pt x="60589" y="1329896"/>
                </a:lnTo>
                <a:lnTo>
                  <a:pt x="302419" y="1329896"/>
                </a:lnTo>
                <a:lnTo>
                  <a:pt x="302419" y="1144840"/>
                </a:lnTo>
                <a:lnTo>
                  <a:pt x="291571" y="1142989"/>
                </a:lnTo>
                <a:lnTo>
                  <a:pt x="280459" y="1141139"/>
                </a:lnTo>
                <a:lnTo>
                  <a:pt x="270140" y="1139288"/>
                </a:lnTo>
                <a:lnTo>
                  <a:pt x="259821" y="1136909"/>
                </a:lnTo>
                <a:lnTo>
                  <a:pt x="250032" y="1134001"/>
                </a:lnTo>
                <a:lnTo>
                  <a:pt x="240242" y="1131357"/>
                </a:lnTo>
                <a:lnTo>
                  <a:pt x="230452" y="1128185"/>
                </a:lnTo>
                <a:lnTo>
                  <a:pt x="221457" y="1125277"/>
                </a:lnTo>
                <a:lnTo>
                  <a:pt x="212196" y="1121576"/>
                </a:lnTo>
                <a:lnTo>
                  <a:pt x="203465" y="1117875"/>
                </a:lnTo>
                <a:lnTo>
                  <a:pt x="194734" y="1113909"/>
                </a:lnTo>
                <a:lnTo>
                  <a:pt x="186532" y="1109944"/>
                </a:lnTo>
                <a:lnTo>
                  <a:pt x="178329" y="1105714"/>
                </a:lnTo>
                <a:lnTo>
                  <a:pt x="170392" y="1101219"/>
                </a:lnTo>
                <a:lnTo>
                  <a:pt x="162454" y="1096461"/>
                </a:lnTo>
                <a:lnTo>
                  <a:pt x="155310" y="1091702"/>
                </a:lnTo>
                <a:lnTo>
                  <a:pt x="147902" y="1086944"/>
                </a:lnTo>
                <a:lnTo>
                  <a:pt x="140758" y="1081656"/>
                </a:lnTo>
                <a:lnTo>
                  <a:pt x="133879" y="1076369"/>
                </a:lnTo>
                <a:lnTo>
                  <a:pt x="127264" y="1071082"/>
                </a:lnTo>
                <a:lnTo>
                  <a:pt x="120650" y="1065530"/>
                </a:lnTo>
                <a:lnTo>
                  <a:pt x="114564" y="1059978"/>
                </a:lnTo>
                <a:lnTo>
                  <a:pt x="108479" y="1054162"/>
                </a:lnTo>
                <a:lnTo>
                  <a:pt x="102394" y="1048082"/>
                </a:lnTo>
                <a:lnTo>
                  <a:pt x="97102" y="1042001"/>
                </a:lnTo>
                <a:lnTo>
                  <a:pt x="91546" y="1035921"/>
                </a:lnTo>
                <a:lnTo>
                  <a:pt x="85989" y="1029841"/>
                </a:lnTo>
                <a:lnTo>
                  <a:pt x="81227" y="1023496"/>
                </a:lnTo>
                <a:lnTo>
                  <a:pt x="75935" y="1017151"/>
                </a:lnTo>
                <a:lnTo>
                  <a:pt x="71437" y="1010542"/>
                </a:lnTo>
                <a:lnTo>
                  <a:pt x="66675" y="1003933"/>
                </a:lnTo>
                <a:lnTo>
                  <a:pt x="62177" y="997323"/>
                </a:lnTo>
                <a:lnTo>
                  <a:pt x="53975" y="983841"/>
                </a:lnTo>
                <a:lnTo>
                  <a:pt x="46302" y="970094"/>
                </a:lnTo>
                <a:lnTo>
                  <a:pt x="39687" y="956347"/>
                </a:lnTo>
                <a:lnTo>
                  <a:pt x="33337" y="942335"/>
                </a:lnTo>
                <a:lnTo>
                  <a:pt x="27516" y="928324"/>
                </a:lnTo>
                <a:lnTo>
                  <a:pt x="22489" y="914312"/>
                </a:lnTo>
                <a:lnTo>
                  <a:pt x="17991" y="900830"/>
                </a:lnTo>
                <a:lnTo>
                  <a:pt x="14023" y="886554"/>
                </a:lnTo>
                <a:lnTo>
                  <a:pt x="10583" y="873336"/>
                </a:lnTo>
                <a:lnTo>
                  <a:pt x="7673" y="859853"/>
                </a:lnTo>
                <a:lnTo>
                  <a:pt x="5291" y="846370"/>
                </a:lnTo>
                <a:lnTo>
                  <a:pt x="3439" y="833681"/>
                </a:lnTo>
                <a:lnTo>
                  <a:pt x="1852" y="821255"/>
                </a:lnTo>
                <a:lnTo>
                  <a:pt x="1058" y="809095"/>
                </a:lnTo>
                <a:lnTo>
                  <a:pt x="264" y="797462"/>
                </a:lnTo>
                <a:lnTo>
                  <a:pt x="0" y="786095"/>
                </a:lnTo>
                <a:lnTo>
                  <a:pt x="0" y="544464"/>
                </a:lnTo>
                <a:lnTo>
                  <a:pt x="264" y="538383"/>
                </a:lnTo>
                <a:lnTo>
                  <a:pt x="1323" y="532303"/>
                </a:lnTo>
                <a:lnTo>
                  <a:pt x="2646" y="526487"/>
                </a:lnTo>
                <a:lnTo>
                  <a:pt x="5027" y="521200"/>
                </a:lnTo>
                <a:lnTo>
                  <a:pt x="7408" y="515912"/>
                </a:lnTo>
                <a:lnTo>
                  <a:pt x="10319" y="510889"/>
                </a:lnTo>
                <a:lnTo>
                  <a:pt x="13758" y="506131"/>
                </a:lnTo>
                <a:lnTo>
                  <a:pt x="17727" y="501901"/>
                </a:lnTo>
                <a:lnTo>
                  <a:pt x="21960" y="497935"/>
                </a:lnTo>
                <a:lnTo>
                  <a:pt x="26723" y="494499"/>
                </a:lnTo>
                <a:lnTo>
                  <a:pt x="31750" y="491591"/>
                </a:lnTo>
                <a:lnTo>
                  <a:pt x="37041" y="488947"/>
                </a:lnTo>
                <a:lnTo>
                  <a:pt x="42598" y="487096"/>
                </a:lnTo>
                <a:lnTo>
                  <a:pt x="48419" y="485510"/>
                </a:lnTo>
                <a:lnTo>
                  <a:pt x="54239" y="484453"/>
                </a:lnTo>
                <a:lnTo>
                  <a:pt x="60589" y="484188"/>
                </a:lnTo>
                <a:close/>
                <a:moveTo>
                  <a:pt x="362612" y="0"/>
                </a:moveTo>
                <a:lnTo>
                  <a:pt x="372158" y="265"/>
                </a:lnTo>
                <a:lnTo>
                  <a:pt x="381438" y="1058"/>
                </a:lnTo>
                <a:lnTo>
                  <a:pt x="390454" y="2116"/>
                </a:lnTo>
                <a:lnTo>
                  <a:pt x="399204" y="3967"/>
                </a:lnTo>
                <a:lnTo>
                  <a:pt x="408219" y="5553"/>
                </a:lnTo>
                <a:lnTo>
                  <a:pt x="416705" y="8198"/>
                </a:lnTo>
                <a:lnTo>
                  <a:pt x="424925" y="11107"/>
                </a:lnTo>
                <a:lnTo>
                  <a:pt x="433145" y="14280"/>
                </a:lnTo>
                <a:lnTo>
                  <a:pt x="441630" y="17982"/>
                </a:lnTo>
                <a:lnTo>
                  <a:pt x="449054" y="21949"/>
                </a:lnTo>
                <a:lnTo>
                  <a:pt x="456744" y="26444"/>
                </a:lnTo>
                <a:lnTo>
                  <a:pt x="464169" y="30939"/>
                </a:lnTo>
                <a:lnTo>
                  <a:pt x="471328" y="36228"/>
                </a:lnTo>
                <a:lnTo>
                  <a:pt x="478222" y="41253"/>
                </a:lnTo>
                <a:lnTo>
                  <a:pt x="484851" y="47070"/>
                </a:lnTo>
                <a:lnTo>
                  <a:pt x="490950" y="53152"/>
                </a:lnTo>
                <a:lnTo>
                  <a:pt x="497049" y="59234"/>
                </a:lnTo>
                <a:lnTo>
                  <a:pt x="502882" y="66110"/>
                </a:lnTo>
                <a:lnTo>
                  <a:pt x="508186" y="72721"/>
                </a:lnTo>
                <a:lnTo>
                  <a:pt x="513224" y="80125"/>
                </a:lnTo>
                <a:lnTo>
                  <a:pt x="517997" y="87265"/>
                </a:lnTo>
                <a:lnTo>
                  <a:pt x="522504" y="94934"/>
                </a:lnTo>
                <a:lnTo>
                  <a:pt x="526482" y="102602"/>
                </a:lnTo>
                <a:lnTo>
                  <a:pt x="530194" y="110800"/>
                </a:lnTo>
                <a:lnTo>
                  <a:pt x="533111" y="118998"/>
                </a:lnTo>
                <a:lnTo>
                  <a:pt x="536293" y="127195"/>
                </a:lnTo>
                <a:lnTo>
                  <a:pt x="538679" y="136186"/>
                </a:lnTo>
                <a:lnTo>
                  <a:pt x="540536" y="144648"/>
                </a:lnTo>
                <a:lnTo>
                  <a:pt x="542392" y="153903"/>
                </a:lnTo>
                <a:lnTo>
                  <a:pt x="543187" y="162630"/>
                </a:lnTo>
                <a:lnTo>
                  <a:pt x="544248" y="172150"/>
                </a:lnTo>
                <a:lnTo>
                  <a:pt x="544513" y="181141"/>
                </a:lnTo>
                <a:lnTo>
                  <a:pt x="544513" y="483394"/>
                </a:lnTo>
                <a:lnTo>
                  <a:pt x="180975" y="483394"/>
                </a:lnTo>
                <a:lnTo>
                  <a:pt x="180975" y="181141"/>
                </a:lnTo>
                <a:lnTo>
                  <a:pt x="181240" y="172150"/>
                </a:lnTo>
                <a:lnTo>
                  <a:pt x="181771" y="162630"/>
                </a:lnTo>
                <a:lnTo>
                  <a:pt x="183097" y="153903"/>
                </a:lnTo>
                <a:lnTo>
                  <a:pt x="184422" y="144648"/>
                </a:lnTo>
                <a:lnTo>
                  <a:pt x="186809" y="136186"/>
                </a:lnTo>
                <a:lnTo>
                  <a:pt x="189195" y="127195"/>
                </a:lnTo>
                <a:lnTo>
                  <a:pt x="191847" y="118998"/>
                </a:lnTo>
                <a:lnTo>
                  <a:pt x="195294" y="110800"/>
                </a:lnTo>
                <a:lnTo>
                  <a:pt x="199006" y="102602"/>
                </a:lnTo>
                <a:lnTo>
                  <a:pt x="202984" y="94934"/>
                </a:lnTo>
                <a:lnTo>
                  <a:pt x="207226" y="87265"/>
                </a:lnTo>
                <a:lnTo>
                  <a:pt x="211999" y="80125"/>
                </a:lnTo>
                <a:lnTo>
                  <a:pt x="217037" y="72721"/>
                </a:lnTo>
                <a:lnTo>
                  <a:pt x="222341" y="66110"/>
                </a:lnTo>
                <a:lnTo>
                  <a:pt x="228174" y="59234"/>
                </a:lnTo>
                <a:lnTo>
                  <a:pt x="234008" y="53152"/>
                </a:lnTo>
                <a:lnTo>
                  <a:pt x="240372" y="47070"/>
                </a:lnTo>
                <a:lnTo>
                  <a:pt x="247266" y="41253"/>
                </a:lnTo>
                <a:lnTo>
                  <a:pt x="253895" y="36228"/>
                </a:lnTo>
                <a:lnTo>
                  <a:pt x="261054" y="30939"/>
                </a:lnTo>
                <a:lnTo>
                  <a:pt x="268479" y="26444"/>
                </a:lnTo>
                <a:lnTo>
                  <a:pt x="275903" y="21949"/>
                </a:lnTo>
                <a:lnTo>
                  <a:pt x="283858" y="17982"/>
                </a:lnTo>
                <a:lnTo>
                  <a:pt x="291813" y="14280"/>
                </a:lnTo>
                <a:lnTo>
                  <a:pt x="300033" y="11107"/>
                </a:lnTo>
                <a:lnTo>
                  <a:pt x="308518" y="8198"/>
                </a:lnTo>
                <a:lnTo>
                  <a:pt x="317269" y="5553"/>
                </a:lnTo>
                <a:lnTo>
                  <a:pt x="326019" y="3967"/>
                </a:lnTo>
                <a:lnTo>
                  <a:pt x="334770" y="2116"/>
                </a:lnTo>
                <a:lnTo>
                  <a:pt x="344050" y="1058"/>
                </a:lnTo>
                <a:lnTo>
                  <a:pt x="353331" y="265"/>
                </a:lnTo>
                <a:lnTo>
                  <a:pt x="362612"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28" name="KSO_Shape"/>
          <p:cNvSpPr/>
          <p:nvPr/>
        </p:nvSpPr>
        <p:spPr bwMode="auto">
          <a:xfrm>
            <a:off x="5383038" y="4513775"/>
            <a:ext cx="206717" cy="387594"/>
          </a:xfrm>
          <a:custGeom>
            <a:avLst/>
            <a:gdLst>
              <a:gd name="T0" fmla="*/ 134485 w 2938"/>
              <a:gd name="T1" fmla="*/ 2420 h 5511"/>
              <a:gd name="T2" fmla="*/ 89887 w 2938"/>
              <a:gd name="T3" fmla="*/ 15901 h 5511"/>
              <a:gd name="T4" fmla="*/ 51858 w 2938"/>
              <a:gd name="T5" fmla="*/ 41481 h 5511"/>
              <a:gd name="T6" fmla="*/ 22817 w 2938"/>
              <a:gd name="T7" fmla="*/ 77085 h 5511"/>
              <a:gd name="T8" fmla="*/ 4840 w 2938"/>
              <a:gd name="T9" fmla="*/ 119257 h 5511"/>
              <a:gd name="T10" fmla="*/ 0 w 2938"/>
              <a:gd name="T11" fmla="*/ 1746336 h 5511"/>
              <a:gd name="T12" fmla="*/ 4840 w 2938"/>
              <a:gd name="T13" fmla="*/ 1786089 h 5511"/>
              <a:gd name="T14" fmla="*/ 22817 w 2938"/>
              <a:gd name="T15" fmla="*/ 1828606 h 5511"/>
              <a:gd name="T16" fmla="*/ 51858 w 2938"/>
              <a:gd name="T17" fmla="*/ 1863865 h 5511"/>
              <a:gd name="T18" fmla="*/ 89887 w 2938"/>
              <a:gd name="T19" fmla="*/ 1889445 h 5511"/>
              <a:gd name="T20" fmla="*/ 134485 w 2938"/>
              <a:gd name="T21" fmla="*/ 1903272 h 5511"/>
              <a:gd name="T22" fmla="*/ 864989 w 2938"/>
              <a:gd name="T23" fmla="*/ 1905000 h 5511"/>
              <a:gd name="T24" fmla="*/ 911316 w 2938"/>
              <a:gd name="T25" fmla="*/ 1895667 h 5511"/>
              <a:gd name="T26" fmla="*/ 952111 w 2938"/>
              <a:gd name="T27" fmla="*/ 1873544 h 5511"/>
              <a:gd name="T28" fmla="*/ 984263 w 2938"/>
              <a:gd name="T29" fmla="*/ 1841396 h 5511"/>
              <a:gd name="T30" fmla="*/ 1006043 w 2938"/>
              <a:gd name="T31" fmla="*/ 1800953 h 5511"/>
              <a:gd name="T32" fmla="*/ 1015377 w 2938"/>
              <a:gd name="T33" fmla="*/ 1754633 h 5511"/>
              <a:gd name="T34" fmla="*/ 1013994 w 2938"/>
              <a:gd name="T35" fmla="*/ 134812 h 5511"/>
              <a:gd name="T36" fmla="*/ 999820 w 2938"/>
              <a:gd name="T37" fmla="*/ 90220 h 5511"/>
              <a:gd name="T38" fmla="*/ 974237 w 2938"/>
              <a:gd name="T39" fmla="*/ 52542 h 5511"/>
              <a:gd name="T40" fmla="*/ 938973 w 2938"/>
              <a:gd name="T41" fmla="*/ 23160 h 5511"/>
              <a:gd name="T42" fmla="*/ 896450 w 2938"/>
              <a:gd name="T43" fmla="*/ 5531 h 5511"/>
              <a:gd name="T44" fmla="*/ 412789 w 2938"/>
              <a:gd name="T45" fmla="*/ 127553 h 5511"/>
              <a:gd name="T46" fmla="*/ 615380 w 2938"/>
              <a:gd name="T47" fmla="*/ 129973 h 5511"/>
              <a:gd name="T48" fmla="*/ 629209 w 2938"/>
              <a:gd name="T49" fmla="*/ 141034 h 5511"/>
              <a:gd name="T50" fmla="*/ 635086 w 2938"/>
              <a:gd name="T51" fmla="*/ 159009 h 5511"/>
              <a:gd name="T52" fmla="*/ 630938 w 2938"/>
              <a:gd name="T53" fmla="*/ 174219 h 5511"/>
              <a:gd name="T54" fmla="*/ 618146 w 2938"/>
              <a:gd name="T55" fmla="*/ 187009 h 5511"/>
              <a:gd name="T56" fmla="*/ 412789 w 2938"/>
              <a:gd name="T57" fmla="*/ 190811 h 5511"/>
              <a:gd name="T58" fmla="*/ 397577 w 2938"/>
              <a:gd name="T59" fmla="*/ 187009 h 5511"/>
              <a:gd name="T60" fmla="*/ 384440 w 2938"/>
              <a:gd name="T61" fmla="*/ 174219 h 5511"/>
              <a:gd name="T62" fmla="*/ 380637 w 2938"/>
              <a:gd name="T63" fmla="*/ 159009 h 5511"/>
              <a:gd name="T64" fmla="*/ 386168 w 2938"/>
              <a:gd name="T65" fmla="*/ 141034 h 5511"/>
              <a:gd name="T66" fmla="*/ 400343 w 2938"/>
              <a:gd name="T67" fmla="*/ 129973 h 5511"/>
              <a:gd name="T68" fmla="*/ 507516 w 2938"/>
              <a:gd name="T69" fmla="*/ 1841742 h 5511"/>
              <a:gd name="T70" fmla="*/ 479513 w 2938"/>
              <a:gd name="T71" fmla="*/ 1837594 h 5511"/>
              <a:gd name="T72" fmla="*/ 454275 w 2938"/>
              <a:gd name="T73" fmla="*/ 1825495 h 5511"/>
              <a:gd name="T74" fmla="*/ 434223 w 2938"/>
              <a:gd name="T75" fmla="*/ 1806829 h 5511"/>
              <a:gd name="T76" fmla="*/ 420049 w 2938"/>
              <a:gd name="T77" fmla="*/ 1783323 h 5511"/>
              <a:gd name="T78" fmla="*/ 413134 w 2938"/>
              <a:gd name="T79" fmla="*/ 1756015 h 5511"/>
              <a:gd name="T80" fmla="*/ 413826 w 2938"/>
              <a:gd name="T81" fmla="*/ 1731818 h 5511"/>
              <a:gd name="T82" fmla="*/ 422123 w 2938"/>
              <a:gd name="T83" fmla="*/ 1704856 h 5511"/>
              <a:gd name="T84" fmla="*/ 437335 w 2938"/>
              <a:gd name="T85" fmla="*/ 1682387 h 5511"/>
              <a:gd name="T86" fmla="*/ 458078 w 2938"/>
              <a:gd name="T87" fmla="*/ 1665103 h 5511"/>
              <a:gd name="T88" fmla="*/ 483661 w 2938"/>
              <a:gd name="T89" fmla="*/ 1654042 h 5511"/>
              <a:gd name="T90" fmla="*/ 507516 w 2938"/>
              <a:gd name="T91" fmla="*/ 1651277 h 5511"/>
              <a:gd name="T92" fmla="*/ 536210 w 2938"/>
              <a:gd name="T93" fmla="*/ 1655425 h 5511"/>
              <a:gd name="T94" fmla="*/ 561102 w 2938"/>
              <a:gd name="T95" fmla="*/ 1667523 h 5511"/>
              <a:gd name="T96" fmla="*/ 581154 w 2938"/>
              <a:gd name="T97" fmla="*/ 1685498 h 5511"/>
              <a:gd name="T98" fmla="*/ 595674 w 2938"/>
              <a:gd name="T99" fmla="*/ 1709349 h 5511"/>
              <a:gd name="T100" fmla="*/ 602589 w 2938"/>
              <a:gd name="T101" fmla="*/ 1737003 h 5511"/>
              <a:gd name="T102" fmla="*/ 601897 w 2938"/>
              <a:gd name="T103" fmla="*/ 1761200 h 5511"/>
              <a:gd name="T104" fmla="*/ 593600 w 2938"/>
              <a:gd name="T105" fmla="*/ 1787817 h 5511"/>
              <a:gd name="T106" fmla="*/ 578388 w 2938"/>
              <a:gd name="T107" fmla="*/ 1810631 h 5511"/>
              <a:gd name="T108" fmla="*/ 556954 w 2938"/>
              <a:gd name="T109" fmla="*/ 1827915 h 5511"/>
              <a:gd name="T110" fmla="*/ 531370 w 2938"/>
              <a:gd name="T111" fmla="*/ 1838631 h 5511"/>
              <a:gd name="T112" fmla="*/ 952456 w 2938"/>
              <a:gd name="T113" fmla="*/ 1587673 h 551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938" h="5511">
                <a:moveTo>
                  <a:pt x="2479" y="0"/>
                </a:moveTo>
                <a:lnTo>
                  <a:pt x="458" y="0"/>
                </a:lnTo>
                <a:lnTo>
                  <a:pt x="435" y="1"/>
                </a:lnTo>
                <a:lnTo>
                  <a:pt x="412" y="3"/>
                </a:lnTo>
                <a:lnTo>
                  <a:pt x="389" y="7"/>
                </a:lnTo>
                <a:lnTo>
                  <a:pt x="366" y="11"/>
                </a:lnTo>
                <a:lnTo>
                  <a:pt x="345" y="16"/>
                </a:lnTo>
                <a:lnTo>
                  <a:pt x="322" y="22"/>
                </a:lnTo>
                <a:lnTo>
                  <a:pt x="301" y="29"/>
                </a:lnTo>
                <a:lnTo>
                  <a:pt x="281" y="37"/>
                </a:lnTo>
                <a:lnTo>
                  <a:pt x="260" y="46"/>
                </a:lnTo>
                <a:lnTo>
                  <a:pt x="240" y="56"/>
                </a:lnTo>
                <a:lnTo>
                  <a:pt x="221" y="67"/>
                </a:lnTo>
                <a:lnTo>
                  <a:pt x="203" y="80"/>
                </a:lnTo>
                <a:lnTo>
                  <a:pt x="184" y="93"/>
                </a:lnTo>
                <a:lnTo>
                  <a:pt x="167" y="106"/>
                </a:lnTo>
                <a:lnTo>
                  <a:pt x="150" y="120"/>
                </a:lnTo>
                <a:lnTo>
                  <a:pt x="135" y="135"/>
                </a:lnTo>
                <a:lnTo>
                  <a:pt x="119" y="152"/>
                </a:lnTo>
                <a:lnTo>
                  <a:pt x="104" y="169"/>
                </a:lnTo>
                <a:lnTo>
                  <a:pt x="91" y="186"/>
                </a:lnTo>
                <a:lnTo>
                  <a:pt x="78" y="203"/>
                </a:lnTo>
                <a:lnTo>
                  <a:pt x="66" y="223"/>
                </a:lnTo>
                <a:lnTo>
                  <a:pt x="55" y="242"/>
                </a:lnTo>
                <a:lnTo>
                  <a:pt x="45" y="261"/>
                </a:lnTo>
                <a:lnTo>
                  <a:pt x="35" y="281"/>
                </a:lnTo>
                <a:lnTo>
                  <a:pt x="27" y="303"/>
                </a:lnTo>
                <a:lnTo>
                  <a:pt x="20" y="324"/>
                </a:lnTo>
                <a:lnTo>
                  <a:pt x="14" y="345"/>
                </a:lnTo>
                <a:lnTo>
                  <a:pt x="9" y="368"/>
                </a:lnTo>
                <a:lnTo>
                  <a:pt x="5" y="390"/>
                </a:lnTo>
                <a:lnTo>
                  <a:pt x="2" y="413"/>
                </a:lnTo>
                <a:lnTo>
                  <a:pt x="0" y="437"/>
                </a:lnTo>
                <a:lnTo>
                  <a:pt x="0" y="460"/>
                </a:lnTo>
                <a:lnTo>
                  <a:pt x="0" y="5052"/>
                </a:lnTo>
                <a:lnTo>
                  <a:pt x="0" y="5076"/>
                </a:lnTo>
                <a:lnTo>
                  <a:pt x="2" y="5099"/>
                </a:lnTo>
                <a:lnTo>
                  <a:pt x="5" y="5122"/>
                </a:lnTo>
                <a:lnTo>
                  <a:pt x="9" y="5144"/>
                </a:lnTo>
                <a:lnTo>
                  <a:pt x="14" y="5167"/>
                </a:lnTo>
                <a:lnTo>
                  <a:pt x="20" y="5189"/>
                </a:lnTo>
                <a:lnTo>
                  <a:pt x="27" y="5210"/>
                </a:lnTo>
                <a:lnTo>
                  <a:pt x="35" y="5230"/>
                </a:lnTo>
                <a:lnTo>
                  <a:pt x="45" y="5251"/>
                </a:lnTo>
                <a:lnTo>
                  <a:pt x="55" y="5271"/>
                </a:lnTo>
                <a:lnTo>
                  <a:pt x="66" y="5290"/>
                </a:lnTo>
                <a:lnTo>
                  <a:pt x="78" y="5309"/>
                </a:lnTo>
                <a:lnTo>
                  <a:pt x="91" y="5327"/>
                </a:lnTo>
                <a:lnTo>
                  <a:pt x="104" y="5344"/>
                </a:lnTo>
                <a:lnTo>
                  <a:pt x="119" y="5360"/>
                </a:lnTo>
                <a:lnTo>
                  <a:pt x="135" y="5377"/>
                </a:lnTo>
                <a:lnTo>
                  <a:pt x="150" y="5392"/>
                </a:lnTo>
                <a:lnTo>
                  <a:pt x="167" y="5406"/>
                </a:lnTo>
                <a:lnTo>
                  <a:pt x="184" y="5420"/>
                </a:lnTo>
                <a:lnTo>
                  <a:pt x="203" y="5433"/>
                </a:lnTo>
                <a:lnTo>
                  <a:pt x="221" y="5445"/>
                </a:lnTo>
                <a:lnTo>
                  <a:pt x="240" y="5456"/>
                </a:lnTo>
                <a:lnTo>
                  <a:pt x="260" y="5466"/>
                </a:lnTo>
                <a:lnTo>
                  <a:pt x="281" y="5475"/>
                </a:lnTo>
                <a:lnTo>
                  <a:pt x="301" y="5484"/>
                </a:lnTo>
                <a:lnTo>
                  <a:pt x="322" y="5491"/>
                </a:lnTo>
                <a:lnTo>
                  <a:pt x="345" y="5497"/>
                </a:lnTo>
                <a:lnTo>
                  <a:pt x="366" y="5502"/>
                </a:lnTo>
                <a:lnTo>
                  <a:pt x="389" y="5506"/>
                </a:lnTo>
                <a:lnTo>
                  <a:pt x="412" y="5509"/>
                </a:lnTo>
                <a:lnTo>
                  <a:pt x="435" y="5511"/>
                </a:lnTo>
                <a:lnTo>
                  <a:pt x="458" y="5511"/>
                </a:lnTo>
                <a:lnTo>
                  <a:pt x="2479" y="5511"/>
                </a:lnTo>
                <a:lnTo>
                  <a:pt x="2502" y="5511"/>
                </a:lnTo>
                <a:lnTo>
                  <a:pt x="2525" y="5509"/>
                </a:lnTo>
                <a:lnTo>
                  <a:pt x="2549" y="5506"/>
                </a:lnTo>
                <a:lnTo>
                  <a:pt x="2571" y="5502"/>
                </a:lnTo>
                <a:lnTo>
                  <a:pt x="2593" y="5497"/>
                </a:lnTo>
                <a:lnTo>
                  <a:pt x="2615" y="5491"/>
                </a:lnTo>
                <a:lnTo>
                  <a:pt x="2636" y="5484"/>
                </a:lnTo>
                <a:lnTo>
                  <a:pt x="2657" y="5475"/>
                </a:lnTo>
                <a:lnTo>
                  <a:pt x="2677" y="5466"/>
                </a:lnTo>
                <a:lnTo>
                  <a:pt x="2698" y="5456"/>
                </a:lnTo>
                <a:lnTo>
                  <a:pt x="2716" y="5445"/>
                </a:lnTo>
                <a:lnTo>
                  <a:pt x="2735" y="5433"/>
                </a:lnTo>
                <a:lnTo>
                  <a:pt x="2754" y="5420"/>
                </a:lnTo>
                <a:lnTo>
                  <a:pt x="2771" y="5406"/>
                </a:lnTo>
                <a:lnTo>
                  <a:pt x="2787" y="5392"/>
                </a:lnTo>
                <a:lnTo>
                  <a:pt x="2803" y="5377"/>
                </a:lnTo>
                <a:lnTo>
                  <a:pt x="2818" y="5360"/>
                </a:lnTo>
                <a:lnTo>
                  <a:pt x="2833" y="5344"/>
                </a:lnTo>
                <a:lnTo>
                  <a:pt x="2847" y="5327"/>
                </a:lnTo>
                <a:lnTo>
                  <a:pt x="2859" y="5309"/>
                </a:lnTo>
                <a:lnTo>
                  <a:pt x="2871" y="5290"/>
                </a:lnTo>
                <a:lnTo>
                  <a:pt x="2882" y="5271"/>
                </a:lnTo>
                <a:lnTo>
                  <a:pt x="2892" y="5251"/>
                </a:lnTo>
                <a:lnTo>
                  <a:pt x="2902" y="5230"/>
                </a:lnTo>
                <a:lnTo>
                  <a:pt x="2910" y="5210"/>
                </a:lnTo>
                <a:lnTo>
                  <a:pt x="2918" y="5189"/>
                </a:lnTo>
                <a:lnTo>
                  <a:pt x="2924" y="5167"/>
                </a:lnTo>
                <a:lnTo>
                  <a:pt x="2929" y="5144"/>
                </a:lnTo>
                <a:lnTo>
                  <a:pt x="2933" y="5122"/>
                </a:lnTo>
                <a:lnTo>
                  <a:pt x="2936" y="5099"/>
                </a:lnTo>
                <a:lnTo>
                  <a:pt x="2937" y="5076"/>
                </a:lnTo>
                <a:lnTo>
                  <a:pt x="2938" y="5052"/>
                </a:lnTo>
                <a:lnTo>
                  <a:pt x="2938" y="460"/>
                </a:lnTo>
                <a:lnTo>
                  <a:pt x="2937" y="437"/>
                </a:lnTo>
                <a:lnTo>
                  <a:pt x="2936" y="413"/>
                </a:lnTo>
                <a:lnTo>
                  <a:pt x="2933" y="390"/>
                </a:lnTo>
                <a:lnTo>
                  <a:pt x="2929" y="368"/>
                </a:lnTo>
                <a:lnTo>
                  <a:pt x="2924" y="345"/>
                </a:lnTo>
                <a:lnTo>
                  <a:pt x="2918" y="324"/>
                </a:lnTo>
                <a:lnTo>
                  <a:pt x="2910" y="303"/>
                </a:lnTo>
                <a:lnTo>
                  <a:pt x="2902" y="281"/>
                </a:lnTo>
                <a:lnTo>
                  <a:pt x="2892" y="261"/>
                </a:lnTo>
                <a:lnTo>
                  <a:pt x="2882" y="242"/>
                </a:lnTo>
                <a:lnTo>
                  <a:pt x="2871" y="223"/>
                </a:lnTo>
                <a:lnTo>
                  <a:pt x="2859" y="203"/>
                </a:lnTo>
                <a:lnTo>
                  <a:pt x="2847" y="186"/>
                </a:lnTo>
                <a:lnTo>
                  <a:pt x="2833" y="169"/>
                </a:lnTo>
                <a:lnTo>
                  <a:pt x="2818" y="152"/>
                </a:lnTo>
                <a:lnTo>
                  <a:pt x="2803" y="135"/>
                </a:lnTo>
                <a:lnTo>
                  <a:pt x="2787" y="120"/>
                </a:lnTo>
                <a:lnTo>
                  <a:pt x="2771" y="106"/>
                </a:lnTo>
                <a:lnTo>
                  <a:pt x="2754" y="93"/>
                </a:lnTo>
                <a:lnTo>
                  <a:pt x="2735" y="80"/>
                </a:lnTo>
                <a:lnTo>
                  <a:pt x="2716" y="67"/>
                </a:lnTo>
                <a:lnTo>
                  <a:pt x="2698" y="56"/>
                </a:lnTo>
                <a:lnTo>
                  <a:pt x="2677" y="46"/>
                </a:lnTo>
                <a:lnTo>
                  <a:pt x="2657" y="37"/>
                </a:lnTo>
                <a:lnTo>
                  <a:pt x="2636" y="29"/>
                </a:lnTo>
                <a:lnTo>
                  <a:pt x="2615" y="22"/>
                </a:lnTo>
                <a:lnTo>
                  <a:pt x="2593" y="16"/>
                </a:lnTo>
                <a:lnTo>
                  <a:pt x="2571" y="11"/>
                </a:lnTo>
                <a:lnTo>
                  <a:pt x="2549" y="7"/>
                </a:lnTo>
                <a:lnTo>
                  <a:pt x="2525" y="3"/>
                </a:lnTo>
                <a:lnTo>
                  <a:pt x="2502" y="1"/>
                </a:lnTo>
                <a:lnTo>
                  <a:pt x="2479" y="0"/>
                </a:lnTo>
                <a:close/>
                <a:moveTo>
                  <a:pt x="1194" y="369"/>
                </a:moveTo>
                <a:lnTo>
                  <a:pt x="1744" y="369"/>
                </a:lnTo>
                <a:lnTo>
                  <a:pt x="1753" y="369"/>
                </a:lnTo>
                <a:lnTo>
                  <a:pt x="1763" y="370"/>
                </a:lnTo>
                <a:lnTo>
                  <a:pt x="1772" y="373"/>
                </a:lnTo>
                <a:lnTo>
                  <a:pt x="1780" y="376"/>
                </a:lnTo>
                <a:lnTo>
                  <a:pt x="1788" y="379"/>
                </a:lnTo>
                <a:lnTo>
                  <a:pt x="1796" y="384"/>
                </a:lnTo>
                <a:lnTo>
                  <a:pt x="1803" y="389"/>
                </a:lnTo>
                <a:lnTo>
                  <a:pt x="1809" y="395"/>
                </a:lnTo>
                <a:lnTo>
                  <a:pt x="1815" y="401"/>
                </a:lnTo>
                <a:lnTo>
                  <a:pt x="1820" y="408"/>
                </a:lnTo>
                <a:lnTo>
                  <a:pt x="1825" y="416"/>
                </a:lnTo>
                <a:lnTo>
                  <a:pt x="1828" y="424"/>
                </a:lnTo>
                <a:lnTo>
                  <a:pt x="1833" y="433"/>
                </a:lnTo>
                <a:lnTo>
                  <a:pt x="1835" y="442"/>
                </a:lnTo>
                <a:lnTo>
                  <a:pt x="1836" y="451"/>
                </a:lnTo>
                <a:lnTo>
                  <a:pt x="1837" y="460"/>
                </a:lnTo>
                <a:lnTo>
                  <a:pt x="1836" y="469"/>
                </a:lnTo>
                <a:lnTo>
                  <a:pt x="1835" y="478"/>
                </a:lnTo>
                <a:lnTo>
                  <a:pt x="1833" y="487"/>
                </a:lnTo>
                <a:lnTo>
                  <a:pt x="1828" y="495"/>
                </a:lnTo>
                <a:lnTo>
                  <a:pt x="1825" y="504"/>
                </a:lnTo>
                <a:lnTo>
                  <a:pt x="1820" y="512"/>
                </a:lnTo>
                <a:lnTo>
                  <a:pt x="1815" y="519"/>
                </a:lnTo>
                <a:lnTo>
                  <a:pt x="1809" y="525"/>
                </a:lnTo>
                <a:lnTo>
                  <a:pt x="1803" y="531"/>
                </a:lnTo>
                <a:lnTo>
                  <a:pt x="1796" y="536"/>
                </a:lnTo>
                <a:lnTo>
                  <a:pt x="1788" y="541"/>
                </a:lnTo>
                <a:lnTo>
                  <a:pt x="1780" y="545"/>
                </a:lnTo>
                <a:lnTo>
                  <a:pt x="1772" y="548"/>
                </a:lnTo>
                <a:lnTo>
                  <a:pt x="1763" y="550"/>
                </a:lnTo>
                <a:lnTo>
                  <a:pt x="1753" y="551"/>
                </a:lnTo>
                <a:lnTo>
                  <a:pt x="1744" y="552"/>
                </a:lnTo>
                <a:lnTo>
                  <a:pt x="1194" y="552"/>
                </a:lnTo>
                <a:lnTo>
                  <a:pt x="1184" y="551"/>
                </a:lnTo>
                <a:lnTo>
                  <a:pt x="1175" y="550"/>
                </a:lnTo>
                <a:lnTo>
                  <a:pt x="1166" y="548"/>
                </a:lnTo>
                <a:lnTo>
                  <a:pt x="1158" y="545"/>
                </a:lnTo>
                <a:lnTo>
                  <a:pt x="1150" y="541"/>
                </a:lnTo>
                <a:lnTo>
                  <a:pt x="1142" y="536"/>
                </a:lnTo>
                <a:lnTo>
                  <a:pt x="1135" y="531"/>
                </a:lnTo>
                <a:lnTo>
                  <a:pt x="1129" y="525"/>
                </a:lnTo>
                <a:lnTo>
                  <a:pt x="1123" y="519"/>
                </a:lnTo>
                <a:lnTo>
                  <a:pt x="1117" y="512"/>
                </a:lnTo>
                <a:lnTo>
                  <a:pt x="1112" y="504"/>
                </a:lnTo>
                <a:lnTo>
                  <a:pt x="1108" y="495"/>
                </a:lnTo>
                <a:lnTo>
                  <a:pt x="1105" y="487"/>
                </a:lnTo>
                <a:lnTo>
                  <a:pt x="1103" y="478"/>
                </a:lnTo>
                <a:lnTo>
                  <a:pt x="1102" y="469"/>
                </a:lnTo>
                <a:lnTo>
                  <a:pt x="1101" y="460"/>
                </a:lnTo>
                <a:lnTo>
                  <a:pt x="1102" y="451"/>
                </a:lnTo>
                <a:lnTo>
                  <a:pt x="1103" y="442"/>
                </a:lnTo>
                <a:lnTo>
                  <a:pt x="1105" y="433"/>
                </a:lnTo>
                <a:lnTo>
                  <a:pt x="1108" y="424"/>
                </a:lnTo>
                <a:lnTo>
                  <a:pt x="1112" y="416"/>
                </a:lnTo>
                <a:lnTo>
                  <a:pt x="1117" y="408"/>
                </a:lnTo>
                <a:lnTo>
                  <a:pt x="1123" y="401"/>
                </a:lnTo>
                <a:lnTo>
                  <a:pt x="1129" y="395"/>
                </a:lnTo>
                <a:lnTo>
                  <a:pt x="1135" y="389"/>
                </a:lnTo>
                <a:lnTo>
                  <a:pt x="1142" y="384"/>
                </a:lnTo>
                <a:lnTo>
                  <a:pt x="1150" y="379"/>
                </a:lnTo>
                <a:lnTo>
                  <a:pt x="1158" y="376"/>
                </a:lnTo>
                <a:lnTo>
                  <a:pt x="1166" y="373"/>
                </a:lnTo>
                <a:lnTo>
                  <a:pt x="1175" y="370"/>
                </a:lnTo>
                <a:lnTo>
                  <a:pt x="1184" y="369"/>
                </a:lnTo>
                <a:lnTo>
                  <a:pt x="1194" y="369"/>
                </a:lnTo>
                <a:close/>
                <a:moveTo>
                  <a:pt x="1468" y="5328"/>
                </a:moveTo>
                <a:lnTo>
                  <a:pt x="1468" y="5328"/>
                </a:lnTo>
                <a:lnTo>
                  <a:pt x="1454" y="5328"/>
                </a:lnTo>
                <a:lnTo>
                  <a:pt x="1441" y="5327"/>
                </a:lnTo>
                <a:lnTo>
                  <a:pt x="1427" y="5325"/>
                </a:lnTo>
                <a:lnTo>
                  <a:pt x="1414" y="5322"/>
                </a:lnTo>
                <a:lnTo>
                  <a:pt x="1399" y="5319"/>
                </a:lnTo>
                <a:lnTo>
                  <a:pt x="1387" y="5316"/>
                </a:lnTo>
                <a:lnTo>
                  <a:pt x="1374" y="5312"/>
                </a:lnTo>
                <a:lnTo>
                  <a:pt x="1362" y="5307"/>
                </a:lnTo>
                <a:lnTo>
                  <a:pt x="1350" y="5300"/>
                </a:lnTo>
                <a:lnTo>
                  <a:pt x="1338" y="5294"/>
                </a:lnTo>
                <a:lnTo>
                  <a:pt x="1325" y="5288"/>
                </a:lnTo>
                <a:lnTo>
                  <a:pt x="1314" y="5281"/>
                </a:lnTo>
                <a:lnTo>
                  <a:pt x="1304" y="5273"/>
                </a:lnTo>
                <a:lnTo>
                  <a:pt x="1294" y="5265"/>
                </a:lnTo>
                <a:lnTo>
                  <a:pt x="1284" y="5257"/>
                </a:lnTo>
                <a:lnTo>
                  <a:pt x="1274" y="5248"/>
                </a:lnTo>
                <a:lnTo>
                  <a:pt x="1265" y="5238"/>
                </a:lnTo>
                <a:lnTo>
                  <a:pt x="1256" y="5227"/>
                </a:lnTo>
                <a:lnTo>
                  <a:pt x="1248" y="5217"/>
                </a:lnTo>
                <a:lnTo>
                  <a:pt x="1240" y="5206"/>
                </a:lnTo>
                <a:lnTo>
                  <a:pt x="1233" y="5195"/>
                </a:lnTo>
                <a:lnTo>
                  <a:pt x="1227" y="5184"/>
                </a:lnTo>
                <a:lnTo>
                  <a:pt x="1221" y="5172"/>
                </a:lnTo>
                <a:lnTo>
                  <a:pt x="1215" y="5159"/>
                </a:lnTo>
                <a:lnTo>
                  <a:pt x="1210" y="5147"/>
                </a:lnTo>
                <a:lnTo>
                  <a:pt x="1206" y="5134"/>
                </a:lnTo>
                <a:lnTo>
                  <a:pt x="1202" y="5121"/>
                </a:lnTo>
                <a:lnTo>
                  <a:pt x="1199" y="5108"/>
                </a:lnTo>
                <a:lnTo>
                  <a:pt x="1197" y="5095"/>
                </a:lnTo>
                <a:lnTo>
                  <a:pt x="1195" y="5080"/>
                </a:lnTo>
                <a:lnTo>
                  <a:pt x="1194" y="5066"/>
                </a:lnTo>
                <a:lnTo>
                  <a:pt x="1194" y="5052"/>
                </a:lnTo>
                <a:lnTo>
                  <a:pt x="1194" y="5038"/>
                </a:lnTo>
                <a:lnTo>
                  <a:pt x="1195" y="5025"/>
                </a:lnTo>
                <a:lnTo>
                  <a:pt x="1197" y="5010"/>
                </a:lnTo>
                <a:lnTo>
                  <a:pt x="1199" y="4997"/>
                </a:lnTo>
                <a:lnTo>
                  <a:pt x="1202" y="4983"/>
                </a:lnTo>
                <a:lnTo>
                  <a:pt x="1206" y="4970"/>
                </a:lnTo>
                <a:lnTo>
                  <a:pt x="1210" y="4958"/>
                </a:lnTo>
                <a:lnTo>
                  <a:pt x="1215" y="4945"/>
                </a:lnTo>
                <a:lnTo>
                  <a:pt x="1221" y="4932"/>
                </a:lnTo>
                <a:lnTo>
                  <a:pt x="1227" y="4921"/>
                </a:lnTo>
                <a:lnTo>
                  <a:pt x="1233" y="4909"/>
                </a:lnTo>
                <a:lnTo>
                  <a:pt x="1240" y="4898"/>
                </a:lnTo>
                <a:lnTo>
                  <a:pt x="1248" y="4888"/>
                </a:lnTo>
                <a:lnTo>
                  <a:pt x="1256" y="4876"/>
                </a:lnTo>
                <a:lnTo>
                  <a:pt x="1265" y="4867"/>
                </a:lnTo>
                <a:lnTo>
                  <a:pt x="1274" y="4857"/>
                </a:lnTo>
                <a:lnTo>
                  <a:pt x="1284" y="4848"/>
                </a:lnTo>
                <a:lnTo>
                  <a:pt x="1294" y="4840"/>
                </a:lnTo>
                <a:lnTo>
                  <a:pt x="1304" y="4832"/>
                </a:lnTo>
                <a:lnTo>
                  <a:pt x="1314" y="4824"/>
                </a:lnTo>
                <a:lnTo>
                  <a:pt x="1325" y="4817"/>
                </a:lnTo>
                <a:lnTo>
                  <a:pt x="1338" y="4810"/>
                </a:lnTo>
                <a:lnTo>
                  <a:pt x="1350" y="4803"/>
                </a:lnTo>
                <a:lnTo>
                  <a:pt x="1362" y="4798"/>
                </a:lnTo>
                <a:lnTo>
                  <a:pt x="1374" y="4793"/>
                </a:lnTo>
                <a:lnTo>
                  <a:pt x="1387" y="4789"/>
                </a:lnTo>
                <a:lnTo>
                  <a:pt x="1399" y="4785"/>
                </a:lnTo>
                <a:lnTo>
                  <a:pt x="1414" y="4782"/>
                </a:lnTo>
                <a:lnTo>
                  <a:pt x="1427" y="4780"/>
                </a:lnTo>
                <a:lnTo>
                  <a:pt x="1441" y="4778"/>
                </a:lnTo>
                <a:lnTo>
                  <a:pt x="1454" y="4777"/>
                </a:lnTo>
                <a:lnTo>
                  <a:pt x="1468" y="4777"/>
                </a:lnTo>
                <a:lnTo>
                  <a:pt x="1483" y="4777"/>
                </a:lnTo>
                <a:lnTo>
                  <a:pt x="1497" y="4778"/>
                </a:lnTo>
                <a:lnTo>
                  <a:pt x="1511" y="4780"/>
                </a:lnTo>
                <a:lnTo>
                  <a:pt x="1524" y="4782"/>
                </a:lnTo>
                <a:lnTo>
                  <a:pt x="1537" y="4785"/>
                </a:lnTo>
                <a:lnTo>
                  <a:pt x="1551" y="4789"/>
                </a:lnTo>
                <a:lnTo>
                  <a:pt x="1564" y="4793"/>
                </a:lnTo>
                <a:lnTo>
                  <a:pt x="1576" y="4798"/>
                </a:lnTo>
                <a:lnTo>
                  <a:pt x="1588" y="4803"/>
                </a:lnTo>
                <a:lnTo>
                  <a:pt x="1600" y="4810"/>
                </a:lnTo>
                <a:lnTo>
                  <a:pt x="1611" y="4817"/>
                </a:lnTo>
                <a:lnTo>
                  <a:pt x="1623" y="4824"/>
                </a:lnTo>
                <a:lnTo>
                  <a:pt x="1634" y="4832"/>
                </a:lnTo>
                <a:lnTo>
                  <a:pt x="1644" y="4840"/>
                </a:lnTo>
                <a:lnTo>
                  <a:pt x="1654" y="4848"/>
                </a:lnTo>
                <a:lnTo>
                  <a:pt x="1664" y="4857"/>
                </a:lnTo>
                <a:lnTo>
                  <a:pt x="1673" y="4867"/>
                </a:lnTo>
                <a:lnTo>
                  <a:pt x="1681" y="4876"/>
                </a:lnTo>
                <a:lnTo>
                  <a:pt x="1690" y="4888"/>
                </a:lnTo>
                <a:lnTo>
                  <a:pt x="1698" y="4898"/>
                </a:lnTo>
                <a:lnTo>
                  <a:pt x="1705" y="4909"/>
                </a:lnTo>
                <a:lnTo>
                  <a:pt x="1711" y="4921"/>
                </a:lnTo>
                <a:lnTo>
                  <a:pt x="1717" y="4932"/>
                </a:lnTo>
                <a:lnTo>
                  <a:pt x="1723" y="4945"/>
                </a:lnTo>
                <a:lnTo>
                  <a:pt x="1728" y="4958"/>
                </a:lnTo>
                <a:lnTo>
                  <a:pt x="1732" y="4970"/>
                </a:lnTo>
                <a:lnTo>
                  <a:pt x="1736" y="4983"/>
                </a:lnTo>
                <a:lnTo>
                  <a:pt x="1739" y="4997"/>
                </a:lnTo>
                <a:lnTo>
                  <a:pt x="1741" y="5010"/>
                </a:lnTo>
                <a:lnTo>
                  <a:pt x="1743" y="5025"/>
                </a:lnTo>
                <a:lnTo>
                  <a:pt x="1744" y="5038"/>
                </a:lnTo>
                <a:lnTo>
                  <a:pt x="1744" y="5052"/>
                </a:lnTo>
                <a:lnTo>
                  <a:pt x="1744" y="5066"/>
                </a:lnTo>
                <a:lnTo>
                  <a:pt x="1743" y="5080"/>
                </a:lnTo>
                <a:lnTo>
                  <a:pt x="1741" y="5095"/>
                </a:lnTo>
                <a:lnTo>
                  <a:pt x="1739" y="5108"/>
                </a:lnTo>
                <a:lnTo>
                  <a:pt x="1736" y="5121"/>
                </a:lnTo>
                <a:lnTo>
                  <a:pt x="1732" y="5134"/>
                </a:lnTo>
                <a:lnTo>
                  <a:pt x="1728" y="5147"/>
                </a:lnTo>
                <a:lnTo>
                  <a:pt x="1723" y="5159"/>
                </a:lnTo>
                <a:lnTo>
                  <a:pt x="1717" y="5172"/>
                </a:lnTo>
                <a:lnTo>
                  <a:pt x="1711" y="5184"/>
                </a:lnTo>
                <a:lnTo>
                  <a:pt x="1705" y="5195"/>
                </a:lnTo>
                <a:lnTo>
                  <a:pt x="1698" y="5206"/>
                </a:lnTo>
                <a:lnTo>
                  <a:pt x="1690" y="5217"/>
                </a:lnTo>
                <a:lnTo>
                  <a:pt x="1681" y="5227"/>
                </a:lnTo>
                <a:lnTo>
                  <a:pt x="1673" y="5238"/>
                </a:lnTo>
                <a:lnTo>
                  <a:pt x="1664" y="5248"/>
                </a:lnTo>
                <a:lnTo>
                  <a:pt x="1654" y="5257"/>
                </a:lnTo>
                <a:lnTo>
                  <a:pt x="1644" y="5265"/>
                </a:lnTo>
                <a:lnTo>
                  <a:pt x="1634" y="5273"/>
                </a:lnTo>
                <a:lnTo>
                  <a:pt x="1623" y="5281"/>
                </a:lnTo>
                <a:lnTo>
                  <a:pt x="1611" y="5288"/>
                </a:lnTo>
                <a:lnTo>
                  <a:pt x="1600" y="5294"/>
                </a:lnTo>
                <a:lnTo>
                  <a:pt x="1588" y="5300"/>
                </a:lnTo>
                <a:lnTo>
                  <a:pt x="1576" y="5307"/>
                </a:lnTo>
                <a:lnTo>
                  <a:pt x="1564" y="5312"/>
                </a:lnTo>
                <a:lnTo>
                  <a:pt x="1551" y="5316"/>
                </a:lnTo>
                <a:lnTo>
                  <a:pt x="1537" y="5319"/>
                </a:lnTo>
                <a:lnTo>
                  <a:pt x="1524" y="5322"/>
                </a:lnTo>
                <a:lnTo>
                  <a:pt x="1511" y="5325"/>
                </a:lnTo>
                <a:lnTo>
                  <a:pt x="1497" y="5327"/>
                </a:lnTo>
                <a:lnTo>
                  <a:pt x="1483" y="5328"/>
                </a:lnTo>
                <a:lnTo>
                  <a:pt x="1468" y="5328"/>
                </a:lnTo>
                <a:close/>
                <a:moveTo>
                  <a:pt x="2755" y="4593"/>
                </a:moveTo>
                <a:lnTo>
                  <a:pt x="183" y="4593"/>
                </a:lnTo>
                <a:lnTo>
                  <a:pt x="183" y="919"/>
                </a:lnTo>
                <a:lnTo>
                  <a:pt x="2755" y="919"/>
                </a:lnTo>
                <a:lnTo>
                  <a:pt x="2755" y="4593"/>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dirty="0">
              <a:solidFill>
                <a:srgbClr val="FFFFFF"/>
              </a:solidFill>
            </a:endParaRPr>
          </a:p>
        </p:txBody>
      </p:sp>
      <p:sp>
        <p:nvSpPr>
          <p:cNvPr id="29" name="KSO_Shape"/>
          <p:cNvSpPr/>
          <p:nvPr/>
        </p:nvSpPr>
        <p:spPr>
          <a:xfrm>
            <a:off x="7556353" y="2659233"/>
            <a:ext cx="299358" cy="227013"/>
          </a:xfrm>
          <a:custGeom>
            <a:avLst/>
            <a:gdLst>
              <a:gd name="connsiteX0" fmla="*/ 367281 w 529316"/>
              <a:gd name="connsiteY0" fmla="*/ 196274 h 401026"/>
              <a:gd name="connsiteX1" fmla="*/ 355293 w 529316"/>
              <a:gd name="connsiteY1" fmla="*/ 208263 h 401026"/>
              <a:gd name="connsiteX2" fmla="*/ 465090 w 529316"/>
              <a:gd name="connsiteY2" fmla="*/ 318060 h 401026"/>
              <a:gd name="connsiteX3" fmla="*/ 466739 w 529316"/>
              <a:gd name="connsiteY3" fmla="*/ 320716 h 401026"/>
              <a:gd name="connsiteX4" fmla="*/ 491723 w 529316"/>
              <a:gd name="connsiteY4" fmla="*/ 320716 h 401026"/>
              <a:gd name="connsiteX5" fmla="*/ 162035 w 529316"/>
              <a:gd name="connsiteY5" fmla="*/ 196274 h 401026"/>
              <a:gd name="connsiteX6" fmla="*/ 37593 w 529316"/>
              <a:gd name="connsiteY6" fmla="*/ 320716 h 401026"/>
              <a:gd name="connsiteX7" fmla="*/ 62577 w 529316"/>
              <a:gd name="connsiteY7" fmla="*/ 320716 h 401026"/>
              <a:gd name="connsiteX8" fmla="*/ 64225 w 529316"/>
              <a:gd name="connsiteY8" fmla="*/ 318061 h 401026"/>
              <a:gd name="connsiteX9" fmla="*/ 174023 w 529316"/>
              <a:gd name="connsiteY9" fmla="*/ 208263 h 401026"/>
              <a:gd name="connsiteX10" fmla="*/ 46349 w 529316"/>
              <a:gd name="connsiteY10" fmla="*/ 80311 h 401026"/>
              <a:gd name="connsiteX11" fmla="*/ 222791 w 529316"/>
              <a:gd name="connsiteY11" fmla="*/ 256753 h 401026"/>
              <a:gd name="connsiteX12" fmla="*/ 263500 w 529316"/>
              <a:gd name="connsiteY12" fmla="*/ 273616 h 401026"/>
              <a:gd name="connsiteX13" fmla="*/ 264659 w 529316"/>
              <a:gd name="connsiteY13" fmla="*/ 273504 h 401026"/>
              <a:gd name="connsiteX14" fmla="*/ 306525 w 529316"/>
              <a:gd name="connsiteY14" fmla="*/ 256753 h 401026"/>
              <a:gd name="connsiteX15" fmla="*/ 482968 w 529316"/>
              <a:gd name="connsiteY15" fmla="*/ 80311 h 401026"/>
              <a:gd name="connsiteX16" fmla="*/ 458990 w 529316"/>
              <a:gd name="connsiteY16" fmla="*/ 80311 h 401026"/>
              <a:gd name="connsiteX17" fmla="*/ 300904 w 529316"/>
              <a:gd name="connsiteY17" fmla="*/ 238397 h 401026"/>
              <a:gd name="connsiteX18" fmla="*/ 264659 w 529316"/>
              <a:gd name="connsiteY18" fmla="*/ 252899 h 401026"/>
              <a:gd name="connsiteX19" fmla="*/ 263656 w 529316"/>
              <a:gd name="connsiteY19" fmla="*/ 252995 h 401026"/>
              <a:gd name="connsiteX20" fmla="*/ 228412 w 529316"/>
              <a:gd name="connsiteY20" fmla="*/ 238397 h 401026"/>
              <a:gd name="connsiteX21" fmla="*/ 70326 w 529316"/>
              <a:gd name="connsiteY21" fmla="*/ 80311 h 401026"/>
              <a:gd name="connsiteX22" fmla="*/ 92015 w 529316"/>
              <a:gd name="connsiteY22" fmla="*/ 0 h 401026"/>
              <a:gd name="connsiteX23" fmla="*/ 437301 w 529316"/>
              <a:gd name="connsiteY23" fmla="*/ 0 h 401026"/>
              <a:gd name="connsiteX24" fmla="*/ 529316 w 529316"/>
              <a:gd name="connsiteY24" fmla="*/ 92015 h 401026"/>
              <a:gd name="connsiteX25" fmla="*/ 529316 w 529316"/>
              <a:gd name="connsiteY25" fmla="*/ 309011 h 401026"/>
              <a:gd name="connsiteX26" fmla="*/ 437301 w 529316"/>
              <a:gd name="connsiteY26" fmla="*/ 401026 h 401026"/>
              <a:gd name="connsiteX27" fmla="*/ 92015 w 529316"/>
              <a:gd name="connsiteY27" fmla="*/ 401026 h 401026"/>
              <a:gd name="connsiteX28" fmla="*/ 0 w 529316"/>
              <a:gd name="connsiteY28" fmla="*/ 309011 h 401026"/>
              <a:gd name="connsiteX29" fmla="*/ 0 w 529316"/>
              <a:gd name="connsiteY29" fmla="*/ 92015 h 401026"/>
              <a:gd name="connsiteX30" fmla="*/ 92015 w 529316"/>
              <a:gd name="connsiteY30" fmla="*/ 0 h 40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29316" h="401026">
                <a:moveTo>
                  <a:pt x="367281" y="196274"/>
                </a:moveTo>
                <a:lnTo>
                  <a:pt x="355293" y="208263"/>
                </a:lnTo>
                <a:lnTo>
                  <a:pt x="465090" y="318060"/>
                </a:lnTo>
                <a:cubicBezTo>
                  <a:pt x="465822" y="318792"/>
                  <a:pt x="466527" y="319541"/>
                  <a:pt x="466739" y="320716"/>
                </a:cubicBezTo>
                <a:lnTo>
                  <a:pt x="491723" y="320716"/>
                </a:lnTo>
                <a:close/>
                <a:moveTo>
                  <a:pt x="162035" y="196274"/>
                </a:moveTo>
                <a:lnTo>
                  <a:pt x="37593" y="320716"/>
                </a:lnTo>
                <a:lnTo>
                  <a:pt x="62577" y="320716"/>
                </a:lnTo>
                <a:lnTo>
                  <a:pt x="64225" y="318061"/>
                </a:lnTo>
                <a:lnTo>
                  <a:pt x="174023" y="208263"/>
                </a:lnTo>
                <a:close/>
                <a:moveTo>
                  <a:pt x="46349" y="80311"/>
                </a:moveTo>
                <a:lnTo>
                  <a:pt x="222791" y="256753"/>
                </a:lnTo>
                <a:cubicBezTo>
                  <a:pt x="234032" y="267995"/>
                  <a:pt x="248767" y="273616"/>
                  <a:pt x="263500" y="273616"/>
                </a:cubicBezTo>
                <a:cubicBezTo>
                  <a:pt x="263887" y="273616"/>
                  <a:pt x="264274" y="273611"/>
                  <a:pt x="264659" y="273504"/>
                </a:cubicBezTo>
                <a:cubicBezTo>
                  <a:pt x="279774" y="273906"/>
                  <a:pt x="294989" y="268289"/>
                  <a:pt x="306525" y="256753"/>
                </a:cubicBezTo>
                <a:lnTo>
                  <a:pt x="482968" y="80311"/>
                </a:lnTo>
                <a:lnTo>
                  <a:pt x="458990" y="80311"/>
                </a:lnTo>
                <a:lnTo>
                  <a:pt x="300904" y="238397"/>
                </a:lnTo>
                <a:cubicBezTo>
                  <a:pt x="290917" y="248385"/>
                  <a:pt x="277745" y="253247"/>
                  <a:pt x="264659" y="252899"/>
                </a:cubicBezTo>
                <a:cubicBezTo>
                  <a:pt x="264325" y="252991"/>
                  <a:pt x="263990" y="252995"/>
                  <a:pt x="263656" y="252995"/>
                </a:cubicBezTo>
                <a:cubicBezTo>
                  <a:pt x="250900" y="252995"/>
                  <a:pt x="238144" y="248128"/>
                  <a:pt x="228412" y="238397"/>
                </a:cubicBezTo>
                <a:lnTo>
                  <a:pt x="70326" y="80311"/>
                </a:lnTo>
                <a:close/>
                <a:moveTo>
                  <a:pt x="92015" y="0"/>
                </a:moveTo>
                <a:lnTo>
                  <a:pt x="437301" y="0"/>
                </a:lnTo>
                <a:cubicBezTo>
                  <a:pt x="488119" y="0"/>
                  <a:pt x="529316" y="41197"/>
                  <a:pt x="529316" y="92015"/>
                </a:cubicBezTo>
                <a:lnTo>
                  <a:pt x="529316" y="309011"/>
                </a:lnTo>
                <a:cubicBezTo>
                  <a:pt x="529316" y="359829"/>
                  <a:pt x="488119" y="401026"/>
                  <a:pt x="437301" y="401026"/>
                </a:cubicBezTo>
                <a:lnTo>
                  <a:pt x="92015" y="401026"/>
                </a:lnTo>
                <a:cubicBezTo>
                  <a:pt x="41197" y="401026"/>
                  <a:pt x="0" y="359829"/>
                  <a:pt x="0" y="309011"/>
                </a:cubicBezTo>
                <a:lnTo>
                  <a:pt x="0" y="92015"/>
                </a:lnTo>
                <a:cubicBezTo>
                  <a:pt x="0" y="41197"/>
                  <a:pt x="41197" y="0"/>
                  <a:pt x="9201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0" name="KSO_Shape"/>
          <p:cNvSpPr/>
          <p:nvPr/>
        </p:nvSpPr>
        <p:spPr>
          <a:xfrm>
            <a:off x="7871992" y="3590411"/>
            <a:ext cx="328346" cy="305909"/>
          </a:xfrm>
          <a:custGeom>
            <a:avLst/>
            <a:gdLst/>
            <a:ahLst/>
            <a:cxnLst/>
            <a:rect l="l" t="t" r="r" b="b"/>
            <a:pathLst>
              <a:path w="969654" h="903534">
                <a:moveTo>
                  <a:pt x="813088" y="487443"/>
                </a:moveTo>
                <a:cubicBezTo>
                  <a:pt x="793206" y="487443"/>
                  <a:pt x="777088" y="503561"/>
                  <a:pt x="777088" y="523443"/>
                </a:cubicBezTo>
                <a:cubicBezTo>
                  <a:pt x="777088" y="543325"/>
                  <a:pt x="793206" y="559443"/>
                  <a:pt x="813088" y="559443"/>
                </a:cubicBezTo>
                <a:cubicBezTo>
                  <a:pt x="832970" y="559443"/>
                  <a:pt x="849088" y="543325"/>
                  <a:pt x="849088" y="523443"/>
                </a:cubicBezTo>
                <a:cubicBezTo>
                  <a:pt x="849088" y="503561"/>
                  <a:pt x="832970" y="487443"/>
                  <a:pt x="813088" y="487443"/>
                </a:cubicBezTo>
                <a:close/>
                <a:moveTo>
                  <a:pt x="606961" y="487443"/>
                </a:moveTo>
                <a:cubicBezTo>
                  <a:pt x="587079" y="487443"/>
                  <a:pt x="570961" y="503561"/>
                  <a:pt x="570961" y="523443"/>
                </a:cubicBezTo>
                <a:cubicBezTo>
                  <a:pt x="570961" y="543325"/>
                  <a:pt x="587079" y="559443"/>
                  <a:pt x="606961" y="559443"/>
                </a:cubicBezTo>
                <a:cubicBezTo>
                  <a:pt x="626843" y="559443"/>
                  <a:pt x="642961" y="543325"/>
                  <a:pt x="642961" y="523443"/>
                </a:cubicBezTo>
                <a:cubicBezTo>
                  <a:pt x="642961" y="503561"/>
                  <a:pt x="626843" y="487443"/>
                  <a:pt x="606961" y="487443"/>
                </a:cubicBezTo>
                <a:close/>
                <a:moveTo>
                  <a:pt x="691345" y="336511"/>
                </a:moveTo>
                <a:cubicBezTo>
                  <a:pt x="769490" y="335080"/>
                  <a:pt x="847112" y="364668"/>
                  <a:pt x="901758" y="422110"/>
                </a:cubicBezTo>
                <a:cubicBezTo>
                  <a:pt x="999759" y="525126"/>
                  <a:pt x="990612" y="681640"/>
                  <a:pt x="881173" y="774306"/>
                </a:cubicBezTo>
                <a:lnTo>
                  <a:pt x="905846" y="903534"/>
                </a:lnTo>
                <a:lnTo>
                  <a:pt x="792422" y="824563"/>
                </a:lnTo>
                <a:cubicBezTo>
                  <a:pt x="666952" y="867914"/>
                  <a:pt x="525982" y="820668"/>
                  <a:pt x="459770" y="713074"/>
                </a:cubicBezTo>
                <a:cubicBezTo>
                  <a:pt x="386891" y="594648"/>
                  <a:pt x="429055" y="444146"/>
                  <a:pt x="554971" y="373268"/>
                </a:cubicBezTo>
                <a:cubicBezTo>
                  <a:pt x="597384" y="349394"/>
                  <a:pt x="644458" y="337369"/>
                  <a:pt x="691345" y="336511"/>
                </a:cubicBezTo>
                <a:close/>
                <a:moveTo>
                  <a:pt x="547874" y="187267"/>
                </a:moveTo>
                <a:cubicBezTo>
                  <a:pt x="518051" y="187267"/>
                  <a:pt x="493874" y="211444"/>
                  <a:pt x="493874" y="241267"/>
                </a:cubicBezTo>
                <a:cubicBezTo>
                  <a:pt x="493874" y="271090"/>
                  <a:pt x="518051" y="295267"/>
                  <a:pt x="547874" y="295267"/>
                </a:cubicBezTo>
                <a:cubicBezTo>
                  <a:pt x="577697" y="295267"/>
                  <a:pt x="601874" y="271090"/>
                  <a:pt x="601874" y="241267"/>
                </a:cubicBezTo>
                <a:cubicBezTo>
                  <a:pt x="601874" y="211444"/>
                  <a:pt x="577697" y="187267"/>
                  <a:pt x="547874" y="187267"/>
                </a:cubicBezTo>
                <a:close/>
                <a:moveTo>
                  <a:pt x="294449" y="187267"/>
                </a:moveTo>
                <a:cubicBezTo>
                  <a:pt x="264626" y="187267"/>
                  <a:pt x="240449" y="211444"/>
                  <a:pt x="240449" y="241267"/>
                </a:cubicBezTo>
                <a:cubicBezTo>
                  <a:pt x="240449" y="271090"/>
                  <a:pt x="264626" y="295267"/>
                  <a:pt x="294449" y="295267"/>
                </a:cubicBezTo>
                <a:cubicBezTo>
                  <a:pt x="324272" y="295267"/>
                  <a:pt x="348449" y="271090"/>
                  <a:pt x="348449" y="241267"/>
                </a:cubicBezTo>
                <a:cubicBezTo>
                  <a:pt x="348449" y="211444"/>
                  <a:pt x="324272" y="187267"/>
                  <a:pt x="294449" y="187267"/>
                </a:cubicBezTo>
                <a:close/>
                <a:moveTo>
                  <a:pt x="408549" y="168"/>
                </a:moveTo>
                <a:cubicBezTo>
                  <a:pt x="456533" y="-1113"/>
                  <a:pt x="505397" y="4870"/>
                  <a:pt x="553141" y="18800"/>
                </a:cubicBezTo>
                <a:cubicBezTo>
                  <a:pt x="730896" y="70663"/>
                  <a:pt x="843952" y="217556"/>
                  <a:pt x="840274" y="375462"/>
                </a:cubicBezTo>
                <a:cubicBezTo>
                  <a:pt x="754752" y="310337"/>
                  <a:pt x="632797" y="302687"/>
                  <a:pt x="535419" y="357502"/>
                </a:cubicBezTo>
                <a:cubicBezTo>
                  <a:pt x="409503" y="428380"/>
                  <a:pt x="367339" y="578882"/>
                  <a:pt x="440218" y="697308"/>
                </a:cubicBezTo>
                <a:cubicBezTo>
                  <a:pt x="450352" y="713775"/>
                  <a:pt x="462237" y="728829"/>
                  <a:pt x="478397" y="739559"/>
                </a:cubicBezTo>
                <a:cubicBezTo>
                  <a:pt x="442192" y="745523"/>
                  <a:pt x="404623" y="745773"/>
                  <a:pt x="366675" y="741395"/>
                </a:cubicBezTo>
                <a:lnTo>
                  <a:pt x="245711" y="837584"/>
                </a:lnTo>
                <a:lnTo>
                  <a:pt x="214226" y="696474"/>
                </a:lnTo>
                <a:cubicBezTo>
                  <a:pt x="11680" y="595442"/>
                  <a:pt x="-59861" y="368389"/>
                  <a:pt x="54436" y="189343"/>
                </a:cubicBezTo>
                <a:cubicBezTo>
                  <a:pt x="128564" y="73222"/>
                  <a:pt x="264598" y="4010"/>
                  <a:pt x="408549" y="1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C000"/>
              </a:solidFill>
            </a:endParaRPr>
          </a:p>
        </p:txBody>
      </p:sp>
      <p:sp>
        <p:nvSpPr>
          <p:cNvPr id="31" name="KSO_Shape"/>
          <p:cNvSpPr/>
          <p:nvPr/>
        </p:nvSpPr>
        <p:spPr>
          <a:xfrm flipH="1">
            <a:off x="7556353" y="4601549"/>
            <a:ext cx="299358" cy="212045"/>
          </a:xfrm>
          <a:custGeom>
            <a:avLst/>
            <a:gdLst>
              <a:gd name="connsiteX0" fmla="*/ 7782622 w 7782622"/>
              <a:gd name="connsiteY0" fmla="*/ 1956116 h 5514836"/>
              <a:gd name="connsiteX1" fmla="*/ 1120218 w 7782622"/>
              <a:gd name="connsiteY1" fmla="*/ 1956116 h 5514836"/>
              <a:gd name="connsiteX2" fmla="*/ 4 w 7782622"/>
              <a:gd name="connsiteY2" fmla="*/ 5514836 h 5514836"/>
              <a:gd name="connsiteX3" fmla="*/ 6662408 w 7782622"/>
              <a:gd name="connsiteY3" fmla="*/ 5514836 h 5514836"/>
              <a:gd name="connsiteX4" fmla="*/ 2210075 w 7782622"/>
              <a:gd name="connsiteY4" fmla="*/ 0 h 5514836"/>
              <a:gd name="connsiteX5" fmla="*/ 0 w 7782622"/>
              <a:gd name="connsiteY5" fmla="*/ 0 h 5514836"/>
              <a:gd name="connsiteX6" fmla="*/ 0 w 7782622"/>
              <a:gd name="connsiteY6" fmla="*/ 1356040 h 5514836"/>
              <a:gd name="connsiteX7" fmla="*/ 2 w 7782622"/>
              <a:gd name="connsiteY7" fmla="*/ 1356040 h 5514836"/>
              <a:gd name="connsiteX8" fmla="*/ 2 w 7782622"/>
              <a:gd name="connsiteY8" fmla="*/ 4425111 h 5514836"/>
              <a:gd name="connsiteX9" fmla="*/ 872566 w 7782622"/>
              <a:gd name="connsiteY9" fmla="*/ 1653131 h 5514836"/>
              <a:gd name="connsiteX10" fmla="*/ 6705945 w 7782622"/>
              <a:gd name="connsiteY10" fmla="*/ 1653131 h 5514836"/>
              <a:gd name="connsiteX11" fmla="*/ 6705945 w 7782622"/>
              <a:gd name="connsiteY11" fmla="*/ 984566 h 5514836"/>
              <a:gd name="connsiteX12" fmla="*/ 2611236 w 7782622"/>
              <a:gd name="connsiteY12" fmla="*/ 984566 h 551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2622" h="5514836">
                <a:moveTo>
                  <a:pt x="7782622" y="1956116"/>
                </a:moveTo>
                <a:lnTo>
                  <a:pt x="1120218" y="1956116"/>
                </a:lnTo>
                <a:lnTo>
                  <a:pt x="4" y="5514836"/>
                </a:lnTo>
                <a:lnTo>
                  <a:pt x="6662408" y="5514836"/>
                </a:lnTo>
                <a:close/>
                <a:moveTo>
                  <a:pt x="2210075" y="0"/>
                </a:moveTo>
                <a:lnTo>
                  <a:pt x="0" y="0"/>
                </a:lnTo>
                <a:lnTo>
                  <a:pt x="0" y="1356040"/>
                </a:lnTo>
                <a:lnTo>
                  <a:pt x="2" y="1356040"/>
                </a:lnTo>
                <a:lnTo>
                  <a:pt x="2" y="4425111"/>
                </a:lnTo>
                <a:lnTo>
                  <a:pt x="872566" y="1653131"/>
                </a:lnTo>
                <a:lnTo>
                  <a:pt x="6705945" y="1653131"/>
                </a:lnTo>
                <a:lnTo>
                  <a:pt x="6705945" y="984566"/>
                </a:lnTo>
                <a:lnTo>
                  <a:pt x="2611236" y="9845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2" name="椭圆 31"/>
          <p:cNvSpPr/>
          <p:nvPr/>
        </p:nvSpPr>
        <p:spPr>
          <a:xfrm>
            <a:off x="6241776" y="4883864"/>
            <a:ext cx="604684" cy="60468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KSO_Shape"/>
          <p:cNvSpPr/>
          <p:nvPr/>
        </p:nvSpPr>
        <p:spPr bwMode="auto">
          <a:xfrm>
            <a:off x="6403516" y="5087302"/>
            <a:ext cx="299358" cy="254953"/>
          </a:xfrm>
          <a:custGeom>
            <a:avLst/>
            <a:gdLst/>
            <a:ahLst/>
            <a:cxnLst/>
            <a:rect l="0" t="0" r="r" b="b"/>
            <a:pathLst>
              <a:path w="4999037" h="4260141">
                <a:moveTo>
                  <a:pt x="1900345" y="3557911"/>
                </a:moveTo>
                <a:lnTo>
                  <a:pt x="3097730" y="3557911"/>
                </a:lnTo>
                <a:lnTo>
                  <a:pt x="3102535" y="3590573"/>
                </a:lnTo>
                <a:lnTo>
                  <a:pt x="3107340" y="3623235"/>
                </a:lnTo>
                <a:lnTo>
                  <a:pt x="3113106" y="3656858"/>
                </a:lnTo>
                <a:lnTo>
                  <a:pt x="3119833" y="3691441"/>
                </a:lnTo>
                <a:lnTo>
                  <a:pt x="3126560" y="3717378"/>
                </a:lnTo>
                <a:lnTo>
                  <a:pt x="3134248" y="3744276"/>
                </a:lnTo>
                <a:lnTo>
                  <a:pt x="3140975" y="3769253"/>
                </a:lnTo>
                <a:lnTo>
                  <a:pt x="3148663" y="3795190"/>
                </a:lnTo>
                <a:lnTo>
                  <a:pt x="3158272" y="3821127"/>
                </a:lnTo>
                <a:lnTo>
                  <a:pt x="3166921" y="3846104"/>
                </a:lnTo>
                <a:lnTo>
                  <a:pt x="3177492" y="3871081"/>
                </a:lnTo>
                <a:lnTo>
                  <a:pt x="3189024" y="3895097"/>
                </a:lnTo>
                <a:lnTo>
                  <a:pt x="3200556" y="3919113"/>
                </a:lnTo>
                <a:lnTo>
                  <a:pt x="3213048" y="3941208"/>
                </a:lnTo>
                <a:lnTo>
                  <a:pt x="3226502" y="3964263"/>
                </a:lnTo>
                <a:lnTo>
                  <a:pt x="3240917" y="3984437"/>
                </a:lnTo>
                <a:lnTo>
                  <a:pt x="3256293" y="4004610"/>
                </a:lnTo>
                <a:lnTo>
                  <a:pt x="3271668" y="4024784"/>
                </a:lnTo>
                <a:lnTo>
                  <a:pt x="3288966" y="4042075"/>
                </a:lnTo>
                <a:lnTo>
                  <a:pt x="3306264" y="4058406"/>
                </a:lnTo>
                <a:lnTo>
                  <a:pt x="3318757" y="4069934"/>
                </a:lnTo>
                <a:lnTo>
                  <a:pt x="3331249" y="4079540"/>
                </a:lnTo>
                <a:lnTo>
                  <a:pt x="3344703" y="4089147"/>
                </a:lnTo>
                <a:lnTo>
                  <a:pt x="3358157" y="4097793"/>
                </a:lnTo>
                <a:lnTo>
                  <a:pt x="3372572" y="4106438"/>
                </a:lnTo>
                <a:lnTo>
                  <a:pt x="3386026" y="4114123"/>
                </a:lnTo>
                <a:lnTo>
                  <a:pt x="3402362" y="4121809"/>
                </a:lnTo>
                <a:lnTo>
                  <a:pt x="3417738" y="4127573"/>
                </a:lnTo>
                <a:lnTo>
                  <a:pt x="3433114" y="4133336"/>
                </a:lnTo>
                <a:lnTo>
                  <a:pt x="3450411" y="4138140"/>
                </a:lnTo>
                <a:lnTo>
                  <a:pt x="3467709" y="4142943"/>
                </a:lnTo>
                <a:lnTo>
                  <a:pt x="3485007" y="4145825"/>
                </a:lnTo>
                <a:lnTo>
                  <a:pt x="3504227" y="4148707"/>
                </a:lnTo>
                <a:lnTo>
                  <a:pt x="3523446" y="4151589"/>
                </a:lnTo>
                <a:lnTo>
                  <a:pt x="3543627" y="4152549"/>
                </a:lnTo>
                <a:lnTo>
                  <a:pt x="3564769" y="4152549"/>
                </a:lnTo>
                <a:lnTo>
                  <a:pt x="3564769" y="4260141"/>
                </a:lnTo>
                <a:lnTo>
                  <a:pt x="1434268" y="4260141"/>
                </a:lnTo>
                <a:lnTo>
                  <a:pt x="1434268" y="4152549"/>
                </a:lnTo>
                <a:lnTo>
                  <a:pt x="1455409" y="4152549"/>
                </a:lnTo>
                <a:lnTo>
                  <a:pt x="1474629" y="4151589"/>
                </a:lnTo>
                <a:lnTo>
                  <a:pt x="1493849" y="4148707"/>
                </a:lnTo>
                <a:lnTo>
                  <a:pt x="1513068" y="4145825"/>
                </a:lnTo>
                <a:lnTo>
                  <a:pt x="1530366" y="4142943"/>
                </a:lnTo>
                <a:lnTo>
                  <a:pt x="1547664" y="4138140"/>
                </a:lnTo>
                <a:lnTo>
                  <a:pt x="1564962" y="4133336"/>
                </a:lnTo>
                <a:lnTo>
                  <a:pt x="1581298" y="4127573"/>
                </a:lnTo>
                <a:lnTo>
                  <a:pt x="1596674" y="4121809"/>
                </a:lnTo>
                <a:lnTo>
                  <a:pt x="1612050" y="4114123"/>
                </a:lnTo>
                <a:lnTo>
                  <a:pt x="1626465" y="4106438"/>
                </a:lnTo>
                <a:lnTo>
                  <a:pt x="1639918" y="4097793"/>
                </a:lnTo>
                <a:lnTo>
                  <a:pt x="1653372" y="4089147"/>
                </a:lnTo>
                <a:lnTo>
                  <a:pt x="1666826" y="4079540"/>
                </a:lnTo>
                <a:lnTo>
                  <a:pt x="1679319" y="4069934"/>
                </a:lnTo>
                <a:lnTo>
                  <a:pt x="1691811" y="4058406"/>
                </a:lnTo>
                <a:lnTo>
                  <a:pt x="1703343" y="4047839"/>
                </a:lnTo>
                <a:lnTo>
                  <a:pt x="1715836" y="4036311"/>
                </a:lnTo>
                <a:lnTo>
                  <a:pt x="1726407" y="4024784"/>
                </a:lnTo>
                <a:lnTo>
                  <a:pt x="1736978" y="4012295"/>
                </a:lnTo>
                <a:lnTo>
                  <a:pt x="1757158" y="3985397"/>
                </a:lnTo>
                <a:lnTo>
                  <a:pt x="1776378" y="3956578"/>
                </a:lnTo>
                <a:lnTo>
                  <a:pt x="1793676" y="3926798"/>
                </a:lnTo>
                <a:lnTo>
                  <a:pt x="1809052" y="3895097"/>
                </a:lnTo>
                <a:lnTo>
                  <a:pt x="1824427" y="3863396"/>
                </a:lnTo>
                <a:lnTo>
                  <a:pt x="1837881" y="3829773"/>
                </a:lnTo>
                <a:lnTo>
                  <a:pt x="1849413" y="3795190"/>
                </a:lnTo>
                <a:lnTo>
                  <a:pt x="1859984" y="3761568"/>
                </a:lnTo>
                <a:lnTo>
                  <a:pt x="1868632" y="3726984"/>
                </a:lnTo>
                <a:lnTo>
                  <a:pt x="1878242" y="3692401"/>
                </a:lnTo>
                <a:lnTo>
                  <a:pt x="1884969" y="3657818"/>
                </a:lnTo>
                <a:lnTo>
                  <a:pt x="1890735" y="3623235"/>
                </a:lnTo>
                <a:lnTo>
                  <a:pt x="1896501" y="3590573"/>
                </a:lnTo>
                <a:lnTo>
                  <a:pt x="1900345" y="3557911"/>
                </a:lnTo>
                <a:close/>
                <a:moveTo>
                  <a:pt x="344993" y="345832"/>
                </a:moveTo>
                <a:lnTo>
                  <a:pt x="344993" y="3036592"/>
                </a:lnTo>
                <a:lnTo>
                  <a:pt x="4655005" y="3036592"/>
                </a:lnTo>
                <a:lnTo>
                  <a:pt x="4655005" y="345832"/>
                </a:lnTo>
                <a:lnTo>
                  <a:pt x="344993" y="345832"/>
                </a:lnTo>
                <a:close/>
                <a:moveTo>
                  <a:pt x="142226" y="0"/>
                </a:moveTo>
                <a:lnTo>
                  <a:pt x="4857773" y="0"/>
                </a:lnTo>
                <a:lnTo>
                  <a:pt x="4872187" y="961"/>
                </a:lnTo>
                <a:lnTo>
                  <a:pt x="4885641" y="2882"/>
                </a:lnTo>
                <a:lnTo>
                  <a:pt x="4899095" y="6725"/>
                </a:lnTo>
                <a:lnTo>
                  <a:pt x="4913510" y="10567"/>
                </a:lnTo>
                <a:lnTo>
                  <a:pt x="4925042" y="17292"/>
                </a:lnTo>
                <a:lnTo>
                  <a:pt x="4936573" y="24016"/>
                </a:lnTo>
                <a:lnTo>
                  <a:pt x="4947144" y="32662"/>
                </a:lnTo>
                <a:lnTo>
                  <a:pt x="4957715" y="42268"/>
                </a:lnTo>
                <a:lnTo>
                  <a:pt x="4967325" y="51875"/>
                </a:lnTo>
                <a:lnTo>
                  <a:pt x="4975974" y="62442"/>
                </a:lnTo>
                <a:lnTo>
                  <a:pt x="4982701" y="73970"/>
                </a:lnTo>
                <a:lnTo>
                  <a:pt x="4988466" y="87419"/>
                </a:lnTo>
                <a:lnTo>
                  <a:pt x="4993271" y="99907"/>
                </a:lnTo>
                <a:lnTo>
                  <a:pt x="4996154" y="113356"/>
                </a:lnTo>
                <a:lnTo>
                  <a:pt x="4999037" y="127766"/>
                </a:lnTo>
                <a:lnTo>
                  <a:pt x="4999037" y="142175"/>
                </a:lnTo>
                <a:lnTo>
                  <a:pt x="4999037" y="3238327"/>
                </a:lnTo>
                <a:lnTo>
                  <a:pt x="4999037" y="3253697"/>
                </a:lnTo>
                <a:lnTo>
                  <a:pt x="4996154" y="3268106"/>
                </a:lnTo>
                <a:lnTo>
                  <a:pt x="4993271" y="3281555"/>
                </a:lnTo>
                <a:lnTo>
                  <a:pt x="4988466" y="3295004"/>
                </a:lnTo>
                <a:lnTo>
                  <a:pt x="4982701" y="3307493"/>
                </a:lnTo>
                <a:lnTo>
                  <a:pt x="4975974" y="3319021"/>
                </a:lnTo>
                <a:lnTo>
                  <a:pt x="4967325" y="3329588"/>
                </a:lnTo>
                <a:lnTo>
                  <a:pt x="4957715" y="3339194"/>
                </a:lnTo>
                <a:lnTo>
                  <a:pt x="4947144" y="3349761"/>
                </a:lnTo>
                <a:lnTo>
                  <a:pt x="4936573" y="3357446"/>
                </a:lnTo>
                <a:lnTo>
                  <a:pt x="4925042" y="3364171"/>
                </a:lnTo>
                <a:lnTo>
                  <a:pt x="4913510" y="3369935"/>
                </a:lnTo>
                <a:lnTo>
                  <a:pt x="4899095" y="3374738"/>
                </a:lnTo>
                <a:lnTo>
                  <a:pt x="4885641" y="3378580"/>
                </a:lnTo>
                <a:lnTo>
                  <a:pt x="4872187" y="3380502"/>
                </a:lnTo>
                <a:lnTo>
                  <a:pt x="4857773" y="3381462"/>
                </a:lnTo>
                <a:lnTo>
                  <a:pt x="142226" y="3381462"/>
                </a:lnTo>
                <a:lnTo>
                  <a:pt x="127811" y="3380502"/>
                </a:lnTo>
                <a:lnTo>
                  <a:pt x="113396" y="3378580"/>
                </a:lnTo>
                <a:lnTo>
                  <a:pt x="99942" y="3374738"/>
                </a:lnTo>
                <a:lnTo>
                  <a:pt x="86489" y="3369935"/>
                </a:lnTo>
                <a:lnTo>
                  <a:pt x="73996" y="3364171"/>
                </a:lnTo>
                <a:lnTo>
                  <a:pt x="62464" y="3357446"/>
                </a:lnTo>
                <a:lnTo>
                  <a:pt x="51893" y="3349761"/>
                </a:lnTo>
                <a:lnTo>
                  <a:pt x="42283" y="3339194"/>
                </a:lnTo>
                <a:lnTo>
                  <a:pt x="31713" y="3329588"/>
                </a:lnTo>
                <a:lnTo>
                  <a:pt x="24025" y="3319021"/>
                </a:lnTo>
                <a:lnTo>
                  <a:pt x="17298" y="3307493"/>
                </a:lnTo>
                <a:lnTo>
                  <a:pt x="11532" y="3295004"/>
                </a:lnTo>
                <a:lnTo>
                  <a:pt x="6727" y="3281555"/>
                </a:lnTo>
                <a:lnTo>
                  <a:pt x="2883" y="3268106"/>
                </a:lnTo>
                <a:lnTo>
                  <a:pt x="961" y="3253697"/>
                </a:lnTo>
                <a:lnTo>
                  <a:pt x="0" y="3238327"/>
                </a:lnTo>
                <a:lnTo>
                  <a:pt x="0" y="142175"/>
                </a:lnTo>
                <a:lnTo>
                  <a:pt x="961" y="127766"/>
                </a:lnTo>
                <a:lnTo>
                  <a:pt x="2883" y="113356"/>
                </a:lnTo>
                <a:lnTo>
                  <a:pt x="6727" y="99907"/>
                </a:lnTo>
                <a:lnTo>
                  <a:pt x="11532" y="87419"/>
                </a:lnTo>
                <a:lnTo>
                  <a:pt x="17298" y="73970"/>
                </a:lnTo>
                <a:lnTo>
                  <a:pt x="24025" y="62442"/>
                </a:lnTo>
                <a:lnTo>
                  <a:pt x="31713" y="51875"/>
                </a:lnTo>
                <a:lnTo>
                  <a:pt x="42283" y="42268"/>
                </a:lnTo>
                <a:lnTo>
                  <a:pt x="51893" y="32662"/>
                </a:lnTo>
                <a:lnTo>
                  <a:pt x="62464" y="24016"/>
                </a:lnTo>
                <a:lnTo>
                  <a:pt x="73996" y="17292"/>
                </a:lnTo>
                <a:lnTo>
                  <a:pt x="86489" y="10567"/>
                </a:lnTo>
                <a:lnTo>
                  <a:pt x="99942" y="6725"/>
                </a:lnTo>
                <a:lnTo>
                  <a:pt x="113396" y="2882"/>
                </a:lnTo>
                <a:lnTo>
                  <a:pt x="127811" y="961"/>
                </a:lnTo>
                <a:lnTo>
                  <a:pt x="142226" y="0"/>
                </a:lnTo>
                <a:close/>
              </a:path>
            </a:pathLst>
          </a:custGeom>
          <a:solidFill>
            <a:schemeClr val="bg1"/>
          </a:solidFill>
          <a:ln>
            <a:noFill/>
          </a:ln>
        </p:spPr>
        <p:txBody>
          <a:bodyPr bIns="396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dirty="0">
              <a:solidFill>
                <a:srgbClr val="FFFFFF"/>
              </a:solidFill>
            </a:endParaRPr>
          </a:p>
        </p:txBody>
      </p:sp>
      <p:sp>
        <p:nvSpPr>
          <p:cNvPr id="34" name="矩形 33"/>
          <p:cNvSpPr/>
          <p:nvPr/>
        </p:nvSpPr>
        <p:spPr>
          <a:xfrm>
            <a:off x="5293561" y="3599981"/>
            <a:ext cx="2492990" cy="369332"/>
          </a:xfrm>
          <a:prstGeom prst="rect">
            <a:avLst/>
          </a:prstGeom>
        </p:spPr>
        <p:txBody>
          <a:bodyPr wrap="none">
            <a:spAutoFit/>
          </a:bodyPr>
          <a:lstStyle/>
          <a:p>
            <a:pPr algn="ctr" fontAlgn="ctr"/>
            <a:r>
              <a:rPr lang="zh-CN" altLang="en-US" b="1" dirty="0">
                <a:solidFill>
                  <a:schemeClr val="tx2">
                    <a:lumMod val="75000"/>
                  </a:schemeClr>
                </a:solidFill>
              </a:rPr>
              <a:t>商贸专业入库照片要求</a:t>
            </a:r>
          </a:p>
        </p:txBody>
      </p:sp>
      <p:sp>
        <p:nvSpPr>
          <p:cNvPr id="35" name="矩形 34"/>
          <p:cNvSpPr/>
          <p:nvPr/>
        </p:nvSpPr>
        <p:spPr>
          <a:xfrm>
            <a:off x="345469" y="1370557"/>
            <a:ext cx="4241148" cy="400110"/>
          </a:xfrm>
          <a:prstGeom prst="rect">
            <a:avLst/>
          </a:prstGeom>
        </p:spPr>
        <p:txBody>
          <a:bodyPr wrap="square">
            <a:spAutoFit/>
          </a:bodyPr>
          <a:lstStyle/>
          <a:p>
            <a:r>
              <a:rPr lang="zh-CN" altLang="en-US" sz="2000" b="1" dirty="0">
                <a:solidFill>
                  <a:srgbClr val="0C65A0"/>
                </a:solidFill>
                <a:latin typeface="微软雅黑" panose="020B0503020204020204" pitchFamily="34" charset="-122"/>
                <a:ea typeface="微软雅黑" panose="020B0503020204020204" pitchFamily="34" charset="-122"/>
              </a:rPr>
              <a:t>批发业入库照片要求</a:t>
            </a:r>
          </a:p>
        </p:txBody>
      </p:sp>
      <p:sp>
        <p:nvSpPr>
          <p:cNvPr id="36" name="矩形 35"/>
          <p:cNvSpPr/>
          <p:nvPr/>
        </p:nvSpPr>
        <p:spPr>
          <a:xfrm>
            <a:off x="267394" y="5000206"/>
            <a:ext cx="4293187" cy="738664"/>
          </a:xfrm>
          <a:prstGeom prst="rect">
            <a:avLst/>
          </a:prstGeom>
        </p:spPr>
        <p:txBody>
          <a:bodyPr wrap="square">
            <a:spAutoFit/>
          </a:bodyPr>
          <a:lstStyle/>
          <a:p>
            <a:pPr algn="just"/>
            <a:r>
              <a:rPr lang="zh-CN" altLang="zh-CN" sz="1400" b="1"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住宿、餐饮业提供反应企业规模的照片，如提供的酒店或餐馆名称和注册名称关键字不一致的，请附说明，写清楚二者关系。</a:t>
            </a:r>
            <a:endParaRPr lang="zh-CN" altLang="en-US" sz="1400" b="1"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6394647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44"/>
          <p:cNvSpPr/>
          <p:nvPr/>
        </p:nvSpPr>
        <p:spPr>
          <a:xfrm>
            <a:off x="356462" y="1490604"/>
            <a:ext cx="4241148" cy="400110"/>
          </a:xfrm>
          <a:prstGeom prst="rect">
            <a:avLst/>
          </a:prstGeom>
        </p:spPr>
        <p:txBody>
          <a:bodyPr wrap="square">
            <a:spAutoFit/>
          </a:bodyPr>
          <a:lstStyle/>
          <a:p>
            <a:r>
              <a:rPr lang="zh-CN" altLang="en-US" sz="2000" b="1" dirty="0">
                <a:solidFill>
                  <a:srgbClr val="0C65A0"/>
                </a:solidFill>
                <a:latin typeface="微软雅黑" panose="020B0503020204020204" pitchFamily="34" charset="-122"/>
                <a:ea typeface="微软雅黑" panose="020B0503020204020204" pitchFamily="34" charset="-122"/>
              </a:rPr>
              <a:t>软件行业照片还需增加</a:t>
            </a:r>
          </a:p>
        </p:txBody>
      </p:sp>
      <p:grpSp>
        <p:nvGrpSpPr>
          <p:cNvPr id="2" name="组合 1"/>
          <p:cNvGrpSpPr/>
          <p:nvPr/>
        </p:nvGrpSpPr>
        <p:grpSpPr>
          <a:xfrm>
            <a:off x="4655840" y="1700808"/>
            <a:ext cx="2520280" cy="3744415"/>
            <a:chOff x="3725069" y="2425382"/>
            <a:chExt cx="1693864" cy="2563033"/>
          </a:xfrm>
          <a:solidFill>
            <a:schemeClr val="accent1"/>
          </a:solidFill>
        </p:grpSpPr>
        <p:sp>
          <p:nvSpPr>
            <p:cNvPr id="46" name="Freeform 23"/>
            <p:cNvSpPr/>
            <p:nvPr/>
          </p:nvSpPr>
          <p:spPr bwMode="auto">
            <a:xfrm>
              <a:off x="3725069" y="2834277"/>
              <a:ext cx="628854" cy="829073"/>
            </a:xfrm>
            <a:custGeom>
              <a:avLst/>
              <a:gdLst>
                <a:gd name="T0" fmla="*/ 1006 w 2917"/>
                <a:gd name="T1" fmla="*/ 0 h 3850"/>
                <a:gd name="T2" fmla="*/ 797 w 2917"/>
                <a:gd name="T3" fmla="*/ 449 h 3850"/>
                <a:gd name="T4" fmla="*/ 555 w 2917"/>
                <a:gd name="T5" fmla="*/ 1755 h 3850"/>
                <a:gd name="T6" fmla="*/ 555 w 2917"/>
                <a:gd name="T7" fmla="*/ 1882 h 3850"/>
                <a:gd name="T8" fmla="*/ 354 w 2917"/>
                <a:gd name="T9" fmla="*/ 1882 h 3850"/>
                <a:gd name="T10" fmla="*/ 159 w 2917"/>
                <a:gd name="T11" fmla="*/ 2270 h 3850"/>
                <a:gd name="T12" fmla="*/ 1171 w 2917"/>
                <a:gd name="T13" fmla="*/ 3636 h 3850"/>
                <a:gd name="T14" fmla="*/ 1747 w 2917"/>
                <a:gd name="T15" fmla="*/ 3636 h 3850"/>
                <a:gd name="T16" fmla="*/ 2759 w 2917"/>
                <a:gd name="T17" fmla="*/ 2270 h 3850"/>
                <a:gd name="T18" fmla="*/ 2563 w 2917"/>
                <a:gd name="T19" fmla="*/ 1882 h 3850"/>
                <a:gd name="T20" fmla="*/ 2367 w 2917"/>
                <a:gd name="T21" fmla="*/ 1882 h 3850"/>
                <a:gd name="T22" fmla="*/ 2367 w 2917"/>
                <a:gd name="T23" fmla="*/ 1783 h 3850"/>
                <a:gd name="T24" fmla="*/ 2366 w 2917"/>
                <a:gd name="T25" fmla="*/ 1731 h 3850"/>
                <a:gd name="T26" fmla="*/ 2510 w 2917"/>
                <a:gd name="T27" fmla="*/ 1040 h 3850"/>
                <a:gd name="T28" fmla="*/ 2574 w 2917"/>
                <a:gd name="T29" fmla="*/ 905 h 3850"/>
                <a:gd name="T30" fmla="*/ 1006 w 2917"/>
                <a:gd name="T31" fmla="*/ 0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17" h="3850">
                  <a:moveTo>
                    <a:pt x="1006" y="0"/>
                  </a:moveTo>
                  <a:cubicBezTo>
                    <a:pt x="926" y="144"/>
                    <a:pt x="856" y="294"/>
                    <a:pt x="797" y="449"/>
                  </a:cubicBezTo>
                  <a:cubicBezTo>
                    <a:pt x="641" y="854"/>
                    <a:pt x="555" y="1295"/>
                    <a:pt x="555" y="1755"/>
                  </a:cubicBezTo>
                  <a:lnTo>
                    <a:pt x="555" y="1882"/>
                  </a:lnTo>
                  <a:lnTo>
                    <a:pt x="354" y="1882"/>
                  </a:lnTo>
                  <a:cubicBezTo>
                    <a:pt x="88" y="1882"/>
                    <a:pt x="0" y="2057"/>
                    <a:pt x="159" y="2270"/>
                  </a:cubicBezTo>
                  <a:lnTo>
                    <a:pt x="1171" y="3636"/>
                  </a:lnTo>
                  <a:cubicBezTo>
                    <a:pt x="1329" y="3850"/>
                    <a:pt x="1588" y="3850"/>
                    <a:pt x="1747" y="3636"/>
                  </a:cubicBezTo>
                  <a:lnTo>
                    <a:pt x="2759" y="2270"/>
                  </a:lnTo>
                  <a:cubicBezTo>
                    <a:pt x="2917" y="2057"/>
                    <a:pt x="2829" y="1882"/>
                    <a:pt x="2563" y="1882"/>
                  </a:cubicBezTo>
                  <a:lnTo>
                    <a:pt x="2367" y="1882"/>
                  </a:lnTo>
                  <a:lnTo>
                    <a:pt x="2367" y="1783"/>
                  </a:lnTo>
                  <a:cubicBezTo>
                    <a:pt x="2367" y="1764"/>
                    <a:pt x="2366" y="1750"/>
                    <a:pt x="2366" y="1731"/>
                  </a:cubicBezTo>
                  <a:cubicBezTo>
                    <a:pt x="2369" y="1486"/>
                    <a:pt x="2420" y="1253"/>
                    <a:pt x="2510" y="1040"/>
                  </a:cubicBezTo>
                  <a:cubicBezTo>
                    <a:pt x="2530" y="994"/>
                    <a:pt x="2551" y="949"/>
                    <a:pt x="2574" y="905"/>
                  </a:cubicBezTo>
                  <a:lnTo>
                    <a:pt x="1006" y="0"/>
                  </a:lnTo>
                  <a:close/>
                </a:path>
              </a:pathLst>
            </a:cu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400"/>
            </a:p>
          </p:txBody>
        </p:sp>
        <p:sp>
          <p:nvSpPr>
            <p:cNvPr id="50" name="Freeform 24"/>
            <p:cNvSpPr/>
            <p:nvPr/>
          </p:nvSpPr>
          <p:spPr bwMode="auto">
            <a:xfrm>
              <a:off x="3960066" y="2425382"/>
              <a:ext cx="1044330" cy="571514"/>
            </a:xfrm>
            <a:custGeom>
              <a:avLst/>
              <a:gdLst>
                <a:gd name="T0" fmla="*/ 4839 w 4839"/>
                <a:gd name="T1" fmla="*/ 435 h 2651"/>
                <a:gd name="T2" fmla="*/ 4744 w 4839"/>
                <a:gd name="T3" fmla="*/ 385 h 2651"/>
                <a:gd name="T4" fmla="*/ 3113 w 4839"/>
                <a:gd name="T5" fmla="*/ 0 h 2651"/>
                <a:gd name="T6" fmla="*/ 1637 w 4839"/>
                <a:gd name="T7" fmla="*/ 312 h 2651"/>
                <a:gd name="T8" fmla="*/ 0 w 4839"/>
                <a:gd name="T9" fmla="*/ 1745 h 2651"/>
                <a:gd name="T10" fmla="*/ 1569 w 4839"/>
                <a:gd name="T11" fmla="*/ 2651 h 2651"/>
                <a:gd name="T12" fmla="*/ 2376 w 4839"/>
                <a:gd name="T13" fmla="*/ 1965 h 2651"/>
                <a:gd name="T14" fmla="*/ 2506 w 4839"/>
                <a:gd name="T15" fmla="*/ 1914 h 2651"/>
                <a:gd name="T16" fmla="*/ 3113 w 4839"/>
                <a:gd name="T17" fmla="*/ 1811 h 2651"/>
                <a:gd name="T18" fmla="*/ 3838 w 4839"/>
                <a:gd name="T19" fmla="*/ 1960 h 2651"/>
                <a:gd name="T20" fmla="*/ 3933 w 4839"/>
                <a:gd name="T21" fmla="*/ 2004 h 2651"/>
                <a:gd name="T22" fmla="*/ 4839 w 4839"/>
                <a:gd name="T23" fmla="*/ 435 h 2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39" h="2651">
                  <a:moveTo>
                    <a:pt x="4839" y="435"/>
                  </a:moveTo>
                  <a:cubicBezTo>
                    <a:pt x="4808" y="418"/>
                    <a:pt x="4776" y="401"/>
                    <a:pt x="4744" y="385"/>
                  </a:cubicBezTo>
                  <a:cubicBezTo>
                    <a:pt x="4253" y="139"/>
                    <a:pt x="3699" y="0"/>
                    <a:pt x="3113" y="0"/>
                  </a:cubicBezTo>
                  <a:cubicBezTo>
                    <a:pt x="2588" y="0"/>
                    <a:pt x="2088" y="112"/>
                    <a:pt x="1637" y="312"/>
                  </a:cubicBezTo>
                  <a:cubicBezTo>
                    <a:pt x="962" y="612"/>
                    <a:pt x="387" y="1116"/>
                    <a:pt x="0" y="1745"/>
                  </a:cubicBezTo>
                  <a:lnTo>
                    <a:pt x="1569" y="2651"/>
                  </a:lnTo>
                  <a:cubicBezTo>
                    <a:pt x="1764" y="2350"/>
                    <a:pt x="2045" y="2110"/>
                    <a:pt x="2376" y="1965"/>
                  </a:cubicBezTo>
                  <a:cubicBezTo>
                    <a:pt x="2419" y="1946"/>
                    <a:pt x="2462" y="1929"/>
                    <a:pt x="2506" y="1914"/>
                  </a:cubicBezTo>
                  <a:cubicBezTo>
                    <a:pt x="2696" y="1847"/>
                    <a:pt x="2900" y="1811"/>
                    <a:pt x="3113" y="1811"/>
                  </a:cubicBezTo>
                  <a:cubicBezTo>
                    <a:pt x="3370" y="1811"/>
                    <a:pt x="3616" y="1864"/>
                    <a:pt x="3838" y="1960"/>
                  </a:cubicBezTo>
                  <a:cubicBezTo>
                    <a:pt x="3870" y="1974"/>
                    <a:pt x="3902" y="1989"/>
                    <a:pt x="3933" y="2004"/>
                  </a:cubicBezTo>
                  <a:lnTo>
                    <a:pt x="4839" y="435"/>
                  </a:lnTo>
                  <a:close/>
                </a:path>
              </a:pathLst>
            </a:cu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400"/>
            </a:p>
          </p:txBody>
        </p:sp>
        <p:sp>
          <p:nvSpPr>
            <p:cNvPr id="51" name="Freeform 25"/>
            <p:cNvSpPr/>
            <p:nvPr/>
          </p:nvSpPr>
          <p:spPr bwMode="auto">
            <a:xfrm>
              <a:off x="4841779" y="2538181"/>
              <a:ext cx="577154" cy="1044330"/>
            </a:xfrm>
            <a:custGeom>
              <a:avLst/>
              <a:gdLst>
                <a:gd name="T0" fmla="*/ 2190 w 2678"/>
                <a:gd name="T1" fmla="*/ 4846 h 4846"/>
                <a:gd name="T2" fmla="*/ 2678 w 2678"/>
                <a:gd name="T3" fmla="*/ 3129 h 4846"/>
                <a:gd name="T4" fmla="*/ 2470 w 2678"/>
                <a:gd name="T5" fmla="*/ 1915 h 4846"/>
                <a:gd name="T6" fmla="*/ 905 w 2678"/>
                <a:gd name="T7" fmla="*/ 0 h 4846"/>
                <a:gd name="T8" fmla="*/ 0 w 2678"/>
                <a:gd name="T9" fmla="*/ 1568 h 4846"/>
                <a:gd name="T10" fmla="*/ 763 w 2678"/>
                <a:gd name="T11" fmla="*/ 2520 h 4846"/>
                <a:gd name="T12" fmla="*/ 779 w 2678"/>
                <a:gd name="T13" fmla="*/ 2566 h 4846"/>
                <a:gd name="T14" fmla="*/ 867 w 2678"/>
                <a:gd name="T15" fmla="*/ 3129 h 4846"/>
                <a:gd name="T16" fmla="*/ 628 w 2678"/>
                <a:gd name="T17" fmla="*/ 3926 h 4846"/>
                <a:gd name="T18" fmla="*/ 619 w 2678"/>
                <a:gd name="T19" fmla="*/ 3939 h 4846"/>
                <a:gd name="T20" fmla="*/ 2190 w 2678"/>
                <a:gd name="T21" fmla="*/ 4846 h 4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78" h="4846">
                  <a:moveTo>
                    <a:pt x="2190" y="4846"/>
                  </a:moveTo>
                  <a:cubicBezTo>
                    <a:pt x="2475" y="4387"/>
                    <a:pt x="2678" y="3830"/>
                    <a:pt x="2678" y="3129"/>
                  </a:cubicBezTo>
                  <a:cubicBezTo>
                    <a:pt x="2678" y="2704"/>
                    <a:pt x="2604" y="2295"/>
                    <a:pt x="2470" y="1915"/>
                  </a:cubicBezTo>
                  <a:cubicBezTo>
                    <a:pt x="2185" y="1110"/>
                    <a:pt x="1626" y="434"/>
                    <a:pt x="905" y="0"/>
                  </a:cubicBezTo>
                  <a:lnTo>
                    <a:pt x="0" y="1568"/>
                  </a:lnTo>
                  <a:cubicBezTo>
                    <a:pt x="351" y="1788"/>
                    <a:pt x="623" y="2123"/>
                    <a:pt x="763" y="2520"/>
                  </a:cubicBezTo>
                  <a:cubicBezTo>
                    <a:pt x="769" y="2535"/>
                    <a:pt x="774" y="2551"/>
                    <a:pt x="779" y="2566"/>
                  </a:cubicBezTo>
                  <a:cubicBezTo>
                    <a:pt x="836" y="2744"/>
                    <a:pt x="867" y="2933"/>
                    <a:pt x="867" y="3129"/>
                  </a:cubicBezTo>
                  <a:cubicBezTo>
                    <a:pt x="867" y="3440"/>
                    <a:pt x="782" y="3690"/>
                    <a:pt x="628" y="3926"/>
                  </a:cubicBezTo>
                  <a:cubicBezTo>
                    <a:pt x="626" y="3930"/>
                    <a:pt x="622" y="3935"/>
                    <a:pt x="619" y="3939"/>
                  </a:cubicBezTo>
                  <a:lnTo>
                    <a:pt x="2190" y="4846"/>
                  </a:lnTo>
                  <a:close/>
                </a:path>
              </a:pathLst>
            </a:cu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400"/>
            </a:p>
          </p:txBody>
        </p:sp>
        <p:sp>
          <p:nvSpPr>
            <p:cNvPr id="52" name="Freeform 26"/>
            <p:cNvSpPr/>
            <p:nvPr/>
          </p:nvSpPr>
          <p:spPr bwMode="auto">
            <a:xfrm>
              <a:off x="4505262" y="3417072"/>
              <a:ext cx="787712" cy="866672"/>
            </a:xfrm>
            <a:custGeom>
              <a:avLst/>
              <a:gdLst>
                <a:gd name="T0" fmla="*/ 1403 w 3656"/>
                <a:gd name="T1" fmla="*/ 676 h 4019"/>
                <a:gd name="T2" fmla="*/ 744 w 3656"/>
                <a:gd name="T3" fmla="*/ 1318 h 4019"/>
                <a:gd name="T4" fmla="*/ 0 w 3656"/>
                <a:gd name="T5" fmla="*/ 3113 h 4019"/>
                <a:gd name="T6" fmla="*/ 906 w 3656"/>
                <a:gd name="T7" fmla="*/ 4019 h 4019"/>
                <a:gd name="T8" fmla="*/ 1811 w 3656"/>
                <a:gd name="T9" fmla="*/ 3113 h 4019"/>
                <a:gd name="T10" fmla="*/ 2185 w 3656"/>
                <a:gd name="T11" fmla="*/ 2427 h 4019"/>
                <a:gd name="T12" fmla="*/ 2616 w 3656"/>
                <a:gd name="T13" fmla="*/ 2021 h 4019"/>
                <a:gd name="T14" fmla="*/ 3656 w 3656"/>
                <a:gd name="T15" fmla="*/ 911 h 4019"/>
                <a:gd name="T16" fmla="*/ 2078 w 3656"/>
                <a:gd name="T17" fmla="*/ 0 h 4019"/>
                <a:gd name="T18" fmla="*/ 1403 w 3656"/>
                <a:gd name="T19" fmla="*/ 676 h 4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56" h="4019">
                  <a:moveTo>
                    <a:pt x="1403" y="676"/>
                  </a:moveTo>
                  <a:cubicBezTo>
                    <a:pt x="1189" y="869"/>
                    <a:pt x="957" y="1079"/>
                    <a:pt x="744" y="1318"/>
                  </a:cubicBezTo>
                  <a:cubicBezTo>
                    <a:pt x="336" y="1776"/>
                    <a:pt x="0" y="2343"/>
                    <a:pt x="0" y="3113"/>
                  </a:cubicBezTo>
                  <a:cubicBezTo>
                    <a:pt x="0" y="3613"/>
                    <a:pt x="405" y="4019"/>
                    <a:pt x="906" y="4019"/>
                  </a:cubicBezTo>
                  <a:cubicBezTo>
                    <a:pt x="1406" y="4019"/>
                    <a:pt x="1811" y="3613"/>
                    <a:pt x="1811" y="3113"/>
                  </a:cubicBezTo>
                  <a:cubicBezTo>
                    <a:pt x="1811" y="2884"/>
                    <a:pt x="1928" y="2691"/>
                    <a:pt x="2185" y="2427"/>
                  </a:cubicBezTo>
                  <a:cubicBezTo>
                    <a:pt x="2300" y="2309"/>
                    <a:pt x="2443" y="2177"/>
                    <a:pt x="2616" y="2021"/>
                  </a:cubicBezTo>
                  <a:cubicBezTo>
                    <a:pt x="2949" y="1721"/>
                    <a:pt x="3340" y="1367"/>
                    <a:pt x="3656" y="911"/>
                  </a:cubicBezTo>
                  <a:lnTo>
                    <a:pt x="2078" y="0"/>
                  </a:lnTo>
                  <a:cubicBezTo>
                    <a:pt x="1907" y="216"/>
                    <a:pt x="1678" y="428"/>
                    <a:pt x="1403" y="676"/>
                  </a:cubicBezTo>
                  <a:close/>
                </a:path>
              </a:pathLst>
            </a:cu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400"/>
            </a:p>
          </p:txBody>
        </p:sp>
        <p:sp>
          <p:nvSpPr>
            <p:cNvPr id="83" name="Freeform 28"/>
            <p:cNvSpPr>
              <a:spLocks noEditPoints="1"/>
            </p:cNvSpPr>
            <p:nvPr/>
          </p:nvSpPr>
          <p:spPr bwMode="auto">
            <a:xfrm>
              <a:off x="4563541" y="3026036"/>
              <a:ext cx="211499" cy="449316"/>
            </a:xfrm>
            <a:custGeom>
              <a:avLst/>
              <a:gdLst>
                <a:gd name="T0" fmla="*/ 378 w 977"/>
                <a:gd name="T1" fmla="*/ 550 h 2086"/>
                <a:gd name="T2" fmla="*/ 390 w 977"/>
                <a:gd name="T3" fmla="*/ 531 h 2086"/>
                <a:gd name="T4" fmla="*/ 375 w 977"/>
                <a:gd name="T5" fmla="*/ 506 h 2086"/>
                <a:gd name="T6" fmla="*/ 351 w 977"/>
                <a:gd name="T7" fmla="*/ 506 h 2086"/>
                <a:gd name="T8" fmla="*/ 336 w 977"/>
                <a:gd name="T9" fmla="*/ 531 h 2086"/>
                <a:gd name="T10" fmla="*/ 348 w 977"/>
                <a:gd name="T11" fmla="*/ 550 h 2086"/>
                <a:gd name="T12" fmla="*/ 378 w 977"/>
                <a:gd name="T13" fmla="*/ 550 h 2086"/>
                <a:gd name="T14" fmla="*/ 939 w 977"/>
                <a:gd name="T15" fmla="*/ 151 h 2086"/>
                <a:gd name="T16" fmla="*/ 933 w 977"/>
                <a:gd name="T17" fmla="*/ 148 h 2086"/>
                <a:gd name="T18" fmla="*/ 817 w 977"/>
                <a:gd name="T19" fmla="*/ 175 h 2086"/>
                <a:gd name="T20" fmla="*/ 611 w 977"/>
                <a:gd name="T21" fmla="*/ 485 h 2086"/>
                <a:gd name="T22" fmla="*/ 538 w 977"/>
                <a:gd name="T23" fmla="*/ 519 h 2086"/>
                <a:gd name="T24" fmla="*/ 538 w 977"/>
                <a:gd name="T25" fmla="*/ 519 h 2086"/>
                <a:gd name="T26" fmla="*/ 487 w 977"/>
                <a:gd name="T27" fmla="*/ 520 h 2086"/>
                <a:gd name="T28" fmla="*/ 487 w 977"/>
                <a:gd name="T29" fmla="*/ 520 h 2086"/>
                <a:gd name="T30" fmla="*/ 363 w 977"/>
                <a:gd name="T31" fmla="*/ 735 h 2086"/>
                <a:gd name="T32" fmla="*/ 238 w 977"/>
                <a:gd name="T33" fmla="*/ 518 h 2086"/>
                <a:gd name="T34" fmla="*/ 0 w 977"/>
                <a:gd name="T35" fmla="*/ 741 h 2086"/>
                <a:gd name="T36" fmla="*/ 0 w 977"/>
                <a:gd name="T37" fmla="*/ 1267 h 2086"/>
                <a:gd name="T38" fmla="*/ 80 w 977"/>
                <a:gd name="T39" fmla="*/ 1346 h 2086"/>
                <a:gd name="T40" fmla="*/ 110 w 977"/>
                <a:gd name="T41" fmla="*/ 1346 h 2086"/>
                <a:gd name="T42" fmla="*/ 110 w 977"/>
                <a:gd name="T43" fmla="*/ 801 h 2086"/>
                <a:gd name="T44" fmla="*/ 124 w 977"/>
                <a:gd name="T45" fmla="*/ 787 h 2086"/>
                <a:gd name="T46" fmla="*/ 138 w 977"/>
                <a:gd name="T47" fmla="*/ 801 h 2086"/>
                <a:gd name="T48" fmla="*/ 138 w 977"/>
                <a:gd name="T49" fmla="*/ 2019 h 2086"/>
                <a:gd name="T50" fmla="*/ 232 w 977"/>
                <a:gd name="T51" fmla="*/ 2086 h 2086"/>
                <a:gd name="T52" fmla="*/ 235 w 977"/>
                <a:gd name="T53" fmla="*/ 2086 h 2086"/>
                <a:gd name="T54" fmla="*/ 334 w 977"/>
                <a:gd name="T55" fmla="*/ 2000 h 2086"/>
                <a:gd name="T56" fmla="*/ 334 w 977"/>
                <a:gd name="T57" fmla="*/ 1346 h 2086"/>
                <a:gd name="T58" fmla="*/ 386 w 977"/>
                <a:gd name="T59" fmla="*/ 1346 h 2086"/>
                <a:gd name="T60" fmla="*/ 386 w 977"/>
                <a:gd name="T61" fmla="*/ 2000 h 2086"/>
                <a:gd name="T62" fmla="*/ 486 w 977"/>
                <a:gd name="T63" fmla="*/ 2086 h 2086"/>
                <a:gd name="T64" fmla="*/ 488 w 977"/>
                <a:gd name="T65" fmla="*/ 2086 h 2086"/>
                <a:gd name="T66" fmla="*/ 582 w 977"/>
                <a:gd name="T67" fmla="*/ 2019 h 2086"/>
                <a:gd name="T68" fmla="*/ 582 w 977"/>
                <a:gd name="T69" fmla="*/ 923 h 2086"/>
                <a:gd name="T70" fmla="*/ 588 w 977"/>
                <a:gd name="T71" fmla="*/ 829 h 2086"/>
                <a:gd name="T72" fmla="*/ 635 w 977"/>
                <a:gd name="T73" fmla="*/ 746 h 2086"/>
                <a:gd name="T74" fmla="*/ 946 w 977"/>
                <a:gd name="T75" fmla="*/ 270 h 2086"/>
                <a:gd name="T76" fmla="*/ 939 w 977"/>
                <a:gd name="T77" fmla="*/ 151 h 2086"/>
                <a:gd name="T78" fmla="*/ 362 w 977"/>
                <a:gd name="T79" fmla="*/ 462 h 2086"/>
                <a:gd name="T80" fmla="*/ 593 w 977"/>
                <a:gd name="T81" fmla="*/ 231 h 2086"/>
                <a:gd name="T82" fmla="*/ 362 w 977"/>
                <a:gd name="T83" fmla="*/ 0 h 2086"/>
                <a:gd name="T84" fmla="*/ 131 w 977"/>
                <a:gd name="T85" fmla="*/ 231 h 2086"/>
                <a:gd name="T86" fmla="*/ 362 w 977"/>
                <a:gd name="T87" fmla="*/ 462 h 2086"/>
                <a:gd name="T88" fmla="*/ 363 w 977"/>
                <a:gd name="T89" fmla="*/ 706 h 2086"/>
                <a:gd name="T90" fmla="*/ 405 w 977"/>
                <a:gd name="T91" fmla="*/ 634 h 2086"/>
                <a:gd name="T92" fmla="*/ 386 w 977"/>
                <a:gd name="T93" fmla="*/ 552 h 2086"/>
                <a:gd name="T94" fmla="*/ 385 w 977"/>
                <a:gd name="T95" fmla="*/ 553 h 2086"/>
                <a:gd name="T96" fmla="*/ 363 w 977"/>
                <a:gd name="T97" fmla="*/ 567 h 2086"/>
                <a:gd name="T98" fmla="*/ 341 w 977"/>
                <a:gd name="T99" fmla="*/ 553 h 2086"/>
                <a:gd name="T100" fmla="*/ 340 w 977"/>
                <a:gd name="T101" fmla="*/ 552 h 2086"/>
                <a:gd name="T102" fmla="*/ 321 w 977"/>
                <a:gd name="T103" fmla="*/ 634 h 2086"/>
                <a:gd name="T104" fmla="*/ 363 w 977"/>
                <a:gd name="T105" fmla="*/ 706 h 2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77" h="2086">
                  <a:moveTo>
                    <a:pt x="378" y="550"/>
                  </a:moveTo>
                  <a:lnTo>
                    <a:pt x="390" y="531"/>
                  </a:lnTo>
                  <a:cubicBezTo>
                    <a:pt x="399" y="517"/>
                    <a:pt x="392" y="506"/>
                    <a:pt x="375" y="506"/>
                  </a:cubicBezTo>
                  <a:lnTo>
                    <a:pt x="351" y="506"/>
                  </a:lnTo>
                  <a:cubicBezTo>
                    <a:pt x="335" y="506"/>
                    <a:pt x="328" y="517"/>
                    <a:pt x="336" y="531"/>
                  </a:cubicBezTo>
                  <a:lnTo>
                    <a:pt x="348" y="550"/>
                  </a:lnTo>
                  <a:cubicBezTo>
                    <a:pt x="356" y="563"/>
                    <a:pt x="370" y="563"/>
                    <a:pt x="378" y="550"/>
                  </a:cubicBezTo>
                  <a:close/>
                  <a:moveTo>
                    <a:pt x="939" y="151"/>
                  </a:moveTo>
                  <a:lnTo>
                    <a:pt x="933" y="148"/>
                  </a:lnTo>
                  <a:cubicBezTo>
                    <a:pt x="897" y="124"/>
                    <a:pt x="840" y="139"/>
                    <a:pt x="817" y="175"/>
                  </a:cubicBezTo>
                  <a:lnTo>
                    <a:pt x="611" y="485"/>
                  </a:lnTo>
                  <a:cubicBezTo>
                    <a:pt x="584" y="519"/>
                    <a:pt x="566" y="519"/>
                    <a:pt x="538" y="519"/>
                  </a:cubicBezTo>
                  <a:cubicBezTo>
                    <a:pt x="538" y="519"/>
                    <a:pt x="538" y="519"/>
                    <a:pt x="538" y="519"/>
                  </a:cubicBezTo>
                  <a:cubicBezTo>
                    <a:pt x="531" y="519"/>
                    <a:pt x="487" y="520"/>
                    <a:pt x="487" y="520"/>
                  </a:cubicBezTo>
                  <a:cubicBezTo>
                    <a:pt x="487" y="520"/>
                    <a:pt x="487" y="520"/>
                    <a:pt x="487" y="520"/>
                  </a:cubicBezTo>
                  <a:lnTo>
                    <a:pt x="363" y="735"/>
                  </a:lnTo>
                  <a:lnTo>
                    <a:pt x="238" y="518"/>
                  </a:lnTo>
                  <a:cubicBezTo>
                    <a:pt x="99" y="553"/>
                    <a:pt x="0" y="642"/>
                    <a:pt x="0" y="741"/>
                  </a:cubicBezTo>
                  <a:lnTo>
                    <a:pt x="0" y="1267"/>
                  </a:lnTo>
                  <a:cubicBezTo>
                    <a:pt x="0" y="1311"/>
                    <a:pt x="36" y="1346"/>
                    <a:pt x="80" y="1346"/>
                  </a:cubicBezTo>
                  <a:lnTo>
                    <a:pt x="110" y="1346"/>
                  </a:lnTo>
                  <a:lnTo>
                    <a:pt x="110" y="801"/>
                  </a:lnTo>
                  <a:cubicBezTo>
                    <a:pt x="110" y="794"/>
                    <a:pt x="117" y="787"/>
                    <a:pt x="124" y="787"/>
                  </a:cubicBezTo>
                  <a:cubicBezTo>
                    <a:pt x="132" y="787"/>
                    <a:pt x="138" y="794"/>
                    <a:pt x="138" y="801"/>
                  </a:cubicBezTo>
                  <a:lnTo>
                    <a:pt x="138" y="2019"/>
                  </a:lnTo>
                  <a:cubicBezTo>
                    <a:pt x="152" y="2058"/>
                    <a:pt x="188" y="2086"/>
                    <a:pt x="232" y="2086"/>
                  </a:cubicBezTo>
                  <a:lnTo>
                    <a:pt x="235" y="2086"/>
                  </a:lnTo>
                  <a:cubicBezTo>
                    <a:pt x="289" y="2086"/>
                    <a:pt x="334" y="2055"/>
                    <a:pt x="334" y="2000"/>
                  </a:cubicBezTo>
                  <a:lnTo>
                    <a:pt x="334" y="1346"/>
                  </a:lnTo>
                  <a:lnTo>
                    <a:pt x="386" y="1346"/>
                  </a:lnTo>
                  <a:lnTo>
                    <a:pt x="386" y="2000"/>
                  </a:lnTo>
                  <a:cubicBezTo>
                    <a:pt x="386" y="2055"/>
                    <a:pt x="431" y="2086"/>
                    <a:pt x="486" y="2086"/>
                  </a:cubicBezTo>
                  <a:lnTo>
                    <a:pt x="488" y="2086"/>
                  </a:lnTo>
                  <a:cubicBezTo>
                    <a:pt x="532" y="2086"/>
                    <a:pt x="568" y="2058"/>
                    <a:pt x="582" y="2019"/>
                  </a:cubicBezTo>
                  <a:lnTo>
                    <a:pt x="582" y="923"/>
                  </a:lnTo>
                  <a:cubicBezTo>
                    <a:pt x="582" y="923"/>
                    <a:pt x="580" y="856"/>
                    <a:pt x="588" y="829"/>
                  </a:cubicBezTo>
                  <a:cubicBezTo>
                    <a:pt x="594" y="809"/>
                    <a:pt x="612" y="780"/>
                    <a:pt x="635" y="746"/>
                  </a:cubicBezTo>
                  <a:cubicBezTo>
                    <a:pt x="744" y="586"/>
                    <a:pt x="946" y="270"/>
                    <a:pt x="946" y="270"/>
                  </a:cubicBezTo>
                  <a:cubicBezTo>
                    <a:pt x="970" y="234"/>
                    <a:pt x="977" y="177"/>
                    <a:pt x="939" y="151"/>
                  </a:cubicBezTo>
                  <a:close/>
                  <a:moveTo>
                    <a:pt x="362" y="462"/>
                  </a:moveTo>
                  <a:cubicBezTo>
                    <a:pt x="490" y="462"/>
                    <a:pt x="593" y="359"/>
                    <a:pt x="593" y="231"/>
                  </a:cubicBezTo>
                  <a:cubicBezTo>
                    <a:pt x="593" y="104"/>
                    <a:pt x="490" y="0"/>
                    <a:pt x="362" y="0"/>
                  </a:cubicBezTo>
                  <a:cubicBezTo>
                    <a:pt x="235" y="0"/>
                    <a:pt x="131" y="104"/>
                    <a:pt x="131" y="231"/>
                  </a:cubicBezTo>
                  <a:cubicBezTo>
                    <a:pt x="131" y="359"/>
                    <a:pt x="235" y="462"/>
                    <a:pt x="362" y="462"/>
                  </a:cubicBezTo>
                  <a:close/>
                  <a:moveTo>
                    <a:pt x="363" y="706"/>
                  </a:moveTo>
                  <a:lnTo>
                    <a:pt x="405" y="634"/>
                  </a:lnTo>
                  <a:lnTo>
                    <a:pt x="386" y="552"/>
                  </a:lnTo>
                  <a:lnTo>
                    <a:pt x="385" y="553"/>
                  </a:lnTo>
                  <a:cubicBezTo>
                    <a:pt x="380" y="562"/>
                    <a:pt x="372" y="567"/>
                    <a:pt x="363" y="567"/>
                  </a:cubicBezTo>
                  <a:cubicBezTo>
                    <a:pt x="354" y="567"/>
                    <a:pt x="346" y="562"/>
                    <a:pt x="341" y="553"/>
                  </a:cubicBezTo>
                  <a:lnTo>
                    <a:pt x="340" y="552"/>
                  </a:lnTo>
                  <a:lnTo>
                    <a:pt x="321" y="634"/>
                  </a:lnTo>
                  <a:lnTo>
                    <a:pt x="363" y="706"/>
                  </a:lnTo>
                  <a:close/>
                </a:path>
              </a:pathLst>
            </a:custGeom>
            <a:grpFill/>
            <a:ln>
              <a:noFill/>
            </a:ln>
          </p:spPr>
          <p:style>
            <a:lnRef idx="0">
              <a:scrgbClr r="0" g="0" b="0"/>
            </a:lnRef>
            <a:fillRef idx="0">
              <a:scrgbClr r="0" g="0" b="0"/>
            </a:fillRef>
            <a:effectRef idx="0">
              <a:scrgbClr r="0" g="0" b="0"/>
            </a:effectRef>
            <a:fontRef idx="minor">
              <a:schemeClr val="lt1"/>
            </a:fontRef>
          </p:style>
          <p:txBody>
            <a:bodyPr vert="horz" wrap="square" lIns="68580" tIns="34290" rIns="68580" bIns="34290" numCol="1" anchor="t" anchorCtr="0" compatLnSpc="1"/>
            <a:lstStyle/>
            <a:p>
              <a:endParaRPr lang="zh-CN" altLang="en-US"/>
            </a:p>
          </p:txBody>
        </p:sp>
        <p:sp>
          <p:nvSpPr>
            <p:cNvPr id="88" name="椭圆 87"/>
            <p:cNvSpPr/>
            <p:nvPr/>
          </p:nvSpPr>
          <p:spPr>
            <a:xfrm>
              <a:off x="4412054" y="4419424"/>
              <a:ext cx="568991" cy="568991"/>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400"/>
            </a:p>
          </p:txBody>
        </p:sp>
      </p:grpSp>
      <p:sp>
        <p:nvSpPr>
          <p:cNvPr id="93" name="矩形 92"/>
          <p:cNvSpPr/>
          <p:nvPr/>
        </p:nvSpPr>
        <p:spPr>
          <a:xfrm>
            <a:off x="275351" y="1980685"/>
            <a:ext cx="4293187" cy="954107"/>
          </a:xfrm>
          <a:prstGeom prst="rect">
            <a:avLst/>
          </a:prstGeom>
        </p:spPr>
        <p:txBody>
          <a:bodyPr wrap="square">
            <a:spAutoFit/>
          </a:bodyPr>
          <a:lstStyle/>
          <a:p>
            <a:pPr algn="just"/>
            <a:r>
              <a:rPr lang="zh-CN" altLang="en-US" sz="1400" b="1"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软件行业应提供设计软件产品的截图和公司网站业务宣传介绍；电子产品设计提供实际产品照或设计截图；工业设计请提供案例照；游戏公司应提供游戏宣传截图和游戏登录界面截图。</a:t>
            </a:r>
          </a:p>
        </p:txBody>
      </p:sp>
      <p:pic>
        <p:nvPicPr>
          <p:cNvPr id="19" name="图片 18"/>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8362" y="0"/>
            <a:ext cx="1025261" cy="1025261"/>
          </a:xfrm>
          <a:prstGeom prst="rect">
            <a:avLst/>
          </a:prstGeom>
        </p:spPr>
      </p:pic>
      <p:sp>
        <p:nvSpPr>
          <p:cNvPr id="20" name="koppt-圆形"/>
          <p:cNvSpPr/>
          <p:nvPr/>
        </p:nvSpPr>
        <p:spPr>
          <a:xfrm>
            <a:off x="1200413" y="212446"/>
            <a:ext cx="720079" cy="7111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koppt-矩形"/>
          <p:cNvSpPr/>
          <p:nvPr/>
        </p:nvSpPr>
        <p:spPr>
          <a:xfrm>
            <a:off x="1200412" y="261437"/>
            <a:ext cx="7704856" cy="66214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7200" y="284760"/>
            <a:ext cx="566503" cy="566503"/>
          </a:xfrm>
          <a:prstGeom prst="rect">
            <a:avLst/>
          </a:prstGeom>
        </p:spPr>
      </p:pic>
      <p:sp>
        <p:nvSpPr>
          <p:cNvPr id="24" name="矩形 23"/>
          <p:cNvSpPr/>
          <p:nvPr/>
        </p:nvSpPr>
        <p:spPr>
          <a:xfrm>
            <a:off x="2225857" y="392504"/>
            <a:ext cx="4544834" cy="707886"/>
          </a:xfrm>
          <a:prstGeom prst="rect">
            <a:avLst/>
          </a:prstGeom>
        </p:spPr>
        <p:txBody>
          <a:bodyPr wrap="none">
            <a:spAutoFit/>
          </a:bodyPr>
          <a:lstStyle/>
          <a:p>
            <a:r>
              <a:rPr lang="zh-CN" altLang="en-US" sz="2000" b="1" dirty="0">
                <a:solidFill>
                  <a:schemeClr val="bg2">
                    <a:lumMod val="10000"/>
                  </a:schemeClr>
                </a:solidFill>
                <a:latin typeface="微软雅黑" panose="020B0503020204020204" pitchFamily="34" charset="-122"/>
                <a:ea typeface="微软雅黑" panose="020B0503020204020204" pitchFamily="34" charset="-122"/>
              </a:rPr>
              <a:t>四、上规入库申报注意事项及时间节点</a:t>
            </a:r>
          </a:p>
          <a:p>
            <a:endParaRPr lang="zh-CN" altLang="en-US" sz="2000" b="1" dirty="0">
              <a:solidFill>
                <a:schemeClr val="bg2">
                  <a:lumMod val="10000"/>
                </a:schemeClr>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5"/>
          <a:stretch>
            <a:fillRect/>
          </a:stretch>
        </p:blipFill>
        <p:spPr>
          <a:xfrm>
            <a:off x="224059" y="3509394"/>
            <a:ext cx="4206605" cy="3188484"/>
          </a:xfrm>
          <a:prstGeom prst="rect">
            <a:avLst/>
          </a:prstGeom>
        </p:spPr>
      </p:pic>
      <p:pic>
        <p:nvPicPr>
          <p:cNvPr id="25" name="图片 24" descr="2017年度入库照片1107/11-9/成都未娱互动科技有限公司/成都未娱互动科技有限公司_9.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88288" y="1372602"/>
            <a:ext cx="3384376" cy="4576678"/>
          </a:xfrm>
          <a:prstGeom prst="rect">
            <a:avLst/>
          </a:prstGeom>
          <a:noFill/>
          <a:ln>
            <a:noFill/>
          </a:ln>
        </p:spPr>
      </p:pic>
    </p:spTree>
    <p:extLst>
      <p:ext uri="{BB962C8B-B14F-4D97-AF65-F5344CB8AC3E}">
        <p14:creationId xmlns:p14="http://schemas.microsoft.com/office/powerpoint/2010/main" val="8810457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44"/>
          <p:cNvSpPr/>
          <p:nvPr/>
        </p:nvSpPr>
        <p:spPr>
          <a:xfrm>
            <a:off x="410192" y="1424098"/>
            <a:ext cx="4241148" cy="400110"/>
          </a:xfrm>
          <a:prstGeom prst="rect">
            <a:avLst/>
          </a:prstGeom>
        </p:spPr>
        <p:txBody>
          <a:bodyPr wrap="square">
            <a:spAutoFit/>
          </a:bodyPr>
          <a:lstStyle/>
          <a:p>
            <a:r>
              <a:rPr lang="zh-CN" altLang="en-US" sz="2000" b="1" dirty="0">
                <a:solidFill>
                  <a:srgbClr val="0C65A0"/>
                </a:solidFill>
                <a:latin typeface="微软雅黑" panose="020B0503020204020204" pitchFamily="34" charset="-122"/>
                <a:ea typeface="微软雅黑" panose="020B0503020204020204" pitchFamily="34" charset="-122"/>
              </a:rPr>
              <a:t>“照片”容易出错的地方</a:t>
            </a:r>
          </a:p>
        </p:txBody>
      </p:sp>
      <p:grpSp>
        <p:nvGrpSpPr>
          <p:cNvPr id="2" name="组合 1"/>
          <p:cNvGrpSpPr/>
          <p:nvPr/>
        </p:nvGrpSpPr>
        <p:grpSpPr>
          <a:xfrm>
            <a:off x="4655840" y="1700808"/>
            <a:ext cx="2520280" cy="3744415"/>
            <a:chOff x="3725069" y="2425382"/>
            <a:chExt cx="1693864" cy="2563033"/>
          </a:xfrm>
          <a:solidFill>
            <a:schemeClr val="accent1"/>
          </a:solidFill>
        </p:grpSpPr>
        <p:sp>
          <p:nvSpPr>
            <p:cNvPr id="46" name="Freeform 23"/>
            <p:cNvSpPr/>
            <p:nvPr/>
          </p:nvSpPr>
          <p:spPr bwMode="auto">
            <a:xfrm>
              <a:off x="3725069" y="2834277"/>
              <a:ext cx="628854" cy="829073"/>
            </a:xfrm>
            <a:custGeom>
              <a:avLst/>
              <a:gdLst>
                <a:gd name="T0" fmla="*/ 1006 w 2917"/>
                <a:gd name="T1" fmla="*/ 0 h 3850"/>
                <a:gd name="T2" fmla="*/ 797 w 2917"/>
                <a:gd name="T3" fmla="*/ 449 h 3850"/>
                <a:gd name="T4" fmla="*/ 555 w 2917"/>
                <a:gd name="T5" fmla="*/ 1755 h 3850"/>
                <a:gd name="T6" fmla="*/ 555 w 2917"/>
                <a:gd name="T7" fmla="*/ 1882 h 3850"/>
                <a:gd name="T8" fmla="*/ 354 w 2917"/>
                <a:gd name="T9" fmla="*/ 1882 h 3850"/>
                <a:gd name="T10" fmla="*/ 159 w 2917"/>
                <a:gd name="T11" fmla="*/ 2270 h 3850"/>
                <a:gd name="T12" fmla="*/ 1171 w 2917"/>
                <a:gd name="T13" fmla="*/ 3636 h 3850"/>
                <a:gd name="T14" fmla="*/ 1747 w 2917"/>
                <a:gd name="T15" fmla="*/ 3636 h 3850"/>
                <a:gd name="T16" fmla="*/ 2759 w 2917"/>
                <a:gd name="T17" fmla="*/ 2270 h 3850"/>
                <a:gd name="T18" fmla="*/ 2563 w 2917"/>
                <a:gd name="T19" fmla="*/ 1882 h 3850"/>
                <a:gd name="T20" fmla="*/ 2367 w 2917"/>
                <a:gd name="T21" fmla="*/ 1882 h 3850"/>
                <a:gd name="T22" fmla="*/ 2367 w 2917"/>
                <a:gd name="T23" fmla="*/ 1783 h 3850"/>
                <a:gd name="T24" fmla="*/ 2366 w 2917"/>
                <a:gd name="T25" fmla="*/ 1731 h 3850"/>
                <a:gd name="T26" fmla="*/ 2510 w 2917"/>
                <a:gd name="T27" fmla="*/ 1040 h 3850"/>
                <a:gd name="T28" fmla="*/ 2574 w 2917"/>
                <a:gd name="T29" fmla="*/ 905 h 3850"/>
                <a:gd name="T30" fmla="*/ 1006 w 2917"/>
                <a:gd name="T31" fmla="*/ 0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17" h="3850">
                  <a:moveTo>
                    <a:pt x="1006" y="0"/>
                  </a:moveTo>
                  <a:cubicBezTo>
                    <a:pt x="926" y="144"/>
                    <a:pt x="856" y="294"/>
                    <a:pt x="797" y="449"/>
                  </a:cubicBezTo>
                  <a:cubicBezTo>
                    <a:pt x="641" y="854"/>
                    <a:pt x="555" y="1295"/>
                    <a:pt x="555" y="1755"/>
                  </a:cubicBezTo>
                  <a:lnTo>
                    <a:pt x="555" y="1882"/>
                  </a:lnTo>
                  <a:lnTo>
                    <a:pt x="354" y="1882"/>
                  </a:lnTo>
                  <a:cubicBezTo>
                    <a:pt x="88" y="1882"/>
                    <a:pt x="0" y="2057"/>
                    <a:pt x="159" y="2270"/>
                  </a:cubicBezTo>
                  <a:lnTo>
                    <a:pt x="1171" y="3636"/>
                  </a:lnTo>
                  <a:cubicBezTo>
                    <a:pt x="1329" y="3850"/>
                    <a:pt x="1588" y="3850"/>
                    <a:pt x="1747" y="3636"/>
                  </a:cubicBezTo>
                  <a:lnTo>
                    <a:pt x="2759" y="2270"/>
                  </a:lnTo>
                  <a:cubicBezTo>
                    <a:pt x="2917" y="2057"/>
                    <a:pt x="2829" y="1882"/>
                    <a:pt x="2563" y="1882"/>
                  </a:cubicBezTo>
                  <a:lnTo>
                    <a:pt x="2367" y="1882"/>
                  </a:lnTo>
                  <a:lnTo>
                    <a:pt x="2367" y="1783"/>
                  </a:lnTo>
                  <a:cubicBezTo>
                    <a:pt x="2367" y="1764"/>
                    <a:pt x="2366" y="1750"/>
                    <a:pt x="2366" y="1731"/>
                  </a:cubicBezTo>
                  <a:cubicBezTo>
                    <a:pt x="2369" y="1486"/>
                    <a:pt x="2420" y="1253"/>
                    <a:pt x="2510" y="1040"/>
                  </a:cubicBezTo>
                  <a:cubicBezTo>
                    <a:pt x="2530" y="994"/>
                    <a:pt x="2551" y="949"/>
                    <a:pt x="2574" y="905"/>
                  </a:cubicBezTo>
                  <a:lnTo>
                    <a:pt x="1006" y="0"/>
                  </a:lnTo>
                  <a:close/>
                </a:path>
              </a:pathLst>
            </a:cu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400"/>
            </a:p>
          </p:txBody>
        </p:sp>
        <p:sp>
          <p:nvSpPr>
            <p:cNvPr id="50" name="Freeform 24"/>
            <p:cNvSpPr/>
            <p:nvPr/>
          </p:nvSpPr>
          <p:spPr bwMode="auto">
            <a:xfrm>
              <a:off x="3960066" y="2425382"/>
              <a:ext cx="1044330" cy="571514"/>
            </a:xfrm>
            <a:custGeom>
              <a:avLst/>
              <a:gdLst>
                <a:gd name="T0" fmla="*/ 4839 w 4839"/>
                <a:gd name="T1" fmla="*/ 435 h 2651"/>
                <a:gd name="T2" fmla="*/ 4744 w 4839"/>
                <a:gd name="T3" fmla="*/ 385 h 2651"/>
                <a:gd name="T4" fmla="*/ 3113 w 4839"/>
                <a:gd name="T5" fmla="*/ 0 h 2651"/>
                <a:gd name="T6" fmla="*/ 1637 w 4839"/>
                <a:gd name="T7" fmla="*/ 312 h 2651"/>
                <a:gd name="T8" fmla="*/ 0 w 4839"/>
                <a:gd name="T9" fmla="*/ 1745 h 2651"/>
                <a:gd name="T10" fmla="*/ 1569 w 4839"/>
                <a:gd name="T11" fmla="*/ 2651 h 2651"/>
                <a:gd name="T12" fmla="*/ 2376 w 4839"/>
                <a:gd name="T13" fmla="*/ 1965 h 2651"/>
                <a:gd name="T14" fmla="*/ 2506 w 4839"/>
                <a:gd name="T15" fmla="*/ 1914 h 2651"/>
                <a:gd name="T16" fmla="*/ 3113 w 4839"/>
                <a:gd name="T17" fmla="*/ 1811 h 2651"/>
                <a:gd name="T18" fmla="*/ 3838 w 4839"/>
                <a:gd name="T19" fmla="*/ 1960 h 2651"/>
                <a:gd name="T20" fmla="*/ 3933 w 4839"/>
                <a:gd name="T21" fmla="*/ 2004 h 2651"/>
                <a:gd name="T22" fmla="*/ 4839 w 4839"/>
                <a:gd name="T23" fmla="*/ 435 h 2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39" h="2651">
                  <a:moveTo>
                    <a:pt x="4839" y="435"/>
                  </a:moveTo>
                  <a:cubicBezTo>
                    <a:pt x="4808" y="418"/>
                    <a:pt x="4776" y="401"/>
                    <a:pt x="4744" y="385"/>
                  </a:cubicBezTo>
                  <a:cubicBezTo>
                    <a:pt x="4253" y="139"/>
                    <a:pt x="3699" y="0"/>
                    <a:pt x="3113" y="0"/>
                  </a:cubicBezTo>
                  <a:cubicBezTo>
                    <a:pt x="2588" y="0"/>
                    <a:pt x="2088" y="112"/>
                    <a:pt x="1637" y="312"/>
                  </a:cubicBezTo>
                  <a:cubicBezTo>
                    <a:pt x="962" y="612"/>
                    <a:pt x="387" y="1116"/>
                    <a:pt x="0" y="1745"/>
                  </a:cubicBezTo>
                  <a:lnTo>
                    <a:pt x="1569" y="2651"/>
                  </a:lnTo>
                  <a:cubicBezTo>
                    <a:pt x="1764" y="2350"/>
                    <a:pt x="2045" y="2110"/>
                    <a:pt x="2376" y="1965"/>
                  </a:cubicBezTo>
                  <a:cubicBezTo>
                    <a:pt x="2419" y="1946"/>
                    <a:pt x="2462" y="1929"/>
                    <a:pt x="2506" y="1914"/>
                  </a:cubicBezTo>
                  <a:cubicBezTo>
                    <a:pt x="2696" y="1847"/>
                    <a:pt x="2900" y="1811"/>
                    <a:pt x="3113" y="1811"/>
                  </a:cubicBezTo>
                  <a:cubicBezTo>
                    <a:pt x="3370" y="1811"/>
                    <a:pt x="3616" y="1864"/>
                    <a:pt x="3838" y="1960"/>
                  </a:cubicBezTo>
                  <a:cubicBezTo>
                    <a:pt x="3870" y="1974"/>
                    <a:pt x="3902" y="1989"/>
                    <a:pt x="3933" y="2004"/>
                  </a:cubicBezTo>
                  <a:lnTo>
                    <a:pt x="4839" y="435"/>
                  </a:lnTo>
                  <a:close/>
                </a:path>
              </a:pathLst>
            </a:cu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400"/>
            </a:p>
          </p:txBody>
        </p:sp>
        <p:sp>
          <p:nvSpPr>
            <p:cNvPr id="51" name="Freeform 25"/>
            <p:cNvSpPr/>
            <p:nvPr/>
          </p:nvSpPr>
          <p:spPr bwMode="auto">
            <a:xfrm>
              <a:off x="4841779" y="2538181"/>
              <a:ext cx="577154" cy="1044330"/>
            </a:xfrm>
            <a:custGeom>
              <a:avLst/>
              <a:gdLst>
                <a:gd name="T0" fmla="*/ 2190 w 2678"/>
                <a:gd name="T1" fmla="*/ 4846 h 4846"/>
                <a:gd name="T2" fmla="*/ 2678 w 2678"/>
                <a:gd name="T3" fmla="*/ 3129 h 4846"/>
                <a:gd name="T4" fmla="*/ 2470 w 2678"/>
                <a:gd name="T5" fmla="*/ 1915 h 4846"/>
                <a:gd name="T6" fmla="*/ 905 w 2678"/>
                <a:gd name="T7" fmla="*/ 0 h 4846"/>
                <a:gd name="T8" fmla="*/ 0 w 2678"/>
                <a:gd name="T9" fmla="*/ 1568 h 4846"/>
                <a:gd name="T10" fmla="*/ 763 w 2678"/>
                <a:gd name="T11" fmla="*/ 2520 h 4846"/>
                <a:gd name="T12" fmla="*/ 779 w 2678"/>
                <a:gd name="T13" fmla="*/ 2566 h 4846"/>
                <a:gd name="T14" fmla="*/ 867 w 2678"/>
                <a:gd name="T15" fmla="*/ 3129 h 4846"/>
                <a:gd name="T16" fmla="*/ 628 w 2678"/>
                <a:gd name="T17" fmla="*/ 3926 h 4846"/>
                <a:gd name="T18" fmla="*/ 619 w 2678"/>
                <a:gd name="T19" fmla="*/ 3939 h 4846"/>
                <a:gd name="T20" fmla="*/ 2190 w 2678"/>
                <a:gd name="T21" fmla="*/ 4846 h 4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78" h="4846">
                  <a:moveTo>
                    <a:pt x="2190" y="4846"/>
                  </a:moveTo>
                  <a:cubicBezTo>
                    <a:pt x="2475" y="4387"/>
                    <a:pt x="2678" y="3830"/>
                    <a:pt x="2678" y="3129"/>
                  </a:cubicBezTo>
                  <a:cubicBezTo>
                    <a:pt x="2678" y="2704"/>
                    <a:pt x="2604" y="2295"/>
                    <a:pt x="2470" y="1915"/>
                  </a:cubicBezTo>
                  <a:cubicBezTo>
                    <a:pt x="2185" y="1110"/>
                    <a:pt x="1626" y="434"/>
                    <a:pt x="905" y="0"/>
                  </a:cubicBezTo>
                  <a:lnTo>
                    <a:pt x="0" y="1568"/>
                  </a:lnTo>
                  <a:cubicBezTo>
                    <a:pt x="351" y="1788"/>
                    <a:pt x="623" y="2123"/>
                    <a:pt x="763" y="2520"/>
                  </a:cubicBezTo>
                  <a:cubicBezTo>
                    <a:pt x="769" y="2535"/>
                    <a:pt x="774" y="2551"/>
                    <a:pt x="779" y="2566"/>
                  </a:cubicBezTo>
                  <a:cubicBezTo>
                    <a:pt x="836" y="2744"/>
                    <a:pt x="867" y="2933"/>
                    <a:pt x="867" y="3129"/>
                  </a:cubicBezTo>
                  <a:cubicBezTo>
                    <a:pt x="867" y="3440"/>
                    <a:pt x="782" y="3690"/>
                    <a:pt x="628" y="3926"/>
                  </a:cubicBezTo>
                  <a:cubicBezTo>
                    <a:pt x="626" y="3930"/>
                    <a:pt x="622" y="3935"/>
                    <a:pt x="619" y="3939"/>
                  </a:cubicBezTo>
                  <a:lnTo>
                    <a:pt x="2190" y="4846"/>
                  </a:lnTo>
                  <a:close/>
                </a:path>
              </a:pathLst>
            </a:cu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400"/>
            </a:p>
          </p:txBody>
        </p:sp>
        <p:sp>
          <p:nvSpPr>
            <p:cNvPr id="52" name="Freeform 26"/>
            <p:cNvSpPr/>
            <p:nvPr/>
          </p:nvSpPr>
          <p:spPr bwMode="auto">
            <a:xfrm>
              <a:off x="4505262" y="3417072"/>
              <a:ext cx="787712" cy="866672"/>
            </a:xfrm>
            <a:custGeom>
              <a:avLst/>
              <a:gdLst>
                <a:gd name="T0" fmla="*/ 1403 w 3656"/>
                <a:gd name="T1" fmla="*/ 676 h 4019"/>
                <a:gd name="T2" fmla="*/ 744 w 3656"/>
                <a:gd name="T3" fmla="*/ 1318 h 4019"/>
                <a:gd name="T4" fmla="*/ 0 w 3656"/>
                <a:gd name="T5" fmla="*/ 3113 h 4019"/>
                <a:gd name="T6" fmla="*/ 906 w 3656"/>
                <a:gd name="T7" fmla="*/ 4019 h 4019"/>
                <a:gd name="T8" fmla="*/ 1811 w 3656"/>
                <a:gd name="T9" fmla="*/ 3113 h 4019"/>
                <a:gd name="T10" fmla="*/ 2185 w 3656"/>
                <a:gd name="T11" fmla="*/ 2427 h 4019"/>
                <a:gd name="T12" fmla="*/ 2616 w 3656"/>
                <a:gd name="T13" fmla="*/ 2021 h 4019"/>
                <a:gd name="T14" fmla="*/ 3656 w 3656"/>
                <a:gd name="T15" fmla="*/ 911 h 4019"/>
                <a:gd name="T16" fmla="*/ 2078 w 3656"/>
                <a:gd name="T17" fmla="*/ 0 h 4019"/>
                <a:gd name="T18" fmla="*/ 1403 w 3656"/>
                <a:gd name="T19" fmla="*/ 676 h 4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56" h="4019">
                  <a:moveTo>
                    <a:pt x="1403" y="676"/>
                  </a:moveTo>
                  <a:cubicBezTo>
                    <a:pt x="1189" y="869"/>
                    <a:pt x="957" y="1079"/>
                    <a:pt x="744" y="1318"/>
                  </a:cubicBezTo>
                  <a:cubicBezTo>
                    <a:pt x="336" y="1776"/>
                    <a:pt x="0" y="2343"/>
                    <a:pt x="0" y="3113"/>
                  </a:cubicBezTo>
                  <a:cubicBezTo>
                    <a:pt x="0" y="3613"/>
                    <a:pt x="405" y="4019"/>
                    <a:pt x="906" y="4019"/>
                  </a:cubicBezTo>
                  <a:cubicBezTo>
                    <a:pt x="1406" y="4019"/>
                    <a:pt x="1811" y="3613"/>
                    <a:pt x="1811" y="3113"/>
                  </a:cubicBezTo>
                  <a:cubicBezTo>
                    <a:pt x="1811" y="2884"/>
                    <a:pt x="1928" y="2691"/>
                    <a:pt x="2185" y="2427"/>
                  </a:cubicBezTo>
                  <a:cubicBezTo>
                    <a:pt x="2300" y="2309"/>
                    <a:pt x="2443" y="2177"/>
                    <a:pt x="2616" y="2021"/>
                  </a:cubicBezTo>
                  <a:cubicBezTo>
                    <a:pt x="2949" y="1721"/>
                    <a:pt x="3340" y="1367"/>
                    <a:pt x="3656" y="911"/>
                  </a:cubicBezTo>
                  <a:lnTo>
                    <a:pt x="2078" y="0"/>
                  </a:lnTo>
                  <a:cubicBezTo>
                    <a:pt x="1907" y="216"/>
                    <a:pt x="1678" y="428"/>
                    <a:pt x="1403" y="676"/>
                  </a:cubicBezTo>
                  <a:close/>
                </a:path>
              </a:pathLst>
            </a:cu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400"/>
            </a:p>
          </p:txBody>
        </p:sp>
        <p:sp>
          <p:nvSpPr>
            <p:cNvPr id="83" name="Freeform 28"/>
            <p:cNvSpPr>
              <a:spLocks noEditPoints="1"/>
            </p:cNvSpPr>
            <p:nvPr/>
          </p:nvSpPr>
          <p:spPr bwMode="auto">
            <a:xfrm>
              <a:off x="4563541" y="3026036"/>
              <a:ext cx="211499" cy="449316"/>
            </a:xfrm>
            <a:custGeom>
              <a:avLst/>
              <a:gdLst>
                <a:gd name="T0" fmla="*/ 378 w 977"/>
                <a:gd name="T1" fmla="*/ 550 h 2086"/>
                <a:gd name="T2" fmla="*/ 390 w 977"/>
                <a:gd name="T3" fmla="*/ 531 h 2086"/>
                <a:gd name="T4" fmla="*/ 375 w 977"/>
                <a:gd name="T5" fmla="*/ 506 h 2086"/>
                <a:gd name="T6" fmla="*/ 351 w 977"/>
                <a:gd name="T7" fmla="*/ 506 h 2086"/>
                <a:gd name="T8" fmla="*/ 336 w 977"/>
                <a:gd name="T9" fmla="*/ 531 h 2086"/>
                <a:gd name="T10" fmla="*/ 348 w 977"/>
                <a:gd name="T11" fmla="*/ 550 h 2086"/>
                <a:gd name="T12" fmla="*/ 378 w 977"/>
                <a:gd name="T13" fmla="*/ 550 h 2086"/>
                <a:gd name="T14" fmla="*/ 939 w 977"/>
                <a:gd name="T15" fmla="*/ 151 h 2086"/>
                <a:gd name="T16" fmla="*/ 933 w 977"/>
                <a:gd name="T17" fmla="*/ 148 h 2086"/>
                <a:gd name="T18" fmla="*/ 817 w 977"/>
                <a:gd name="T19" fmla="*/ 175 h 2086"/>
                <a:gd name="T20" fmla="*/ 611 w 977"/>
                <a:gd name="T21" fmla="*/ 485 h 2086"/>
                <a:gd name="T22" fmla="*/ 538 w 977"/>
                <a:gd name="T23" fmla="*/ 519 h 2086"/>
                <a:gd name="T24" fmla="*/ 538 w 977"/>
                <a:gd name="T25" fmla="*/ 519 h 2086"/>
                <a:gd name="T26" fmla="*/ 487 w 977"/>
                <a:gd name="T27" fmla="*/ 520 h 2086"/>
                <a:gd name="T28" fmla="*/ 487 w 977"/>
                <a:gd name="T29" fmla="*/ 520 h 2086"/>
                <a:gd name="T30" fmla="*/ 363 w 977"/>
                <a:gd name="T31" fmla="*/ 735 h 2086"/>
                <a:gd name="T32" fmla="*/ 238 w 977"/>
                <a:gd name="T33" fmla="*/ 518 h 2086"/>
                <a:gd name="T34" fmla="*/ 0 w 977"/>
                <a:gd name="T35" fmla="*/ 741 h 2086"/>
                <a:gd name="T36" fmla="*/ 0 w 977"/>
                <a:gd name="T37" fmla="*/ 1267 h 2086"/>
                <a:gd name="T38" fmla="*/ 80 w 977"/>
                <a:gd name="T39" fmla="*/ 1346 h 2086"/>
                <a:gd name="T40" fmla="*/ 110 w 977"/>
                <a:gd name="T41" fmla="*/ 1346 h 2086"/>
                <a:gd name="T42" fmla="*/ 110 w 977"/>
                <a:gd name="T43" fmla="*/ 801 h 2086"/>
                <a:gd name="T44" fmla="*/ 124 w 977"/>
                <a:gd name="T45" fmla="*/ 787 h 2086"/>
                <a:gd name="T46" fmla="*/ 138 w 977"/>
                <a:gd name="T47" fmla="*/ 801 h 2086"/>
                <a:gd name="T48" fmla="*/ 138 w 977"/>
                <a:gd name="T49" fmla="*/ 2019 h 2086"/>
                <a:gd name="T50" fmla="*/ 232 w 977"/>
                <a:gd name="T51" fmla="*/ 2086 h 2086"/>
                <a:gd name="T52" fmla="*/ 235 w 977"/>
                <a:gd name="T53" fmla="*/ 2086 h 2086"/>
                <a:gd name="T54" fmla="*/ 334 w 977"/>
                <a:gd name="T55" fmla="*/ 2000 h 2086"/>
                <a:gd name="T56" fmla="*/ 334 w 977"/>
                <a:gd name="T57" fmla="*/ 1346 h 2086"/>
                <a:gd name="T58" fmla="*/ 386 w 977"/>
                <a:gd name="T59" fmla="*/ 1346 h 2086"/>
                <a:gd name="T60" fmla="*/ 386 w 977"/>
                <a:gd name="T61" fmla="*/ 2000 h 2086"/>
                <a:gd name="T62" fmla="*/ 486 w 977"/>
                <a:gd name="T63" fmla="*/ 2086 h 2086"/>
                <a:gd name="T64" fmla="*/ 488 w 977"/>
                <a:gd name="T65" fmla="*/ 2086 h 2086"/>
                <a:gd name="T66" fmla="*/ 582 w 977"/>
                <a:gd name="T67" fmla="*/ 2019 h 2086"/>
                <a:gd name="T68" fmla="*/ 582 w 977"/>
                <a:gd name="T69" fmla="*/ 923 h 2086"/>
                <a:gd name="T70" fmla="*/ 588 w 977"/>
                <a:gd name="T71" fmla="*/ 829 h 2086"/>
                <a:gd name="T72" fmla="*/ 635 w 977"/>
                <a:gd name="T73" fmla="*/ 746 h 2086"/>
                <a:gd name="T74" fmla="*/ 946 w 977"/>
                <a:gd name="T75" fmla="*/ 270 h 2086"/>
                <a:gd name="T76" fmla="*/ 939 w 977"/>
                <a:gd name="T77" fmla="*/ 151 h 2086"/>
                <a:gd name="T78" fmla="*/ 362 w 977"/>
                <a:gd name="T79" fmla="*/ 462 h 2086"/>
                <a:gd name="T80" fmla="*/ 593 w 977"/>
                <a:gd name="T81" fmla="*/ 231 h 2086"/>
                <a:gd name="T82" fmla="*/ 362 w 977"/>
                <a:gd name="T83" fmla="*/ 0 h 2086"/>
                <a:gd name="T84" fmla="*/ 131 w 977"/>
                <a:gd name="T85" fmla="*/ 231 h 2086"/>
                <a:gd name="T86" fmla="*/ 362 w 977"/>
                <a:gd name="T87" fmla="*/ 462 h 2086"/>
                <a:gd name="T88" fmla="*/ 363 w 977"/>
                <a:gd name="T89" fmla="*/ 706 h 2086"/>
                <a:gd name="T90" fmla="*/ 405 w 977"/>
                <a:gd name="T91" fmla="*/ 634 h 2086"/>
                <a:gd name="T92" fmla="*/ 386 w 977"/>
                <a:gd name="T93" fmla="*/ 552 h 2086"/>
                <a:gd name="T94" fmla="*/ 385 w 977"/>
                <a:gd name="T95" fmla="*/ 553 h 2086"/>
                <a:gd name="T96" fmla="*/ 363 w 977"/>
                <a:gd name="T97" fmla="*/ 567 h 2086"/>
                <a:gd name="T98" fmla="*/ 341 w 977"/>
                <a:gd name="T99" fmla="*/ 553 h 2086"/>
                <a:gd name="T100" fmla="*/ 340 w 977"/>
                <a:gd name="T101" fmla="*/ 552 h 2086"/>
                <a:gd name="T102" fmla="*/ 321 w 977"/>
                <a:gd name="T103" fmla="*/ 634 h 2086"/>
                <a:gd name="T104" fmla="*/ 363 w 977"/>
                <a:gd name="T105" fmla="*/ 706 h 2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77" h="2086">
                  <a:moveTo>
                    <a:pt x="378" y="550"/>
                  </a:moveTo>
                  <a:lnTo>
                    <a:pt x="390" y="531"/>
                  </a:lnTo>
                  <a:cubicBezTo>
                    <a:pt x="399" y="517"/>
                    <a:pt x="392" y="506"/>
                    <a:pt x="375" y="506"/>
                  </a:cubicBezTo>
                  <a:lnTo>
                    <a:pt x="351" y="506"/>
                  </a:lnTo>
                  <a:cubicBezTo>
                    <a:pt x="335" y="506"/>
                    <a:pt x="328" y="517"/>
                    <a:pt x="336" y="531"/>
                  </a:cubicBezTo>
                  <a:lnTo>
                    <a:pt x="348" y="550"/>
                  </a:lnTo>
                  <a:cubicBezTo>
                    <a:pt x="356" y="563"/>
                    <a:pt x="370" y="563"/>
                    <a:pt x="378" y="550"/>
                  </a:cubicBezTo>
                  <a:close/>
                  <a:moveTo>
                    <a:pt x="939" y="151"/>
                  </a:moveTo>
                  <a:lnTo>
                    <a:pt x="933" y="148"/>
                  </a:lnTo>
                  <a:cubicBezTo>
                    <a:pt x="897" y="124"/>
                    <a:pt x="840" y="139"/>
                    <a:pt x="817" y="175"/>
                  </a:cubicBezTo>
                  <a:lnTo>
                    <a:pt x="611" y="485"/>
                  </a:lnTo>
                  <a:cubicBezTo>
                    <a:pt x="584" y="519"/>
                    <a:pt x="566" y="519"/>
                    <a:pt x="538" y="519"/>
                  </a:cubicBezTo>
                  <a:cubicBezTo>
                    <a:pt x="538" y="519"/>
                    <a:pt x="538" y="519"/>
                    <a:pt x="538" y="519"/>
                  </a:cubicBezTo>
                  <a:cubicBezTo>
                    <a:pt x="531" y="519"/>
                    <a:pt x="487" y="520"/>
                    <a:pt x="487" y="520"/>
                  </a:cubicBezTo>
                  <a:cubicBezTo>
                    <a:pt x="487" y="520"/>
                    <a:pt x="487" y="520"/>
                    <a:pt x="487" y="520"/>
                  </a:cubicBezTo>
                  <a:lnTo>
                    <a:pt x="363" y="735"/>
                  </a:lnTo>
                  <a:lnTo>
                    <a:pt x="238" y="518"/>
                  </a:lnTo>
                  <a:cubicBezTo>
                    <a:pt x="99" y="553"/>
                    <a:pt x="0" y="642"/>
                    <a:pt x="0" y="741"/>
                  </a:cubicBezTo>
                  <a:lnTo>
                    <a:pt x="0" y="1267"/>
                  </a:lnTo>
                  <a:cubicBezTo>
                    <a:pt x="0" y="1311"/>
                    <a:pt x="36" y="1346"/>
                    <a:pt x="80" y="1346"/>
                  </a:cubicBezTo>
                  <a:lnTo>
                    <a:pt x="110" y="1346"/>
                  </a:lnTo>
                  <a:lnTo>
                    <a:pt x="110" y="801"/>
                  </a:lnTo>
                  <a:cubicBezTo>
                    <a:pt x="110" y="794"/>
                    <a:pt x="117" y="787"/>
                    <a:pt x="124" y="787"/>
                  </a:cubicBezTo>
                  <a:cubicBezTo>
                    <a:pt x="132" y="787"/>
                    <a:pt x="138" y="794"/>
                    <a:pt x="138" y="801"/>
                  </a:cubicBezTo>
                  <a:lnTo>
                    <a:pt x="138" y="2019"/>
                  </a:lnTo>
                  <a:cubicBezTo>
                    <a:pt x="152" y="2058"/>
                    <a:pt x="188" y="2086"/>
                    <a:pt x="232" y="2086"/>
                  </a:cubicBezTo>
                  <a:lnTo>
                    <a:pt x="235" y="2086"/>
                  </a:lnTo>
                  <a:cubicBezTo>
                    <a:pt x="289" y="2086"/>
                    <a:pt x="334" y="2055"/>
                    <a:pt x="334" y="2000"/>
                  </a:cubicBezTo>
                  <a:lnTo>
                    <a:pt x="334" y="1346"/>
                  </a:lnTo>
                  <a:lnTo>
                    <a:pt x="386" y="1346"/>
                  </a:lnTo>
                  <a:lnTo>
                    <a:pt x="386" y="2000"/>
                  </a:lnTo>
                  <a:cubicBezTo>
                    <a:pt x="386" y="2055"/>
                    <a:pt x="431" y="2086"/>
                    <a:pt x="486" y="2086"/>
                  </a:cubicBezTo>
                  <a:lnTo>
                    <a:pt x="488" y="2086"/>
                  </a:lnTo>
                  <a:cubicBezTo>
                    <a:pt x="532" y="2086"/>
                    <a:pt x="568" y="2058"/>
                    <a:pt x="582" y="2019"/>
                  </a:cubicBezTo>
                  <a:lnTo>
                    <a:pt x="582" y="923"/>
                  </a:lnTo>
                  <a:cubicBezTo>
                    <a:pt x="582" y="923"/>
                    <a:pt x="580" y="856"/>
                    <a:pt x="588" y="829"/>
                  </a:cubicBezTo>
                  <a:cubicBezTo>
                    <a:pt x="594" y="809"/>
                    <a:pt x="612" y="780"/>
                    <a:pt x="635" y="746"/>
                  </a:cubicBezTo>
                  <a:cubicBezTo>
                    <a:pt x="744" y="586"/>
                    <a:pt x="946" y="270"/>
                    <a:pt x="946" y="270"/>
                  </a:cubicBezTo>
                  <a:cubicBezTo>
                    <a:pt x="970" y="234"/>
                    <a:pt x="977" y="177"/>
                    <a:pt x="939" y="151"/>
                  </a:cubicBezTo>
                  <a:close/>
                  <a:moveTo>
                    <a:pt x="362" y="462"/>
                  </a:moveTo>
                  <a:cubicBezTo>
                    <a:pt x="490" y="462"/>
                    <a:pt x="593" y="359"/>
                    <a:pt x="593" y="231"/>
                  </a:cubicBezTo>
                  <a:cubicBezTo>
                    <a:pt x="593" y="104"/>
                    <a:pt x="490" y="0"/>
                    <a:pt x="362" y="0"/>
                  </a:cubicBezTo>
                  <a:cubicBezTo>
                    <a:pt x="235" y="0"/>
                    <a:pt x="131" y="104"/>
                    <a:pt x="131" y="231"/>
                  </a:cubicBezTo>
                  <a:cubicBezTo>
                    <a:pt x="131" y="359"/>
                    <a:pt x="235" y="462"/>
                    <a:pt x="362" y="462"/>
                  </a:cubicBezTo>
                  <a:close/>
                  <a:moveTo>
                    <a:pt x="363" y="706"/>
                  </a:moveTo>
                  <a:lnTo>
                    <a:pt x="405" y="634"/>
                  </a:lnTo>
                  <a:lnTo>
                    <a:pt x="386" y="552"/>
                  </a:lnTo>
                  <a:lnTo>
                    <a:pt x="385" y="553"/>
                  </a:lnTo>
                  <a:cubicBezTo>
                    <a:pt x="380" y="562"/>
                    <a:pt x="372" y="567"/>
                    <a:pt x="363" y="567"/>
                  </a:cubicBezTo>
                  <a:cubicBezTo>
                    <a:pt x="354" y="567"/>
                    <a:pt x="346" y="562"/>
                    <a:pt x="341" y="553"/>
                  </a:cubicBezTo>
                  <a:lnTo>
                    <a:pt x="340" y="552"/>
                  </a:lnTo>
                  <a:lnTo>
                    <a:pt x="321" y="634"/>
                  </a:lnTo>
                  <a:lnTo>
                    <a:pt x="363" y="706"/>
                  </a:lnTo>
                  <a:close/>
                </a:path>
              </a:pathLst>
            </a:custGeom>
            <a:grpFill/>
            <a:ln>
              <a:noFill/>
            </a:ln>
          </p:spPr>
          <p:style>
            <a:lnRef idx="0">
              <a:scrgbClr r="0" g="0" b="0"/>
            </a:lnRef>
            <a:fillRef idx="0">
              <a:scrgbClr r="0" g="0" b="0"/>
            </a:fillRef>
            <a:effectRef idx="0">
              <a:scrgbClr r="0" g="0" b="0"/>
            </a:effectRef>
            <a:fontRef idx="minor">
              <a:schemeClr val="lt1"/>
            </a:fontRef>
          </p:style>
          <p:txBody>
            <a:bodyPr vert="horz" wrap="square" lIns="68580" tIns="34290" rIns="68580" bIns="34290" numCol="1" anchor="t" anchorCtr="0" compatLnSpc="1"/>
            <a:lstStyle/>
            <a:p>
              <a:endParaRPr lang="zh-CN" altLang="en-US"/>
            </a:p>
          </p:txBody>
        </p:sp>
        <p:sp>
          <p:nvSpPr>
            <p:cNvPr id="88" name="椭圆 87"/>
            <p:cNvSpPr/>
            <p:nvPr/>
          </p:nvSpPr>
          <p:spPr>
            <a:xfrm>
              <a:off x="4412054" y="4419424"/>
              <a:ext cx="568991" cy="568991"/>
            </a:xfrm>
            <a:prstGeom prst="ellipse">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400"/>
            </a:p>
          </p:txBody>
        </p:sp>
      </p:grpSp>
      <p:sp>
        <p:nvSpPr>
          <p:cNvPr id="93" name="矩形 92"/>
          <p:cNvSpPr/>
          <p:nvPr/>
        </p:nvSpPr>
        <p:spPr>
          <a:xfrm>
            <a:off x="270990" y="1908956"/>
            <a:ext cx="4293187" cy="2677656"/>
          </a:xfrm>
          <a:prstGeom prst="rect">
            <a:avLst/>
          </a:prstGeom>
        </p:spPr>
        <p:txBody>
          <a:bodyPr wrap="square">
            <a:spAutoFit/>
          </a:bodyPr>
          <a:lstStyle/>
          <a:p>
            <a:pPr algn="just"/>
            <a:r>
              <a:rPr lang="en-US" altLang="zh-CN" sz="1400" b="1"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1</a:t>
            </a:r>
            <a:r>
              <a:rPr lang="zh-CN" altLang="en-US" sz="1400" b="1"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、门头照无公司名称或</a:t>
            </a:r>
            <a:r>
              <a:rPr lang="zh-CN" altLang="en-US" sz="1400" b="1" dirty="0">
                <a:solidFill>
                  <a:srgbClr val="F6721F"/>
                </a:solidFill>
                <a:latin typeface="Arial" panose="020B0604020202020204" pitchFamily="34" charset="0"/>
                <a:ea typeface="微软雅黑" panose="020B0503020204020204" pitchFamily="34" charset="-122"/>
                <a:cs typeface="Arial" panose="020B0604020202020204" pitchFamily="34" charset="0"/>
              </a:rPr>
              <a:t>拍摄角度小</a:t>
            </a:r>
            <a:r>
              <a:rPr lang="zh-CN" altLang="en-US" sz="1400" b="1"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，应把公司名称和前台一起拍出来</a:t>
            </a:r>
            <a:endParaRPr lang="en-US" altLang="zh-CN" sz="1400" b="1"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endParaRPr>
          </a:p>
          <a:p>
            <a:pPr algn="just"/>
            <a:endParaRPr lang="en-US" altLang="zh-CN" sz="1400" b="1"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endParaRPr>
          </a:p>
          <a:p>
            <a:pPr algn="just"/>
            <a:r>
              <a:rPr lang="en-US" altLang="zh-CN" sz="1400" b="1"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2</a:t>
            </a:r>
            <a:r>
              <a:rPr lang="zh-CN" altLang="en-US" sz="1400" b="1"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、办公场所照拍摄角度小不能反映公司实际业务及规模。</a:t>
            </a:r>
          </a:p>
          <a:p>
            <a:pPr algn="just"/>
            <a:endParaRPr lang="en-US" altLang="zh-CN" sz="1400" b="1"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endParaRPr>
          </a:p>
          <a:p>
            <a:pPr algn="just"/>
            <a:endParaRPr lang="en-US" altLang="zh-CN" sz="1400" b="1"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endParaRPr>
          </a:p>
          <a:p>
            <a:pPr algn="just"/>
            <a:r>
              <a:rPr lang="en-US" altLang="zh-CN" sz="1400" b="1"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3</a:t>
            </a:r>
            <a:r>
              <a:rPr lang="zh-CN" altLang="en-US" sz="1400" b="1"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、门头照公司名称与申报入库单位名称不一致，需要提交“情况说明” 。</a:t>
            </a:r>
            <a:endParaRPr lang="en-US" altLang="zh-CN" sz="1400" b="1"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endParaRPr>
          </a:p>
          <a:p>
            <a:pPr algn="just"/>
            <a:endParaRPr lang="zh-CN" altLang="en-US" sz="1400" b="1"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endParaRPr>
          </a:p>
          <a:p>
            <a:pPr algn="just"/>
            <a:endParaRPr lang="en-US" altLang="zh-CN" sz="1400" b="1"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endParaRPr>
          </a:p>
          <a:p>
            <a:pPr algn="just"/>
            <a:endParaRPr lang="zh-CN" altLang="en-US" sz="1400" b="1"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endParaRPr>
          </a:p>
        </p:txBody>
      </p:sp>
      <p:pic>
        <p:nvPicPr>
          <p:cNvPr id="19" name="图片 18"/>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8362" y="0"/>
            <a:ext cx="1025261" cy="1025261"/>
          </a:xfrm>
          <a:prstGeom prst="rect">
            <a:avLst/>
          </a:prstGeom>
        </p:spPr>
      </p:pic>
      <p:sp>
        <p:nvSpPr>
          <p:cNvPr id="20" name="koppt-圆形"/>
          <p:cNvSpPr/>
          <p:nvPr/>
        </p:nvSpPr>
        <p:spPr>
          <a:xfrm>
            <a:off x="1200413" y="212446"/>
            <a:ext cx="720079" cy="7111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koppt-矩形"/>
          <p:cNvSpPr/>
          <p:nvPr/>
        </p:nvSpPr>
        <p:spPr>
          <a:xfrm>
            <a:off x="1200412" y="261437"/>
            <a:ext cx="7704856" cy="66214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7200" y="284760"/>
            <a:ext cx="566503" cy="566503"/>
          </a:xfrm>
          <a:prstGeom prst="rect">
            <a:avLst/>
          </a:prstGeom>
        </p:spPr>
      </p:pic>
      <p:sp>
        <p:nvSpPr>
          <p:cNvPr id="24" name="矩形 23"/>
          <p:cNvSpPr/>
          <p:nvPr/>
        </p:nvSpPr>
        <p:spPr>
          <a:xfrm>
            <a:off x="2225857" y="392504"/>
            <a:ext cx="4544834" cy="707886"/>
          </a:xfrm>
          <a:prstGeom prst="rect">
            <a:avLst/>
          </a:prstGeom>
        </p:spPr>
        <p:txBody>
          <a:bodyPr wrap="none">
            <a:spAutoFit/>
          </a:bodyPr>
          <a:lstStyle/>
          <a:p>
            <a:r>
              <a:rPr lang="zh-CN" altLang="en-US" sz="2000" b="1" dirty="0">
                <a:solidFill>
                  <a:schemeClr val="bg2">
                    <a:lumMod val="10000"/>
                  </a:schemeClr>
                </a:solidFill>
                <a:latin typeface="微软雅黑" panose="020B0503020204020204" pitchFamily="34" charset="-122"/>
                <a:ea typeface="微软雅黑" panose="020B0503020204020204" pitchFamily="34" charset="-122"/>
              </a:rPr>
              <a:t>四、上规入库申报注意事项及时间节点</a:t>
            </a:r>
          </a:p>
          <a:p>
            <a:endParaRPr lang="zh-CN" altLang="en-US" sz="2000" b="1" dirty="0">
              <a:solidFill>
                <a:schemeClr val="bg2">
                  <a:lumMod val="10000"/>
                </a:schemeClr>
              </a:solidFill>
              <a:latin typeface="微软雅黑" panose="020B0503020204020204" pitchFamily="34" charset="-122"/>
              <a:ea typeface="微软雅黑" panose="020B0503020204020204" pitchFamily="34" charset="-122"/>
            </a:endParaRPr>
          </a:p>
        </p:txBody>
      </p:sp>
      <p:pic>
        <p:nvPicPr>
          <p:cNvPr id="2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15525" y="4415747"/>
            <a:ext cx="2276475"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 descr="C:\Users\apple\AppData\Roaming\Tencent\Users\737709566\QQ\WinTemp\RichOle\$H`%AH2V2B%{(8E]KYXKI]C.png"/>
          <p:cNvPicPr>
            <a:picLocks noChangeAspect="1" noChangeArrowheads="1"/>
          </p:cNvPicPr>
          <p:nvPr/>
        </p:nvPicPr>
        <p:blipFill>
          <a:blip r:embed="rId6"/>
          <a:srcRect/>
          <a:stretch>
            <a:fillRect/>
          </a:stretch>
        </p:blipFill>
        <p:spPr bwMode="auto">
          <a:xfrm>
            <a:off x="246637" y="4586612"/>
            <a:ext cx="5143536" cy="1357322"/>
          </a:xfrm>
          <a:prstGeom prst="rect">
            <a:avLst/>
          </a:prstGeom>
          <a:noFill/>
        </p:spPr>
      </p:pic>
      <p:sp>
        <p:nvSpPr>
          <p:cNvPr id="26" name="矩形 25"/>
          <p:cNvSpPr/>
          <p:nvPr/>
        </p:nvSpPr>
        <p:spPr>
          <a:xfrm>
            <a:off x="7714582" y="1564956"/>
            <a:ext cx="4293187" cy="2462213"/>
          </a:xfrm>
          <a:prstGeom prst="rect">
            <a:avLst/>
          </a:prstGeom>
        </p:spPr>
        <p:txBody>
          <a:bodyPr wrap="square">
            <a:spAutoFit/>
          </a:bodyPr>
          <a:lstStyle/>
          <a:p>
            <a:pPr algn="just"/>
            <a:r>
              <a:rPr lang="en-US" altLang="zh-CN" sz="1400" b="1">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4</a:t>
            </a:r>
            <a:r>
              <a:rPr lang="zh-CN" altLang="en-US" sz="1400" b="1">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、生产产品照片无包装，无铭牌、无品牌</a:t>
            </a:r>
            <a:r>
              <a:rPr lang="en-US" altLang="zh-CN" sz="1400" b="1">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logo</a:t>
            </a:r>
            <a:r>
              <a:rPr lang="zh-CN" altLang="en-US" sz="1400" b="1">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、无法判定产品性质。</a:t>
            </a:r>
          </a:p>
          <a:p>
            <a:pPr algn="just"/>
            <a:endParaRPr lang="en-US" altLang="zh-CN" sz="1400" b="1">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endParaRPr>
          </a:p>
          <a:p>
            <a:pPr algn="just"/>
            <a:r>
              <a:rPr lang="en-US" altLang="zh-CN" sz="1400" b="1">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5</a:t>
            </a:r>
            <a:r>
              <a:rPr lang="zh-CN" altLang="en-US" sz="1400" b="1">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、商贸业网上销售产品需要提交销售平台、后台截图。</a:t>
            </a:r>
          </a:p>
          <a:p>
            <a:pPr algn="just"/>
            <a:endParaRPr lang="en-US" altLang="zh-CN" sz="1400" b="1">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endParaRPr>
          </a:p>
          <a:p>
            <a:pPr algn="just"/>
            <a:r>
              <a:rPr lang="en-US" altLang="zh-CN" sz="1400" b="1">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6</a:t>
            </a:r>
            <a:r>
              <a:rPr lang="zh-CN" altLang="en-US" sz="1400" b="1">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、工业生产现场照片容易出现拍摄角度小不能反映生产规模或与实际生产、业务活动不一致的照片。</a:t>
            </a:r>
          </a:p>
          <a:p>
            <a:pPr algn="just"/>
            <a:endParaRPr lang="zh-CN" altLang="en-US" sz="1400" b="1">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endParaRPr>
          </a:p>
          <a:p>
            <a:pPr algn="just"/>
            <a:endParaRPr lang="en-US" altLang="zh-CN" sz="1400" b="1">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endParaRPr>
          </a:p>
          <a:p>
            <a:pPr algn="just"/>
            <a:endParaRPr lang="zh-CN" altLang="en-US" sz="1400" b="1"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endParaRPr>
          </a:p>
        </p:txBody>
      </p:sp>
      <p:pic>
        <p:nvPicPr>
          <p:cNvPr id="27" name="Picture 1"/>
          <p:cNvPicPr>
            <a:picLocks noChangeAspect="1" noChangeArrowheads="1"/>
          </p:cNvPicPr>
          <p:nvPr/>
        </p:nvPicPr>
        <p:blipFill>
          <a:blip r:embed="rId7"/>
          <a:srcRect/>
          <a:stretch>
            <a:fillRect/>
          </a:stretch>
        </p:blipFill>
        <p:spPr bwMode="auto">
          <a:xfrm>
            <a:off x="6770690" y="3674229"/>
            <a:ext cx="3422253" cy="2131035"/>
          </a:xfrm>
          <a:prstGeom prst="rect">
            <a:avLst/>
          </a:prstGeom>
          <a:noFill/>
          <a:ln w="9525">
            <a:noFill/>
            <a:miter lim="800000"/>
            <a:headEnd/>
            <a:tailEnd/>
          </a:ln>
          <a:effectLst/>
        </p:spPr>
      </p:pic>
      <p:sp>
        <p:nvSpPr>
          <p:cNvPr id="3" name="矩形 2"/>
          <p:cNvSpPr/>
          <p:nvPr/>
        </p:nvSpPr>
        <p:spPr>
          <a:xfrm>
            <a:off x="10300925" y="3944546"/>
            <a:ext cx="1338828" cy="369332"/>
          </a:xfrm>
          <a:prstGeom prst="rect">
            <a:avLst/>
          </a:prstGeom>
        </p:spPr>
        <p:txBody>
          <a:bodyPr wrap="none">
            <a:spAutoFit/>
          </a:bodyPr>
          <a:lstStyle/>
          <a:p>
            <a:r>
              <a:rPr lang="zh-CN" altLang="en-US" dirty="0">
                <a:solidFill>
                  <a:srgbClr val="F6721F"/>
                </a:solidFill>
              </a:rPr>
              <a:t>错误示范照</a:t>
            </a:r>
          </a:p>
        </p:txBody>
      </p:sp>
    </p:spTree>
    <p:extLst>
      <p:ext uri="{BB962C8B-B14F-4D97-AF65-F5344CB8AC3E}">
        <p14:creationId xmlns:p14="http://schemas.microsoft.com/office/powerpoint/2010/main" val="22416501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8362" y="0"/>
            <a:ext cx="1025261" cy="1025261"/>
          </a:xfrm>
          <a:prstGeom prst="rect">
            <a:avLst/>
          </a:prstGeom>
        </p:spPr>
      </p:pic>
      <p:sp>
        <p:nvSpPr>
          <p:cNvPr id="38" name="koppt-圆形"/>
          <p:cNvSpPr/>
          <p:nvPr/>
        </p:nvSpPr>
        <p:spPr>
          <a:xfrm>
            <a:off x="1200413" y="212446"/>
            <a:ext cx="720079" cy="7111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0" name="koppt-矩形"/>
          <p:cNvSpPr/>
          <p:nvPr/>
        </p:nvSpPr>
        <p:spPr>
          <a:xfrm>
            <a:off x="1200412" y="261437"/>
            <a:ext cx="7704856" cy="66214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41" name="图片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7200" y="284760"/>
            <a:ext cx="566503" cy="566503"/>
          </a:xfrm>
          <a:prstGeom prst="rect">
            <a:avLst/>
          </a:prstGeom>
        </p:spPr>
      </p:pic>
      <p:sp>
        <p:nvSpPr>
          <p:cNvPr id="43" name="矩形 42"/>
          <p:cNvSpPr/>
          <p:nvPr/>
        </p:nvSpPr>
        <p:spPr>
          <a:xfrm>
            <a:off x="2225857" y="392504"/>
            <a:ext cx="4544834" cy="707886"/>
          </a:xfrm>
          <a:prstGeom prst="rect">
            <a:avLst/>
          </a:prstGeom>
        </p:spPr>
        <p:txBody>
          <a:bodyPr wrap="none">
            <a:spAutoFit/>
          </a:bodyPr>
          <a:lstStyle/>
          <a:p>
            <a:r>
              <a:rPr lang="zh-CN" altLang="en-US" sz="2000" b="1" dirty="0">
                <a:solidFill>
                  <a:schemeClr val="bg2">
                    <a:lumMod val="10000"/>
                  </a:schemeClr>
                </a:solidFill>
                <a:latin typeface="微软雅黑" panose="020B0503020204020204" pitchFamily="34" charset="-122"/>
                <a:ea typeface="微软雅黑" panose="020B0503020204020204" pitchFamily="34" charset="-122"/>
              </a:rPr>
              <a:t>四、上规入库申报注意事项及时间节点</a:t>
            </a:r>
          </a:p>
          <a:p>
            <a:endParaRPr lang="zh-CN" altLang="en-US" sz="2000" b="1" dirty="0">
              <a:solidFill>
                <a:schemeClr val="bg2">
                  <a:lumMod val="10000"/>
                </a:schemeClr>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5"/>
          <a:stretch>
            <a:fillRect/>
          </a:stretch>
        </p:blipFill>
        <p:spPr>
          <a:xfrm>
            <a:off x="9336360" y="3582185"/>
            <a:ext cx="2855640" cy="3275815"/>
          </a:xfrm>
          <a:prstGeom prst="rect">
            <a:avLst/>
          </a:prstGeom>
        </p:spPr>
      </p:pic>
      <p:sp>
        <p:nvSpPr>
          <p:cNvPr id="4" name="矩形 3"/>
          <p:cNvSpPr/>
          <p:nvPr/>
        </p:nvSpPr>
        <p:spPr>
          <a:xfrm>
            <a:off x="903996" y="1035681"/>
            <a:ext cx="8784976" cy="6309420"/>
          </a:xfrm>
          <a:prstGeom prst="rect">
            <a:avLst/>
          </a:prstGeom>
        </p:spPr>
        <p:txBody>
          <a:bodyPr wrap="square">
            <a:spAutoFit/>
          </a:bodyPr>
          <a:lstStyle/>
          <a:p>
            <a:r>
              <a:rPr lang="zh-CN" altLang="en-US" b="1" dirty="0">
                <a:solidFill>
                  <a:srgbClr val="4376B3"/>
                </a:solidFill>
                <a:latin typeface="微软雅黑" pitchFamily="34" charset="-122"/>
                <a:ea typeface="微软雅黑" pitchFamily="34" charset="-122"/>
              </a:rPr>
              <a:t> </a:t>
            </a:r>
            <a:r>
              <a:rPr lang="zh-CN" altLang="en-US" sz="1600" b="1" dirty="0">
                <a:solidFill>
                  <a:srgbClr val="4376B3"/>
                </a:solidFill>
                <a:latin typeface="微软雅黑" pitchFamily="34" charset="-122"/>
                <a:ea typeface="微软雅黑" pitchFamily="34" charset="-122"/>
              </a:rPr>
              <a:t>交资料地址：</a:t>
            </a:r>
            <a:endParaRPr lang="en-US" altLang="zh-CN" sz="1600" b="1" dirty="0">
              <a:solidFill>
                <a:srgbClr val="4376B3"/>
              </a:solidFill>
              <a:latin typeface="微软雅黑" pitchFamily="34" charset="-122"/>
              <a:ea typeface="微软雅黑" pitchFamily="34" charset="-122"/>
            </a:endParaRPr>
          </a:p>
          <a:p>
            <a:endParaRPr lang="en-US" altLang="zh-CN" sz="1600" b="1" dirty="0">
              <a:solidFill>
                <a:srgbClr val="4376B3"/>
              </a:solidFill>
              <a:latin typeface="微软雅黑" pitchFamily="34" charset="-122"/>
              <a:ea typeface="微软雅黑" pitchFamily="34" charset="-122"/>
            </a:endParaRPr>
          </a:p>
          <a:p>
            <a:r>
              <a:rPr lang="zh-CN" altLang="en-US" sz="1600" b="1" dirty="0">
                <a:solidFill>
                  <a:srgbClr val="4376B3"/>
                </a:solidFill>
                <a:latin typeface="微软雅黑" pitchFamily="34" charset="-122"/>
                <a:ea typeface="微软雅黑" pitchFamily="34" charset="-122"/>
              </a:rPr>
              <a:t>成都高新区天府大道北段</a:t>
            </a:r>
            <a:r>
              <a:rPr lang="en-US" altLang="zh-CN" sz="1600" b="1" dirty="0">
                <a:solidFill>
                  <a:srgbClr val="4376B3"/>
                </a:solidFill>
                <a:latin typeface="微软雅黑" pitchFamily="34" charset="-122"/>
                <a:ea typeface="微软雅黑" pitchFamily="34" charset="-122"/>
              </a:rPr>
              <a:t>18</a:t>
            </a:r>
            <a:r>
              <a:rPr lang="zh-CN" altLang="en-US" sz="1600" b="1" dirty="0">
                <a:solidFill>
                  <a:srgbClr val="4376B3"/>
                </a:solidFill>
                <a:latin typeface="微软雅黑" pitchFamily="34" charset="-122"/>
                <a:ea typeface="微软雅黑" pitchFamily="34" charset="-122"/>
              </a:rPr>
              <a:t>号高新区管委会</a:t>
            </a:r>
            <a:r>
              <a:rPr lang="en-US" altLang="zh-CN" sz="1600" b="1" dirty="0">
                <a:solidFill>
                  <a:srgbClr val="4376B3"/>
                </a:solidFill>
                <a:latin typeface="微软雅黑" pitchFamily="34" charset="-122"/>
                <a:ea typeface="微软雅黑" pitchFamily="34" charset="-122"/>
              </a:rPr>
              <a:t>9</a:t>
            </a:r>
            <a:r>
              <a:rPr lang="zh-CN" altLang="en-US" sz="1600" b="1" dirty="0">
                <a:solidFill>
                  <a:srgbClr val="4376B3"/>
                </a:solidFill>
                <a:latin typeface="微软雅黑" pitchFamily="34" charset="-122"/>
                <a:ea typeface="微软雅黑" pitchFamily="34" charset="-122"/>
              </a:rPr>
              <a:t>楼经济运行局</a:t>
            </a:r>
            <a:r>
              <a:rPr lang="en-US" altLang="zh-CN" sz="1600" b="1" dirty="0" smtClean="0">
                <a:solidFill>
                  <a:srgbClr val="4376B3"/>
                </a:solidFill>
                <a:latin typeface="微软雅黑" pitchFamily="34" charset="-122"/>
                <a:ea typeface="微软雅黑" pitchFamily="34" charset="-122"/>
              </a:rPr>
              <a:t>970</a:t>
            </a:r>
            <a:r>
              <a:rPr lang="zh-CN" altLang="en-US" sz="1600" b="1" dirty="0" smtClean="0">
                <a:solidFill>
                  <a:srgbClr val="4376B3"/>
                </a:solidFill>
                <a:latin typeface="微软雅黑" pitchFamily="34" charset="-122"/>
                <a:ea typeface="微软雅黑" pitchFamily="34" charset="-122"/>
              </a:rPr>
              <a:t>室外中间</a:t>
            </a:r>
            <a:endParaRPr lang="en-US" altLang="zh-CN" sz="1600" b="1" dirty="0">
              <a:solidFill>
                <a:srgbClr val="4376B3"/>
              </a:solidFill>
              <a:latin typeface="微软雅黑" pitchFamily="34" charset="-122"/>
              <a:ea typeface="微软雅黑" pitchFamily="34" charset="-122"/>
            </a:endParaRPr>
          </a:p>
          <a:p>
            <a:r>
              <a:rPr lang="zh-CN" altLang="en-US" sz="1600" b="1" dirty="0">
                <a:solidFill>
                  <a:srgbClr val="4376B3"/>
                </a:solidFill>
                <a:latin typeface="微软雅黑" pitchFamily="34" charset="-122"/>
                <a:ea typeface="微软雅黑" pitchFamily="34" charset="-122"/>
              </a:rPr>
              <a:t>办理联系人：曾    </a:t>
            </a:r>
            <a:r>
              <a:rPr lang="zh-CN" altLang="en-US" sz="1600" b="1" dirty="0" smtClean="0">
                <a:solidFill>
                  <a:srgbClr val="4376B3"/>
                </a:solidFill>
                <a:latin typeface="微软雅黑" pitchFamily="34" charset="-122"/>
                <a:ea typeface="微软雅黑" pitchFamily="34" charset="-122"/>
              </a:rPr>
              <a:t>琳      </a:t>
            </a:r>
            <a:r>
              <a:rPr lang="zh-CN" altLang="en-US" sz="1600" b="1" dirty="0">
                <a:solidFill>
                  <a:srgbClr val="4376B3"/>
                </a:solidFill>
                <a:latin typeface="微软雅黑" pitchFamily="34" charset="-122"/>
                <a:ea typeface="微软雅黑" pitchFamily="34" charset="-122"/>
              </a:rPr>
              <a:t>办理电话号码</a:t>
            </a:r>
            <a:r>
              <a:rPr lang="zh-CN" altLang="en-US" sz="1600" b="1" dirty="0" smtClean="0">
                <a:solidFill>
                  <a:srgbClr val="4376B3"/>
                </a:solidFill>
                <a:latin typeface="微软雅黑" pitchFamily="34" charset="-122"/>
                <a:ea typeface="微软雅黑" pitchFamily="34" charset="-122"/>
              </a:rPr>
              <a:t>：</a:t>
            </a:r>
            <a:r>
              <a:rPr lang="en-US" altLang="zh-CN" sz="1600" b="1" dirty="0" smtClean="0">
                <a:solidFill>
                  <a:srgbClr val="4376B3"/>
                </a:solidFill>
                <a:latin typeface="微软雅黑" pitchFamily="34" charset="-122"/>
                <a:ea typeface="微软雅黑" pitchFamily="34" charset="-122"/>
              </a:rPr>
              <a:t>15390401466</a:t>
            </a:r>
            <a:endParaRPr lang="en-US" altLang="zh-CN" sz="1600" b="1" dirty="0" smtClean="0">
              <a:solidFill>
                <a:srgbClr val="FF0000"/>
              </a:solidFill>
              <a:latin typeface="微软雅黑" pitchFamily="34" charset="-122"/>
              <a:ea typeface="微软雅黑" pitchFamily="34" charset="-122"/>
            </a:endParaRPr>
          </a:p>
          <a:p>
            <a:r>
              <a:rPr lang="zh-CN" altLang="en-US" sz="1600" b="1" dirty="0" smtClean="0">
                <a:solidFill>
                  <a:srgbClr val="4376B3"/>
                </a:solidFill>
                <a:latin typeface="微软雅黑" pitchFamily="34" charset="-122"/>
                <a:ea typeface="微软雅黑" pitchFamily="34" charset="-122"/>
              </a:rPr>
              <a:t>高新区联系人：陈   煜       咨询电话号码：</a:t>
            </a:r>
            <a:r>
              <a:rPr lang="en-US" altLang="zh-CN" sz="1600" b="1" dirty="0" smtClean="0">
                <a:solidFill>
                  <a:srgbClr val="4376B3"/>
                </a:solidFill>
                <a:latin typeface="微软雅黑" pitchFamily="34" charset="-122"/>
                <a:ea typeface="微软雅黑" pitchFamily="34" charset="-122"/>
              </a:rPr>
              <a:t> 62124285</a:t>
            </a:r>
          </a:p>
          <a:p>
            <a:r>
              <a:rPr lang="zh-CN" altLang="en-US" sz="1600" b="1" dirty="0" smtClean="0">
                <a:solidFill>
                  <a:srgbClr val="4376B3"/>
                </a:solidFill>
                <a:latin typeface="微软雅黑" pitchFamily="34" charset="-122"/>
                <a:ea typeface="微软雅黑" pitchFamily="34" charset="-122"/>
              </a:rPr>
              <a:t>高</a:t>
            </a:r>
            <a:r>
              <a:rPr lang="zh-CN" altLang="en-US" sz="1600" b="1" dirty="0">
                <a:solidFill>
                  <a:srgbClr val="4376B3"/>
                </a:solidFill>
                <a:latin typeface="微软雅黑" pitchFamily="34" charset="-122"/>
                <a:ea typeface="微软雅黑" pitchFamily="34" charset="-122"/>
              </a:rPr>
              <a:t>新区“</a:t>
            </a:r>
            <a:r>
              <a:rPr lang="zh-CN" altLang="zh-CN" sz="1600" b="1" dirty="0">
                <a:solidFill>
                  <a:srgbClr val="4376B3"/>
                </a:solidFill>
                <a:latin typeface="微软雅黑" pitchFamily="34" charset="-122"/>
                <a:ea typeface="微软雅黑" pitchFamily="34" charset="-122"/>
              </a:rPr>
              <a:t>四上</a:t>
            </a:r>
            <a:r>
              <a:rPr lang="zh-CN" altLang="en-US" sz="1600" b="1" dirty="0">
                <a:solidFill>
                  <a:srgbClr val="4376B3"/>
                </a:solidFill>
                <a:latin typeface="微软雅黑" pitchFamily="34" charset="-122"/>
                <a:ea typeface="微软雅黑" pitchFamily="34" charset="-122"/>
              </a:rPr>
              <a:t>”</a:t>
            </a:r>
            <a:r>
              <a:rPr lang="zh-CN" altLang="zh-CN" sz="1600" b="1" dirty="0">
                <a:solidFill>
                  <a:srgbClr val="4376B3"/>
                </a:solidFill>
                <a:latin typeface="微软雅黑" pitchFamily="34" charset="-122"/>
                <a:ea typeface="微软雅黑" pitchFamily="34" charset="-122"/>
              </a:rPr>
              <a:t>企业</a:t>
            </a:r>
            <a:r>
              <a:rPr lang="en-US" altLang="zh-CN" sz="1600" b="1" dirty="0">
                <a:solidFill>
                  <a:srgbClr val="4376B3"/>
                </a:solidFill>
                <a:latin typeface="微软雅黑" pitchFamily="34" charset="-122"/>
                <a:ea typeface="微软雅黑" pitchFamily="34" charset="-122"/>
              </a:rPr>
              <a:t>QQ</a:t>
            </a:r>
            <a:r>
              <a:rPr lang="zh-CN" altLang="zh-CN" sz="1600" b="1" dirty="0">
                <a:solidFill>
                  <a:srgbClr val="4376B3"/>
                </a:solidFill>
                <a:latin typeface="微软雅黑" pitchFamily="34" charset="-122"/>
                <a:ea typeface="微软雅黑" pitchFamily="34" charset="-122"/>
              </a:rPr>
              <a:t>群号</a:t>
            </a:r>
            <a:r>
              <a:rPr lang="zh-CN" altLang="en-US" sz="1600" b="1" dirty="0">
                <a:solidFill>
                  <a:srgbClr val="4376B3"/>
                </a:solidFill>
                <a:latin typeface="微软雅黑" pitchFamily="34" charset="-122"/>
                <a:ea typeface="微软雅黑" pitchFamily="34" charset="-122"/>
              </a:rPr>
              <a:t>：</a:t>
            </a:r>
            <a:r>
              <a:rPr lang="en-US" altLang="zh-CN" sz="1600" b="1" dirty="0" smtClean="0">
                <a:solidFill>
                  <a:srgbClr val="4376B3"/>
                </a:solidFill>
                <a:latin typeface="微软雅黑" pitchFamily="34" charset="-122"/>
                <a:ea typeface="微软雅黑" pitchFamily="34" charset="-122"/>
              </a:rPr>
              <a:t>103865694</a:t>
            </a:r>
            <a:r>
              <a:rPr lang="zh-CN" altLang="en-US" sz="1600" b="1" dirty="0" smtClean="0">
                <a:solidFill>
                  <a:srgbClr val="4376B3"/>
                </a:solidFill>
                <a:latin typeface="微软雅黑" pitchFamily="34" charset="-122"/>
                <a:ea typeface="微软雅黑" pitchFamily="34" charset="-122"/>
              </a:rPr>
              <a:t>（已满）、 </a:t>
            </a:r>
            <a:r>
              <a:rPr lang="en-US" altLang="zh-CN" sz="1600" b="1" dirty="0">
                <a:solidFill>
                  <a:srgbClr val="4376B3"/>
                </a:solidFill>
                <a:latin typeface="微软雅黑" pitchFamily="34" charset="-122"/>
                <a:ea typeface="微软雅黑" pitchFamily="34" charset="-122"/>
              </a:rPr>
              <a:t>876044838 </a:t>
            </a:r>
          </a:p>
          <a:p>
            <a:endParaRPr lang="en-US" altLang="zh-CN" sz="1600" b="1" dirty="0">
              <a:solidFill>
                <a:srgbClr val="4376B3"/>
              </a:solidFill>
              <a:latin typeface="微软雅黑" pitchFamily="34" charset="-122"/>
              <a:ea typeface="微软雅黑" pitchFamily="34" charset="-122"/>
            </a:endParaRPr>
          </a:p>
          <a:p>
            <a:r>
              <a:rPr lang="zh-CN" altLang="en-US" sz="1600" b="1" dirty="0">
                <a:solidFill>
                  <a:srgbClr val="4376B3"/>
                </a:solidFill>
                <a:latin typeface="微软雅黑" pitchFamily="34" charset="-122"/>
                <a:ea typeface="微软雅黑" pitchFamily="34" charset="-122"/>
              </a:rPr>
              <a:t>统计各专业联系人：</a:t>
            </a:r>
            <a:endParaRPr lang="en-US" altLang="zh-CN" sz="1600" b="1" dirty="0">
              <a:solidFill>
                <a:srgbClr val="4376B3"/>
              </a:solidFill>
              <a:latin typeface="微软雅黑" pitchFamily="34" charset="-122"/>
              <a:ea typeface="微软雅黑" pitchFamily="34" charset="-122"/>
            </a:endParaRPr>
          </a:p>
          <a:p>
            <a:endParaRPr lang="en-US" altLang="zh-CN" sz="1600" b="1" dirty="0">
              <a:solidFill>
                <a:srgbClr val="4376B3"/>
              </a:solidFill>
              <a:latin typeface="微软雅黑" pitchFamily="34" charset="-122"/>
              <a:ea typeface="微软雅黑" pitchFamily="34" charset="-122"/>
            </a:endParaRPr>
          </a:p>
          <a:p>
            <a:r>
              <a:rPr lang="zh-CN" altLang="en-US" sz="1600" b="1" dirty="0">
                <a:solidFill>
                  <a:srgbClr val="4376B3"/>
                </a:solidFill>
                <a:latin typeface="微软雅黑" pitchFamily="34" charset="-122"/>
                <a:ea typeface="微软雅黑" pitchFamily="34" charset="-122"/>
              </a:rPr>
              <a:t>规模以上服务业专业联系人                  </a:t>
            </a:r>
            <a:r>
              <a:rPr lang="zh-CN" altLang="en-US" sz="1600" b="1" dirty="0" smtClean="0">
                <a:solidFill>
                  <a:srgbClr val="4376B3"/>
                </a:solidFill>
                <a:latin typeface="微软雅黑" pitchFamily="34" charset="-122"/>
                <a:ea typeface="微软雅黑" pitchFamily="34" charset="-122"/>
              </a:rPr>
              <a:t>    </a:t>
            </a:r>
            <a:r>
              <a:rPr lang="zh-CN" altLang="en-US" sz="1600" b="1" dirty="0">
                <a:solidFill>
                  <a:srgbClr val="4376B3"/>
                </a:solidFill>
                <a:latin typeface="微软雅黑" pitchFamily="34" charset="-122"/>
                <a:ea typeface="微软雅黑" pitchFamily="34" charset="-122"/>
              </a:rPr>
              <a:t>陈   华       </a:t>
            </a:r>
            <a:r>
              <a:rPr lang="en-US" altLang="zh-CN" sz="1600" b="1" dirty="0">
                <a:solidFill>
                  <a:srgbClr val="4376B3"/>
                </a:solidFill>
                <a:latin typeface="微软雅黑" pitchFamily="34" charset="-122"/>
                <a:ea typeface="微软雅黑" pitchFamily="34" charset="-122"/>
              </a:rPr>
              <a:t>85152254</a:t>
            </a:r>
          </a:p>
          <a:p>
            <a:r>
              <a:rPr lang="zh-CN" altLang="en-US" sz="1600" b="1" dirty="0">
                <a:solidFill>
                  <a:srgbClr val="4376B3"/>
                </a:solidFill>
                <a:latin typeface="微软雅黑" pitchFamily="34" charset="-122"/>
                <a:ea typeface="微软雅黑" pitchFamily="34" charset="-122"/>
              </a:rPr>
              <a:t>规上工业专业联系人                            </a:t>
            </a:r>
            <a:r>
              <a:rPr lang="zh-CN" altLang="en-US" sz="1600" b="1" dirty="0" smtClean="0">
                <a:solidFill>
                  <a:srgbClr val="4376B3"/>
                </a:solidFill>
                <a:latin typeface="微软雅黑" pitchFamily="34" charset="-122"/>
                <a:ea typeface="微软雅黑" pitchFamily="34" charset="-122"/>
              </a:rPr>
              <a:t>    </a:t>
            </a:r>
            <a:r>
              <a:rPr lang="zh-CN" altLang="en-US" sz="1600" b="1" dirty="0">
                <a:solidFill>
                  <a:srgbClr val="4376B3"/>
                </a:solidFill>
                <a:latin typeface="微软雅黑" pitchFamily="34" charset="-122"/>
                <a:ea typeface="微软雅黑" pitchFamily="34" charset="-122"/>
              </a:rPr>
              <a:t>杨   倩       </a:t>
            </a:r>
            <a:r>
              <a:rPr lang="en-US" altLang="zh-CN" sz="1600" b="1" dirty="0">
                <a:solidFill>
                  <a:srgbClr val="4376B3"/>
                </a:solidFill>
                <a:latin typeface="微软雅黑" pitchFamily="34" charset="-122"/>
                <a:ea typeface="微软雅黑" pitchFamily="34" charset="-122"/>
              </a:rPr>
              <a:t>87359945</a:t>
            </a:r>
          </a:p>
          <a:p>
            <a:r>
              <a:rPr lang="zh-CN" altLang="en-US" sz="1600" b="1" dirty="0">
                <a:solidFill>
                  <a:srgbClr val="4376B3"/>
                </a:solidFill>
                <a:latin typeface="微软雅黑" pitchFamily="34" charset="-122"/>
                <a:ea typeface="微软雅黑" pitchFamily="34" charset="-122"/>
              </a:rPr>
              <a:t>限额</a:t>
            </a:r>
            <a:r>
              <a:rPr lang="zh-CN" altLang="en-US" sz="1600" b="1" dirty="0" smtClean="0">
                <a:solidFill>
                  <a:srgbClr val="4376B3"/>
                </a:solidFill>
                <a:latin typeface="微软雅黑" pitchFamily="34" charset="-122"/>
                <a:ea typeface="微软雅黑" pitchFamily="34" charset="-122"/>
              </a:rPr>
              <a:t>以上批零住餐业联系人                      </a:t>
            </a:r>
            <a:r>
              <a:rPr lang="zh-CN" altLang="en-US" sz="1600" b="1" dirty="0">
                <a:solidFill>
                  <a:srgbClr val="4376B3"/>
                </a:solidFill>
                <a:latin typeface="微软雅黑" pitchFamily="34" charset="-122"/>
                <a:ea typeface="微软雅黑" pitchFamily="34" charset="-122"/>
              </a:rPr>
              <a:t>宋佳倩       </a:t>
            </a:r>
            <a:r>
              <a:rPr lang="en-US" altLang="zh-CN" sz="1600" b="1" dirty="0">
                <a:solidFill>
                  <a:srgbClr val="4376B3"/>
                </a:solidFill>
                <a:latin typeface="微软雅黑" pitchFamily="34" charset="-122"/>
                <a:ea typeface="微软雅黑" pitchFamily="34" charset="-122"/>
              </a:rPr>
              <a:t>85152254</a:t>
            </a:r>
          </a:p>
          <a:p>
            <a:r>
              <a:rPr lang="zh-CN" altLang="en-US" sz="1600" b="1" dirty="0" smtClean="0">
                <a:solidFill>
                  <a:srgbClr val="4376B3"/>
                </a:solidFill>
                <a:latin typeface="微软雅黑" pitchFamily="34" charset="-122"/>
                <a:ea typeface="微软雅黑" pitchFamily="34" charset="-122"/>
              </a:rPr>
              <a:t>房地产开发业、</a:t>
            </a:r>
            <a:r>
              <a:rPr lang="zh-CN" altLang="en-US" sz="1600" b="1" dirty="0">
                <a:solidFill>
                  <a:srgbClr val="4376B3"/>
                </a:solidFill>
                <a:latin typeface="微软雅黑" pitchFamily="34" charset="-122"/>
                <a:ea typeface="微软雅黑" pitchFamily="34" charset="-122"/>
              </a:rPr>
              <a:t>投资专业专业联系人        </a:t>
            </a:r>
            <a:r>
              <a:rPr lang="zh-CN" altLang="en-US" sz="1600" b="1" dirty="0" smtClean="0">
                <a:solidFill>
                  <a:srgbClr val="4376B3"/>
                </a:solidFill>
                <a:latin typeface="微软雅黑" pitchFamily="34" charset="-122"/>
                <a:ea typeface="微软雅黑" pitchFamily="34" charset="-122"/>
              </a:rPr>
              <a:t>高    </a:t>
            </a:r>
            <a:r>
              <a:rPr lang="zh-CN" altLang="en-US" sz="1600" b="1" dirty="0">
                <a:solidFill>
                  <a:srgbClr val="4376B3"/>
                </a:solidFill>
                <a:latin typeface="微软雅黑" pitchFamily="34" charset="-122"/>
                <a:ea typeface="微软雅黑" pitchFamily="34" charset="-122"/>
              </a:rPr>
              <a:t>翔       </a:t>
            </a:r>
            <a:r>
              <a:rPr lang="en-US" altLang="zh-CN" sz="1600" b="1" dirty="0" smtClean="0">
                <a:solidFill>
                  <a:srgbClr val="4376B3"/>
                </a:solidFill>
                <a:latin typeface="微软雅黑" pitchFamily="34" charset="-122"/>
                <a:ea typeface="微软雅黑" pitchFamily="34" charset="-122"/>
              </a:rPr>
              <a:t>68058691</a:t>
            </a:r>
          </a:p>
          <a:p>
            <a:r>
              <a:rPr lang="zh-CN" altLang="en-US" sz="1600" b="1" dirty="0" smtClean="0">
                <a:solidFill>
                  <a:srgbClr val="4376B3"/>
                </a:solidFill>
                <a:latin typeface="微软雅黑" pitchFamily="34" charset="-122"/>
                <a:ea typeface="微软雅黑" pitchFamily="34" charset="-122"/>
              </a:rPr>
              <a:t>资质建筑业联系人                                   李佳丽       </a:t>
            </a:r>
            <a:r>
              <a:rPr lang="en-US" altLang="zh-CN" sz="1600" b="1" dirty="0" smtClean="0">
                <a:solidFill>
                  <a:srgbClr val="4376B3"/>
                </a:solidFill>
                <a:latin typeface="微软雅黑" pitchFamily="34" charset="-122"/>
                <a:ea typeface="微软雅黑" pitchFamily="34" charset="-122"/>
              </a:rPr>
              <a:t>87099455</a:t>
            </a:r>
            <a:endParaRPr lang="en-US" altLang="zh-CN" sz="1600" b="1" dirty="0">
              <a:solidFill>
                <a:srgbClr val="4376B3"/>
              </a:solidFill>
              <a:latin typeface="微软雅黑" pitchFamily="34" charset="-122"/>
              <a:ea typeface="微软雅黑" pitchFamily="34" charset="-122"/>
            </a:endParaRPr>
          </a:p>
          <a:p>
            <a:endParaRPr lang="en-US" altLang="zh-CN" sz="1600" b="1" dirty="0">
              <a:solidFill>
                <a:srgbClr val="4376B3"/>
              </a:solidFill>
              <a:latin typeface="微软雅黑" pitchFamily="34" charset="-122"/>
              <a:ea typeface="微软雅黑" pitchFamily="34" charset="-122"/>
            </a:endParaRPr>
          </a:p>
          <a:p>
            <a:r>
              <a:rPr lang="zh-CN" altLang="en-US" sz="1600" b="1" dirty="0">
                <a:solidFill>
                  <a:srgbClr val="4376B3"/>
                </a:solidFill>
                <a:latin typeface="微软雅黑" pitchFamily="34" charset="-122"/>
                <a:ea typeface="微软雅黑" pitchFamily="34" charset="-122"/>
              </a:rPr>
              <a:t>各街道办事处联系人：</a:t>
            </a:r>
            <a:endParaRPr lang="en-US" altLang="zh-CN" sz="1600" b="1" dirty="0">
              <a:solidFill>
                <a:srgbClr val="4376B3"/>
              </a:solidFill>
              <a:latin typeface="微软雅黑" pitchFamily="34" charset="-122"/>
              <a:ea typeface="微软雅黑" pitchFamily="34" charset="-122"/>
            </a:endParaRPr>
          </a:p>
          <a:p>
            <a:r>
              <a:rPr lang="zh-CN" altLang="en-US" sz="1600" b="1" dirty="0">
                <a:solidFill>
                  <a:srgbClr val="4376B3"/>
                </a:solidFill>
                <a:latin typeface="微软雅黑" pitchFamily="34" charset="-122"/>
                <a:ea typeface="微软雅黑" pitchFamily="34" charset="-122"/>
              </a:rPr>
              <a:t>芳草街道办事处	                              </a:t>
            </a:r>
            <a:r>
              <a:rPr lang="zh-CN" altLang="en-US" sz="1600" b="1" dirty="0" smtClean="0">
                <a:solidFill>
                  <a:srgbClr val="4376B3"/>
                </a:solidFill>
                <a:latin typeface="微软雅黑" pitchFamily="34" charset="-122"/>
                <a:ea typeface="微软雅黑" pitchFamily="34" charset="-122"/>
              </a:rPr>
              <a:t>邓   艳</a:t>
            </a:r>
            <a:r>
              <a:rPr lang="zh-CN" altLang="en-US" sz="1600" b="1" dirty="0">
                <a:solidFill>
                  <a:srgbClr val="4376B3"/>
                </a:solidFill>
                <a:latin typeface="微软雅黑" pitchFamily="34" charset="-122"/>
                <a:ea typeface="微软雅黑" pitchFamily="34" charset="-122"/>
              </a:rPr>
              <a:t>	      </a:t>
            </a:r>
            <a:r>
              <a:rPr lang="en-US" altLang="zh-CN" sz="1600" b="1" dirty="0">
                <a:solidFill>
                  <a:srgbClr val="4376B3"/>
                </a:solidFill>
                <a:latin typeface="微软雅黑" pitchFamily="34" charset="-122"/>
                <a:ea typeface="微软雅黑" pitchFamily="34" charset="-122"/>
              </a:rPr>
              <a:t>85161441</a:t>
            </a:r>
          </a:p>
          <a:p>
            <a:r>
              <a:rPr lang="zh-CN" altLang="en-US" sz="1600" b="1" dirty="0">
                <a:solidFill>
                  <a:srgbClr val="4376B3"/>
                </a:solidFill>
                <a:latin typeface="微软雅黑" pitchFamily="34" charset="-122"/>
                <a:ea typeface="微软雅黑" pitchFamily="34" charset="-122"/>
              </a:rPr>
              <a:t>肖家河街道办事处	                              凌   丹	      </a:t>
            </a:r>
            <a:r>
              <a:rPr lang="en-US" altLang="zh-CN" sz="1600" b="1" dirty="0">
                <a:solidFill>
                  <a:srgbClr val="4376B3"/>
                </a:solidFill>
                <a:latin typeface="微软雅黑" pitchFamily="34" charset="-122"/>
                <a:ea typeface="微软雅黑" pitchFamily="34" charset="-122"/>
              </a:rPr>
              <a:t>85151501</a:t>
            </a:r>
          </a:p>
          <a:p>
            <a:r>
              <a:rPr lang="zh-CN" altLang="en-US" sz="1600" b="1" dirty="0">
                <a:solidFill>
                  <a:srgbClr val="4376B3"/>
                </a:solidFill>
                <a:latin typeface="微软雅黑" pitchFamily="34" charset="-122"/>
                <a:ea typeface="微软雅黑" pitchFamily="34" charset="-122"/>
              </a:rPr>
              <a:t>石羊街道办事处	                              </a:t>
            </a:r>
            <a:r>
              <a:rPr lang="zh-CN" altLang="en-US" sz="1600" b="1" dirty="0" smtClean="0">
                <a:solidFill>
                  <a:srgbClr val="4376B3"/>
                </a:solidFill>
                <a:latin typeface="微软雅黑" pitchFamily="34" charset="-122"/>
                <a:ea typeface="微软雅黑" pitchFamily="34" charset="-122"/>
              </a:rPr>
              <a:t>康   芹           </a:t>
            </a:r>
            <a:r>
              <a:rPr lang="en-US" altLang="zh-CN" sz="1600" b="1" dirty="0" smtClean="0">
                <a:solidFill>
                  <a:srgbClr val="4376B3"/>
                </a:solidFill>
                <a:latin typeface="微软雅黑" pitchFamily="34" charset="-122"/>
                <a:ea typeface="微软雅黑" pitchFamily="34" charset="-122"/>
              </a:rPr>
              <a:t>85311127</a:t>
            </a:r>
            <a:endParaRPr lang="en-US" altLang="zh-CN" sz="1600" b="1" dirty="0">
              <a:solidFill>
                <a:srgbClr val="4376B3"/>
              </a:solidFill>
              <a:latin typeface="微软雅黑" pitchFamily="34" charset="-122"/>
              <a:ea typeface="微软雅黑" pitchFamily="34" charset="-122"/>
            </a:endParaRPr>
          </a:p>
          <a:p>
            <a:r>
              <a:rPr lang="zh-CN" altLang="en-US" sz="1600" b="1" dirty="0">
                <a:solidFill>
                  <a:srgbClr val="4376B3"/>
                </a:solidFill>
                <a:latin typeface="微软雅黑" pitchFamily="34" charset="-122"/>
                <a:ea typeface="微软雅黑" pitchFamily="34" charset="-122"/>
              </a:rPr>
              <a:t>桂溪街道办事处	                              牛健伟	      </a:t>
            </a:r>
            <a:r>
              <a:rPr lang="en-US" altLang="zh-CN" sz="1600" b="1" dirty="0">
                <a:solidFill>
                  <a:srgbClr val="4376B3"/>
                </a:solidFill>
                <a:latin typeface="微软雅黑" pitchFamily="34" charset="-122"/>
                <a:ea typeface="微软雅黑" pitchFamily="34" charset="-122"/>
              </a:rPr>
              <a:t>85213977</a:t>
            </a:r>
          </a:p>
          <a:p>
            <a:r>
              <a:rPr lang="zh-CN" altLang="en-US" sz="1600" b="1" dirty="0">
                <a:solidFill>
                  <a:srgbClr val="4376B3"/>
                </a:solidFill>
                <a:latin typeface="微软雅黑" pitchFamily="34" charset="-122"/>
                <a:ea typeface="微软雅黑" pitchFamily="34" charset="-122"/>
              </a:rPr>
              <a:t>中和街道办事处	                              </a:t>
            </a:r>
            <a:r>
              <a:rPr lang="zh-CN" altLang="en-US" sz="1600" b="1" dirty="0" smtClean="0">
                <a:solidFill>
                  <a:srgbClr val="4376B3"/>
                </a:solidFill>
                <a:latin typeface="微软雅黑" pitchFamily="34" charset="-122"/>
                <a:ea typeface="微软雅黑" pitchFamily="34" charset="-122"/>
              </a:rPr>
              <a:t>钟远辉</a:t>
            </a:r>
            <a:r>
              <a:rPr lang="zh-CN" altLang="en-US" sz="1600" b="1" dirty="0">
                <a:solidFill>
                  <a:srgbClr val="4376B3"/>
                </a:solidFill>
                <a:latin typeface="微软雅黑" pitchFamily="34" charset="-122"/>
                <a:ea typeface="微软雅黑" pitchFamily="34" charset="-122"/>
              </a:rPr>
              <a:t>	      </a:t>
            </a:r>
            <a:r>
              <a:rPr lang="en-US" altLang="zh-CN" sz="1600" b="1" dirty="0">
                <a:solidFill>
                  <a:srgbClr val="4376B3"/>
                </a:solidFill>
                <a:latin typeface="微软雅黑" pitchFamily="34" charset="-122"/>
                <a:ea typeface="微软雅黑" pitchFamily="34" charset="-122"/>
              </a:rPr>
              <a:t>85654900</a:t>
            </a:r>
          </a:p>
          <a:p>
            <a:r>
              <a:rPr lang="zh-CN" altLang="en-US" sz="1600" b="1" dirty="0">
                <a:solidFill>
                  <a:srgbClr val="4376B3"/>
                </a:solidFill>
                <a:latin typeface="微软雅黑" pitchFamily="34" charset="-122"/>
                <a:ea typeface="微软雅黑" pitchFamily="34" charset="-122"/>
              </a:rPr>
              <a:t>合作街道办事处	                              罗小菊	      </a:t>
            </a:r>
            <a:r>
              <a:rPr lang="en-US" altLang="zh-CN" sz="1600" b="1" dirty="0">
                <a:solidFill>
                  <a:srgbClr val="4376B3"/>
                </a:solidFill>
                <a:latin typeface="微软雅黑" pitchFamily="34" charset="-122"/>
                <a:ea typeface="微软雅黑" pitchFamily="34" charset="-122"/>
              </a:rPr>
              <a:t>87956395</a:t>
            </a:r>
          </a:p>
          <a:p>
            <a:r>
              <a:rPr lang="zh-CN" altLang="en-US" sz="1600" b="1" dirty="0">
                <a:solidFill>
                  <a:srgbClr val="4376B3"/>
                </a:solidFill>
                <a:latin typeface="微软雅黑" pitchFamily="34" charset="-122"/>
                <a:ea typeface="微软雅黑" pitchFamily="34" charset="-122"/>
              </a:rPr>
              <a:t>西园街道办事处	                              </a:t>
            </a:r>
            <a:r>
              <a:rPr lang="zh-CN" altLang="en-US" sz="1600" b="1" dirty="0" smtClean="0">
                <a:solidFill>
                  <a:srgbClr val="4376B3"/>
                </a:solidFill>
                <a:latin typeface="微软雅黑" pitchFamily="34" charset="-122"/>
                <a:ea typeface="微软雅黑" pitchFamily="34" charset="-122"/>
              </a:rPr>
              <a:t>李东奇           </a:t>
            </a:r>
            <a:r>
              <a:rPr lang="en-US" altLang="zh-CN" sz="1600" b="1" dirty="0">
                <a:solidFill>
                  <a:srgbClr val="4376B3"/>
                </a:solidFill>
                <a:latin typeface="微软雅黑" pitchFamily="34" charset="-122"/>
                <a:ea typeface="微软雅黑" pitchFamily="34" charset="-122"/>
              </a:rPr>
              <a:t>69261227</a:t>
            </a:r>
          </a:p>
          <a:p>
            <a:endParaRPr lang="en-US" altLang="zh-CN" sz="1600" b="1" dirty="0">
              <a:solidFill>
                <a:srgbClr val="4376B3"/>
              </a:solidFill>
              <a:latin typeface="微软雅黑" pitchFamily="34" charset="-122"/>
              <a:ea typeface="微软雅黑" pitchFamily="34" charset="-122"/>
            </a:endParaRPr>
          </a:p>
          <a:p>
            <a:endParaRPr lang="zh-CN" altLang="en-US" b="1" dirty="0">
              <a:solidFill>
                <a:srgbClr val="4376B3"/>
              </a:solidFill>
              <a:latin typeface="微软雅黑" pitchFamily="34" charset="-122"/>
              <a:ea typeface="微软雅黑" pitchFamily="34" charset="-122"/>
            </a:endParaRPr>
          </a:p>
        </p:txBody>
      </p:sp>
      <p:sp>
        <p:nvSpPr>
          <p:cNvPr id="10" name="矩形 9"/>
          <p:cNvSpPr/>
          <p:nvPr/>
        </p:nvSpPr>
        <p:spPr>
          <a:xfrm>
            <a:off x="8688288" y="1340768"/>
            <a:ext cx="2232248" cy="338554"/>
          </a:xfrm>
          <a:prstGeom prst="rect">
            <a:avLst/>
          </a:prstGeom>
        </p:spPr>
        <p:txBody>
          <a:bodyPr wrap="square">
            <a:spAutoFit/>
          </a:bodyPr>
          <a:lstStyle/>
          <a:p>
            <a:pPr fontAlgn="ctr"/>
            <a:r>
              <a:rPr lang="zh-CN" altLang="en-US" sz="1600" b="1" dirty="0">
                <a:solidFill>
                  <a:srgbClr val="4376B3"/>
                </a:solidFill>
                <a:latin typeface="微软雅黑" pitchFamily="34" charset="-122"/>
                <a:ea typeface="微软雅黑" pitchFamily="34" charset="-122"/>
              </a:rPr>
              <a:t>      </a:t>
            </a:r>
          </a:p>
        </p:txBody>
      </p:sp>
    </p:spTree>
    <p:extLst>
      <p:ext uri="{BB962C8B-B14F-4D97-AF65-F5344CB8AC3E}">
        <p14:creationId xmlns:p14="http://schemas.microsoft.com/office/powerpoint/2010/main" val="40732366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8362" y="0"/>
            <a:ext cx="1025261" cy="1025261"/>
          </a:xfrm>
          <a:prstGeom prst="rect">
            <a:avLst/>
          </a:prstGeom>
        </p:spPr>
      </p:pic>
      <p:sp>
        <p:nvSpPr>
          <p:cNvPr id="38" name="koppt-圆形"/>
          <p:cNvSpPr/>
          <p:nvPr/>
        </p:nvSpPr>
        <p:spPr>
          <a:xfrm>
            <a:off x="1200413" y="212446"/>
            <a:ext cx="720079" cy="7111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0" name="koppt-矩形"/>
          <p:cNvSpPr/>
          <p:nvPr/>
        </p:nvSpPr>
        <p:spPr>
          <a:xfrm>
            <a:off x="1200412" y="261437"/>
            <a:ext cx="7704856" cy="66214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41" name="图片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7200" y="284760"/>
            <a:ext cx="566503" cy="566503"/>
          </a:xfrm>
          <a:prstGeom prst="rect">
            <a:avLst/>
          </a:prstGeom>
        </p:spPr>
      </p:pic>
      <p:sp>
        <p:nvSpPr>
          <p:cNvPr id="43" name="矩形 42"/>
          <p:cNvSpPr/>
          <p:nvPr/>
        </p:nvSpPr>
        <p:spPr>
          <a:xfrm>
            <a:off x="2225857" y="392504"/>
            <a:ext cx="4544834" cy="707886"/>
          </a:xfrm>
          <a:prstGeom prst="rect">
            <a:avLst/>
          </a:prstGeom>
        </p:spPr>
        <p:txBody>
          <a:bodyPr wrap="none">
            <a:spAutoFit/>
          </a:bodyPr>
          <a:lstStyle/>
          <a:p>
            <a:r>
              <a:rPr lang="zh-CN" altLang="en-US" sz="2000" b="1" dirty="0">
                <a:solidFill>
                  <a:schemeClr val="bg2">
                    <a:lumMod val="10000"/>
                  </a:schemeClr>
                </a:solidFill>
                <a:latin typeface="微软雅黑" panose="020B0503020204020204" pitchFamily="34" charset="-122"/>
                <a:ea typeface="微软雅黑" panose="020B0503020204020204" pitchFamily="34" charset="-122"/>
              </a:rPr>
              <a:t>四、上规入库申报注意事项及时间节点</a:t>
            </a:r>
          </a:p>
          <a:p>
            <a:endParaRPr lang="zh-CN" altLang="en-US" sz="2000" b="1" dirty="0">
              <a:solidFill>
                <a:schemeClr val="bg2">
                  <a:lumMod val="10000"/>
                </a:schemeClr>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5"/>
          <a:stretch>
            <a:fillRect/>
          </a:stretch>
        </p:blipFill>
        <p:spPr>
          <a:xfrm>
            <a:off x="9336360" y="3582185"/>
            <a:ext cx="2855640" cy="3275815"/>
          </a:xfrm>
          <a:prstGeom prst="rect">
            <a:avLst/>
          </a:prstGeom>
        </p:spPr>
      </p:pic>
      <p:sp>
        <p:nvSpPr>
          <p:cNvPr id="4" name="矩形 3"/>
          <p:cNvSpPr/>
          <p:nvPr/>
        </p:nvSpPr>
        <p:spPr>
          <a:xfrm>
            <a:off x="-643560" y="1236198"/>
            <a:ext cx="9701305" cy="5078313"/>
          </a:xfrm>
          <a:prstGeom prst="rect">
            <a:avLst/>
          </a:prstGeom>
        </p:spPr>
        <p:txBody>
          <a:bodyPr wrap="square">
            <a:spAutoFit/>
          </a:bodyPr>
          <a:lstStyle/>
          <a:p>
            <a:pPr algn="ctr"/>
            <a:r>
              <a:rPr lang="en-US" altLang="zh-CN" b="1" dirty="0" smtClean="0">
                <a:solidFill>
                  <a:srgbClr val="4376B3"/>
                </a:solidFill>
                <a:latin typeface="微软雅黑" pitchFamily="34" charset="-122"/>
                <a:ea typeface="微软雅黑" pitchFamily="34" charset="-122"/>
              </a:rPr>
              <a:t>2021</a:t>
            </a:r>
            <a:r>
              <a:rPr lang="zh-CN" altLang="en-US" b="1" dirty="0" smtClean="0">
                <a:solidFill>
                  <a:srgbClr val="4376B3"/>
                </a:solidFill>
                <a:latin typeface="微软雅黑" pitchFamily="34" charset="-122"/>
                <a:ea typeface="微软雅黑" pitchFamily="34" charset="-122"/>
              </a:rPr>
              <a:t>年度</a:t>
            </a:r>
            <a:r>
              <a:rPr lang="zh-CN" altLang="en-US" b="1" dirty="0">
                <a:solidFill>
                  <a:srgbClr val="F6721F"/>
                </a:solidFill>
                <a:latin typeface="微软雅黑" pitchFamily="34" charset="-122"/>
                <a:ea typeface="微软雅黑" pitchFamily="34" charset="-122"/>
              </a:rPr>
              <a:t>第一批</a:t>
            </a:r>
            <a:r>
              <a:rPr lang="zh-CN" altLang="en-US" b="1" dirty="0">
                <a:solidFill>
                  <a:srgbClr val="4376B3"/>
                </a:solidFill>
                <a:latin typeface="微软雅黑" pitchFamily="34" charset="-122"/>
                <a:ea typeface="微软雅黑" pitchFamily="34" charset="-122"/>
              </a:rPr>
              <a:t>上规入库申报交资料受理时间：</a:t>
            </a:r>
            <a:endParaRPr lang="en-US" altLang="zh-CN" b="1" dirty="0">
              <a:solidFill>
                <a:srgbClr val="4376B3"/>
              </a:solidFill>
              <a:latin typeface="微软雅黑" pitchFamily="34" charset="-122"/>
              <a:ea typeface="微软雅黑" pitchFamily="34" charset="-122"/>
            </a:endParaRPr>
          </a:p>
          <a:p>
            <a:pPr algn="ctr"/>
            <a:endParaRPr lang="en-US" altLang="zh-CN" b="1" dirty="0">
              <a:solidFill>
                <a:srgbClr val="4376B3"/>
              </a:solidFill>
              <a:latin typeface="微软雅黑" pitchFamily="34" charset="-122"/>
              <a:ea typeface="微软雅黑" pitchFamily="34" charset="-122"/>
            </a:endParaRPr>
          </a:p>
          <a:p>
            <a:pPr algn="ctr"/>
            <a:r>
              <a:rPr lang="en-US" altLang="zh-CN" b="1" dirty="0">
                <a:solidFill>
                  <a:srgbClr val="4376B3"/>
                </a:solidFill>
                <a:latin typeface="微软雅黑" pitchFamily="34" charset="-122"/>
                <a:ea typeface="微软雅黑" pitchFamily="34" charset="-122"/>
              </a:rPr>
              <a:t>    </a:t>
            </a:r>
            <a:r>
              <a:rPr lang="en-US" altLang="zh-CN" b="1" dirty="0" smtClean="0">
                <a:solidFill>
                  <a:srgbClr val="4376B3"/>
                </a:solidFill>
                <a:latin typeface="微软雅黑" pitchFamily="34" charset="-122"/>
                <a:ea typeface="微软雅黑" pitchFamily="34" charset="-122"/>
              </a:rPr>
              <a:t>2021</a:t>
            </a:r>
            <a:r>
              <a:rPr lang="zh-CN" altLang="en-US" b="1" dirty="0" smtClean="0">
                <a:solidFill>
                  <a:srgbClr val="4376B3"/>
                </a:solidFill>
                <a:latin typeface="微软雅黑" pitchFamily="34" charset="-122"/>
                <a:ea typeface="微软雅黑" pitchFamily="34" charset="-122"/>
              </a:rPr>
              <a:t>年</a:t>
            </a:r>
            <a:r>
              <a:rPr lang="en-US" altLang="zh-CN" b="1" dirty="0" smtClean="0">
                <a:solidFill>
                  <a:srgbClr val="4376B3"/>
                </a:solidFill>
                <a:latin typeface="微软雅黑" pitchFamily="34" charset="-122"/>
                <a:ea typeface="微软雅黑" pitchFamily="34" charset="-122"/>
              </a:rPr>
              <a:t>11</a:t>
            </a:r>
            <a:r>
              <a:rPr lang="zh-CN" altLang="en-US" b="1" dirty="0" smtClean="0">
                <a:solidFill>
                  <a:srgbClr val="4376B3"/>
                </a:solidFill>
                <a:latin typeface="微软雅黑" pitchFamily="34" charset="-122"/>
                <a:ea typeface="微软雅黑" pitchFamily="34" charset="-122"/>
              </a:rPr>
              <a:t>月</a:t>
            </a:r>
            <a:r>
              <a:rPr lang="en-US" altLang="zh-CN" b="1" dirty="0" smtClean="0">
                <a:solidFill>
                  <a:srgbClr val="4376B3"/>
                </a:solidFill>
                <a:latin typeface="微软雅黑" pitchFamily="34" charset="-122"/>
                <a:ea typeface="微软雅黑" pitchFamily="34" charset="-122"/>
              </a:rPr>
              <a:t>5</a:t>
            </a:r>
            <a:r>
              <a:rPr lang="zh-CN" altLang="en-US" b="1" dirty="0" smtClean="0">
                <a:solidFill>
                  <a:srgbClr val="4376B3"/>
                </a:solidFill>
                <a:latin typeface="微软雅黑" pitchFamily="34" charset="-122"/>
                <a:ea typeface="微软雅黑" pitchFamily="34" charset="-122"/>
              </a:rPr>
              <a:t>日前</a:t>
            </a:r>
            <a:r>
              <a:rPr lang="zh-CN" altLang="en-US" b="1" dirty="0">
                <a:solidFill>
                  <a:srgbClr val="4376B3"/>
                </a:solidFill>
                <a:latin typeface="微软雅黑" pitchFamily="34" charset="-122"/>
                <a:ea typeface="微软雅黑" pitchFamily="34" charset="-122"/>
              </a:rPr>
              <a:t>提交申报资料</a:t>
            </a:r>
            <a:endParaRPr lang="en-US" altLang="zh-CN" b="1" dirty="0">
              <a:solidFill>
                <a:srgbClr val="4376B3"/>
              </a:solidFill>
              <a:latin typeface="微软雅黑" pitchFamily="34" charset="-122"/>
              <a:ea typeface="微软雅黑" pitchFamily="34" charset="-122"/>
            </a:endParaRPr>
          </a:p>
          <a:p>
            <a:endParaRPr lang="en-US" altLang="zh-CN" b="1" dirty="0">
              <a:solidFill>
                <a:srgbClr val="4376B3"/>
              </a:solidFill>
              <a:latin typeface="微软雅黑" pitchFamily="34" charset="-122"/>
              <a:ea typeface="微软雅黑" pitchFamily="34" charset="-122"/>
            </a:endParaRPr>
          </a:p>
          <a:p>
            <a:pPr algn="ctr"/>
            <a:r>
              <a:rPr lang="en-US" altLang="zh-CN" b="1" dirty="0" smtClean="0">
                <a:solidFill>
                  <a:srgbClr val="4376B3"/>
                </a:solidFill>
                <a:latin typeface="微软雅黑" pitchFamily="34" charset="-122"/>
                <a:ea typeface="微软雅黑" pitchFamily="34" charset="-122"/>
              </a:rPr>
              <a:t>2021</a:t>
            </a:r>
            <a:r>
              <a:rPr lang="zh-CN" altLang="en-US" b="1" dirty="0" smtClean="0">
                <a:solidFill>
                  <a:srgbClr val="4376B3"/>
                </a:solidFill>
                <a:latin typeface="微软雅黑" pitchFamily="34" charset="-122"/>
                <a:ea typeface="微软雅黑" pitchFamily="34" charset="-122"/>
              </a:rPr>
              <a:t>年度</a:t>
            </a:r>
            <a:r>
              <a:rPr lang="zh-CN" altLang="en-US" b="1" dirty="0">
                <a:solidFill>
                  <a:srgbClr val="F6721F"/>
                </a:solidFill>
                <a:latin typeface="微软雅黑" pitchFamily="34" charset="-122"/>
                <a:ea typeface="微软雅黑" pitchFamily="34" charset="-122"/>
              </a:rPr>
              <a:t>第二批</a:t>
            </a:r>
            <a:r>
              <a:rPr lang="zh-CN" altLang="en-US" b="1" dirty="0">
                <a:solidFill>
                  <a:srgbClr val="4376B3"/>
                </a:solidFill>
                <a:latin typeface="微软雅黑" pitchFamily="34" charset="-122"/>
                <a:ea typeface="微软雅黑" pitchFamily="34" charset="-122"/>
              </a:rPr>
              <a:t>上规入库申报交资料受理时间：</a:t>
            </a:r>
          </a:p>
          <a:p>
            <a:pPr algn="ctr"/>
            <a:r>
              <a:rPr lang="zh-CN" altLang="en-US" b="1" dirty="0">
                <a:solidFill>
                  <a:srgbClr val="4376B3"/>
                </a:solidFill>
                <a:latin typeface="微软雅黑" pitchFamily="34" charset="-122"/>
                <a:ea typeface="微软雅黑" pitchFamily="34" charset="-122"/>
              </a:rPr>
              <a:t>    </a:t>
            </a:r>
            <a:r>
              <a:rPr lang="en-US" altLang="zh-CN" b="1" dirty="0" smtClean="0">
                <a:solidFill>
                  <a:srgbClr val="4376B3"/>
                </a:solidFill>
                <a:latin typeface="微软雅黑" pitchFamily="34" charset="-122"/>
                <a:ea typeface="微软雅黑" pitchFamily="34" charset="-122"/>
              </a:rPr>
              <a:t>2021</a:t>
            </a:r>
            <a:r>
              <a:rPr lang="zh-CN" altLang="en-US" b="1" dirty="0" smtClean="0">
                <a:solidFill>
                  <a:srgbClr val="4376B3"/>
                </a:solidFill>
                <a:latin typeface="微软雅黑" pitchFamily="34" charset="-122"/>
                <a:ea typeface="微软雅黑" pitchFamily="34" charset="-122"/>
              </a:rPr>
              <a:t>年</a:t>
            </a:r>
            <a:r>
              <a:rPr lang="en-US" altLang="zh-CN" b="1" dirty="0">
                <a:solidFill>
                  <a:srgbClr val="4376B3"/>
                </a:solidFill>
                <a:latin typeface="微软雅黑" pitchFamily="34" charset="-122"/>
                <a:ea typeface="微软雅黑" pitchFamily="34" charset="-122"/>
              </a:rPr>
              <a:t>12</a:t>
            </a:r>
            <a:r>
              <a:rPr lang="zh-CN" altLang="en-US" b="1" dirty="0">
                <a:solidFill>
                  <a:srgbClr val="4376B3"/>
                </a:solidFill>
                <a:latin typeface="微软雅黑" pitchFamily="34" charset="-122"/>
                <a:ea typeface="微软雅黑" pitchFamily="34" charset="-122"/>
              </a:rPr>
              <a:t>月</a:t>
            </a:r>
            <a:r>
              <a:rPr lang="en-US" altLang="zh-CN" b="1" dirty="0" smtClean="0">
                <a:solidFill>
                  <a:srgbClr val="4376B3"/>
                </a:solidFill>
                <a:latin typeface="微软雅黑" pitchFamily="34" charset="-122"/>
                <a:ea typeface="微软雅黑" pitchFamily="34" charset="-122"/>
              </a:rPr>
              <a:t>15</a:t>
            </a:r>
            <a:r>
              <a:rPr lang="zh-CN" altLang="en-US" b="1" dirty="0" smtClean="0">
                <a:solidFill>
                  <a:srgbClr val="4376B3"/>
                </a:solidFill>
                <a:latin typeface="微软雅黑" pitchFamily="34" charset="-122"/>
                <a:ea typeface="微软雅黑" pitchFamily="34" charset="-122"/>
              </a:rPr>
              <a:t>日前</a:t>
            </a:r>
            <a:r>
              <a:rPr lang="zh-CN" altLang="en-US" b="1" dirty="0">
                <a:solidFill>
                  <a:srgbClr val="4376B3"/>
                </a:solidFill>
                <a:latin typeface="微软雅黑" pitchFamily="34" charset="-122"/>
                <a:ea typeface="微软雅黑" pitchFamily="34" charset="-122"/>
              </a:rPr>
              <a:t>提交申报资料</a:t>
            </a:r>
          </a:p>
          <a:p>
            <a:pPr algn="ctr"/>
            <a:endParaRPr lang="en-US" altLang="zh-CN" b="1" dirty="0">
              <a:solidFill>
                <a:srgbClr val="4376B3"/>
              </a:solidFill>
              <a:latin typeface="微软雅黑" pitchFamily="34" charset="-122"/>
              <a:ea typeface="微软雅黑" pitchFamily="34" charset="-122"/>
            </a:endParaRPr>
          </a:p>
          <a:p>
            <a:pPr algn="ctr"/>
            <a:r>
              <a:rPr lang="en-US" altLang="zh-CN" b="1" dirty="0" smtClean="0">
                <a:solidFill>
                  <a:srgbClr val="4376B3"/>
                </a:solidFill>
                <a:latin typeface="微软雅黑" pitchFamily="34" charset="-122"/>
                <a:ea typeface="微软雅黑" pitchFamily="34" charset="-122"/>
              </a:rPr>
              <a:t>2021</a:t>
            </a:r>
            <a:r>
              <a:rPr lang="zh-CN" altLang="en-US" b="1" dirty="0" smtClean="0">
                <a:solidFill>
                  <a:srgbClr val="4376B3"/>
                </a:solidFill>
                <a:latin typeface="微软雅黑" pitchFamily="34" charset="-122"/>
                <a:ea typeface="微软雅黑" pitchFamily="34" charset="-122"/>
              </a:rPr>
              <a:t>年</a:t>
            </a:r>
            <a:r>
              <a:rPr lang="en-US" altLang="zh-CN" b="1" dirty="0">
                <a:solidFill>
                  <a:srgbClr val="4376B3"/>
                </a:solidFill>
                <a:latin typeface="微软雅黑" pitchFamily="34" charset="-122"/>
                <a:ea typeface="微软雅黑" pitchFamily="34" charset="-122"/>
              </a:rPr>
              <a:t>2</a:t>
            </a:r>
            <a:r>
              <a:rPr lang="zh-CN" altLang="en-US" b="1" dirty="0">
                <a:solidFill>
                  <a:srgbClr val="4376B3"/>
                </a:solidFill>
                <a:latin typeface="微软雅黑" pitchFamily="34" charset="-122"/>
                <a:ea typeface="微软雅黑" pitchFamily="34" charset="-122"/>
              </a:rPr>
              <a:t>月上规入库申报交资料受理时间：</a:t>
            </a:r>
            <a:endParaRPr lang="en-US" altLang="zh-CN" b="1" dirty="0">
              <a:solidFill>
                <a:srgbClr val="4376B3"/>
              </a:solidFill>
              <a:latin typeface="微软雅黑" pitchFamily="34" charset="-122"/>
              <a:ea typeface="微软雅黑" pitchFamily="34" charset="-122"/>
            </a:endParaRPr>
          </a:p>
          <a:p>
            <a:pPr algn="ctr"/>
            <a:r>
              <a:rPr lang="en-US" altLang="zh-CN" b="1" dirty="0">
                <a:solidFill>
                  <a:srgbClr val="F6721F"/>
                </a:solidFill>
                <a:latin typeface="微软雅黑" pitchFamily="34" charset="-122"/>
                <a:ea typeface="微软雅黑" pitchFamily="34" charset="-122"/>
              </a:rPr>
              <a:t>2021</a:t>
            </a:r>
            <a:r>
              <a:rPr lang="zh-CN" altLang="en-US" b="1" dirty="0">
                <a:solidFill>
                  <a:srgbClr val="F6721F"/>
                </a:solidFill>
                <a:latin typeface="微软雅黑" pitchFamily="34" charset="-122"/>
                <a:ea typeface="微软雅黑" pitchFamily="34" charset="-122"/>
              </a:rPr>
              <a:t>年</a:t>
            </a:r>
            <a:r>
              <a:rPr lang="en-US" altLang="zh-CN" b="1" dirty="0" smtClean="0">
                <a:solidFill>
                  <a:srgbClr val="F6721F"/>
                </a:solidFill>
                <a:latin typeface="微软雅黑" pitchFamily="34" charset="-122"/>
                <a:ea typeface="微软雅黑" pitchFamily="34" charset="-122"/>
              </a:rPr>
              <a:t>12</a:t>
            </a:r>
            <a:r>
              <a:rPr lang="zh-CN" altLang="en-US" b="1" dirty="0" smtClean="0">
                <a:solidFill>
                  <a:srgbClr val="F6721F"/>
                </a:solidFill>
                <a:latin typeface="微软雅黑" pitchFamily="34" charset="-122"/>
                <a:ea typeface="微软雅黑" pitchFamily="34" charset="-122"/>
              </a:rPr>
              <a:t>月</a:t>
            </a:r>
            <a:r>
              <a:rPr lang="en-US" altLang="zh-CN" b="1" dirty="0" smtClean="0">
                <a:solidFill>
                  <a:srgbClr val="F6721F"/>
                </a:solidFill>
                <a:latin typeface="微软雅黑" pitchFamily="34" charset="-122"/>
                <a:ea typeface="微软雅黑" pitchFamily="34" charset="-122"/>
              </a:rPr>
              <a:t>25</a:t>
            </a:r>
            <a:r>
              <a:rPr lang="zh-CN" altLang="en-US" b="1" dirty="0">
                <a:solidFill>
                  <a:srgbClr val="F6721F"/>
                </a:solidFill>
                <a:latin typeface="微软雅黑" pitchFamily="34" charset="-122"/>
                <a:ea typeface="微软雅黑" pitchFamily="34" charset="-122"/>
              </a:rPr>
              <a:t>日</a:t>
            </a:r>
            <a:r>
              <a:rPr lang="zh-CN" altLang="en-US" b="1" dirty="0">
                <a:solidFill>
                  <a:srgbClr val="4376B3"/>
                </a:solidFill>
                <a:latin typeface="微软雅黑" pitchFamily="34" charset="-122"/>
                <a:ea typeface="微软雅黑" pitchFamily="34" charset="-122"/>
              </a:rPr>
              <a:t>前提交申报资料</a:t>
            </a:r>
            <a:endParaRPr lang="en-US" altLang="zh-CN" b="1" dirty="0">
              <a:solidFill>
                <a:srgbClr val="4376B3"/>
              </a:solidFill>
              <a:latin typeface="微软雅黑" pitchFamily="34" charset="-122"/>
              <a:ea typeface="微软雅黑" pitchFamily="34" charset="-122"/>
            </a:endParaRPr>
          </a:p>
          <a:p>
            <a:pPr algn="ctr"/>
            <a:r>
              <a:rPr lang="zh-CN" altLang="en-US" b="1" dirty="0" smtClean="0">
                <a:solidFill>
                  <a:srgbClr val="4376B3"/>
                </a:solidFill>
                <a:latin typeface="微软雅黑" pitchFamily="34" charset="-122"/>
                <a:ea typeface="微软雅黑" pitchFamily="34" charset="-122"/>
              </a:rPr>
              <a:t>（本批次企业无法报送</a:t>
            </a:r>
            <a:r>
              <a:rPr lang="en-US" altLang="zh-CN" b="1" dirty="0" smtClean="0">
                <a:solidFill>
                  <a:srgbClr val="4376B3"/>
                </a:solidFill>
                <a:latin typeface="微软雅黑" pitchFamily="34" charset="-122"/>
                <a:ea typeface="微软雅黑" pitchFamily="34" charset="-122"/>
              </a:rPr>
              <a:t>2021</a:t>
            </a:r>
            <a:r>
              <a:rPr lang="zh-CN" altLang="en-US" b="1" dirty="0" smtClean="0">
                <a:solidFill>
                  <a:srgbClr val="4376B3"/>
                </a:solidFill>
                <a:latin typeface="微软雅黑" pitchFamily="34" charset="-122"/>
                <a:ea typeface="微软雅黑" pitchFamily="34" charset="-122"/>
              </a:rPr>
              <a:t>年年报）</a:t>
            </a:r>
            <a:endParaRPr lang="en-US" altLang="zh-CN" b="1" dirty="0">
              <a:solidFill>
                <a:srgbClr val="4376B3"/>
              </a:solidFill>
              <a:latin typeface="微软雅黑" pitchFamily="34" charset="-122"/>
              <a:ea typeface="微软雅黑" pitchFamily="34" charset="-122"/>
            </a:endParaRPr>
          </a:p>
          <a:p>
            <a:pPr algn="ctr"/>
            <a:endParaRPr lang="en-US" altLang="zh-CN" b="1" dirty="0">
              <a:solidFill>
                <a:srgbClr val="4376B3"/>
              </a:solidFill>
              <a:latin typeface="微软雅黑" pitchFamily="34" charset="-122"/>
              <a:ea typeface="微软雅黑" pitchFamily="34" charset="-122"/>
            </a:endParaRPr>
          </a:p>
          <a:p>
            <a:pPr algn="ctr"/>
            <a:r>
              <a:rPr lang="en-US" altLang="zh-CN" b="1" dirty="0" smtClean="0">
                <a:solidFill>
                  <a:srgbClr val="4376B3"/>
                </a:solidFill>
                <a:latin typeface="微软雅黑" pitchFamily="34" charset="-122"/>
                <a:ea typeface="微软雅黑" pitchFamily="34" charset="-122"/>
              </a:rPr>
              <a:t>2022</a:t>
            </a:r>
            <a:r>
              <a:rPr lang="zh-CN" altLang="en-US" b="1" dirty="0" smtClean="0">
                <a:solidFill>
                  <a:srgbClr val="4376B3"/>
                </a:solidFill>
                <a:latin typeface="微软雅黑" pitchFamily="34" charset="-122"/>
                <a:ea typeface="微软雅黑" pitchFamily="34" charset="-122"/>
              </a:rPr>
              <a:t>年</a:t>
            </a:r>
            <a:r>
              <a:rPr lang="en-US" altLang="zh-CN" b="1" dirty="0">
                <a:solidFill>
                  <a:srgbClr val="4376B3"/>
                </a:solidFill>
                <a:latin typeface="微软雅黑" pitchFamily="34" charset="-122"/>
                <a:ea typeface="微软雅黑" pitchFamily="34" charset="-122"/>
              </a:rPr>
              <a:t>3</a:t>
            </a:r>
            <a:r>
              <a:rPr lang="zh-CN" altLang="en-US" b="1" dirty="0">
                <a:solidFill>
                  <a:srgbClr val="4376B3"/>
                </a:solidFill>
                <a:latin typeface="微软雅黑" pitchFamily="34" charset="-122"/>
                <a:ea typeface="微软雅黑" pitchFamily="34" charset="-122"/>
              </a:rPr>
              <a:t>月</a:t>
            </a:r>
            <a:r>
              <a:rPr lang="en-US" altLang="zh-CN" b="1" dirty="0">
                <a:solidFill>
                  <a:srgbClr val="4376B3"/>
                </a:solidFill>
                <a:latin typeface="微软雅黑" pitchFamily="34" charset="-122"/>
                <a:ea typeface="微软雅黑" pitchFamily="34" charset="-122"/>
              </a:rPr>
              <a:t>—12</a:t>
            </a:r>
            <a:r>
              <a:rPr lang="zh-CN" altLang="en-US" b="1" dirty="0">
                <a:solidFill>
                  <a:srgbClr val="4376B3"/>
                </a:solidFill>
                <a:latin typeface="微软雅黑" pitchFamily="34" charset="-122"/>
                <a:ea typeface="微软雅黑" pitchFamily="34" charset="-122"/>
              </a:rPr>
              <a:t>月上规入库申报交资料受理时间</a:t>
            </a:r>
            <a:endParaRPr lang="en-US" altLang="zh-CN" b="1" dirty="0">
              <a:solidFill>
                <a:srgbClr val="4376B3"/>
              </a:solidFill>
              <a:latin typeface="微软雅黑" pitchFamily="34" charset="-122"/>
              <a:ea typeface="微软雅黑" pitchFamily="34" charset="-122"/>
            </a:endParaRPr>
          </a:p>
          <a:p>
            <a:pPr algn="ctr"/>
            <a:r>
              <a:rPr lang="zh-CN" altLang="en-US" b="1" dirty="0">
                <a:solidFill>
                  <a:srgbClr val="4376B3"/>
                </a:solidFill>
                <a:latin typeface="微软雅黑" pitchFamily="34" charset="-122"/>
                <a:ea typeface="微软雅黑" pitchFamily="34" charset="-122"/>
              </a:rPr>
              <a:t>（上月</a:t>
            </a:r>
            <a:r>
              <a:rPr lang="en-US" altLang="zh-CN" b="1" dirty="0">
                <a:solidFill>
                  <a:srgbClr val="4376B3"/>
                </a:solidFill>
                <a:latin typeface="微软雅黑" pitchFamily="34" charset="-122"/>
                <a:ea typeface="微软雅黑" pitchFamily="34" charset="-122"/>
              </a:rPr>
              <a:t>25</a:t>
            </a:r>
            <a:r>
              <a:rPr lang="zh-CN" altLang="en-US" b="1" dirty="0">
                <a:solidFill>
                  <a:srgbClr val="4376B3"/>
                </a:solidFill>
                <a:latin typeface="微软雅黑" pitchFamily="34" charset="-122"/>
                <a:ea typeface="微软雅黑" pitchFamily="34" charset="-122"/>
              </a:rPr>
              <a:t>日前提交申报资料）</a:t>
            </a:r>
            <a:endParaRPr lang="en-US" altLang="zh-CN" b="1" dirty="0">
              <a:solidFill>
                <a:srgbClr val="4376B3"/>
              </a:solidFill>
              <a:latin typeface="微软雅黑" pitchFamily="34" charset="-122"/>
              <a:ea typeface="微软雅黑" pitchFamily="34" charset="-122"/>
            </a:endParaRPr>
          </a:p>
          <a:p>
            <a:pPr algn="ctr"/>
            <a:endParaRPr lang="en-US" altLang="zh-CN" b="1" dirty="0">
              <a:solidFill>
                <a:srgbClr val="4376B3"/>
              </a:solidFill>
              <a:latin typeface="微软雅黑" pitchFamily="34" charset="-122"/>
              <a:ea typeface="微软雅黑" pitchFamily="34" charset="-122"/>
            </a:endParaRPr>
          </a:p>
          <a:p>
            <a:pPr algn="ctr"/>
            <a:r>
              <a:rPr lang="zh-CN" altLang="en-US" b="1" dirty="0">
                <a:solidFill>
                  <a:srgbClr val="4376B3"/>
                </a:solidFill>
                <a:latin typeface="微软雅黑" pitchFamily="34" charset="-122"/>
                <a:ea typeface="微软雅黑" pitchFamily="34" charset="-122"/>
              </a:rPr>
              <a:t>   因上规入库申报审批流程</a:t>
            </a:r>
            <a:r>
              <a:rPr lang="zh-CN" altLang="en-US" b="1" dirty="0" smtClean="0">
                <a:solidFill>
                  <a:srgbClr val="4376B3"/>
                </a:solidFill>
                <a:latin typeface="微软雅黑" pitchFamily="34" charset="-122"/>
                <a:ea typeface="微软雅黑" pitchFamily="34" charset="-122"/>
              </a:rPr>
              <a:t>较多，时间</a:t>
            </a:r>
            <a:r>
              <a:rPr lang="zh-CN" altLang="en-US" b="1" dirty="0">
                <a:solidFill>
                  <a:srgbClr val="4376B3"/>
                </a:solidFill>
                <a:latin typeface="微软雅黑" pitchFamily="34" charset="-122"/>
                <a:ea typeface="微软雅黑" pitchFamily="34" charset="-122"/>
              </a:rPr>
              <a:t>较短</a:t>
            </a:r>
            <a:r>
              <a:rPr lang="zh-CN" altLang="en-US" b="1" dirty="0" smtClean="0">
                <a:solidFill>
                  <a:srgbClr val="4376B3"/>
                </a:solidFill>
                <a:latin typeface="微软雅黑" pitchFamily="34" charset="-122"/>
                <a:ea typeface="微软雅黑" pitchFamily="34" charset="-122"/>
              </a:rPr>
              <a:t>，通知到企业修改错误时，</a:t>
            </a:r>
            <a:endParaRPr lang="en-US" altLang="zh-CN" b="1" dirty="0" smtClean="0">
              <a:solidFill>
                <a:srgbClr val="4376B3"/>
              </a:solidFill>
              <a:latin typeface="微软雅黑" pitchFamily="34" charset="-122"/>
              <a:ea typeface="微软雅黑" pitchFamily="34" charset="-122"/>
            </a:endParaRPr>
          </a:p>
          <a:p>
            <a:pPr algn="ctr"/>
            <a:r>
              <a:rPr lang="zh-CN" altLang="en-US" b="1" dirty="0" smtClean="0">
                <a:solidFill>
                  <a:srgbClr val="4376B3"/>
                </a:solidFill>
                <a:latin typeface="微软雅黑" pitchFamily="34" charset="-122"/>
                <a:ea typeface="微软雅黑" pitchFamily="34" charset="-122"/>
              </a:rPr>
              <a:t>请</a:t>
            </a:r>
            <a:r>
              <a:rPr lang="zh-CN" altLang="en-US" b="1" dirty="0">
                <a:solidFill>
                  <a:srgbClr val="4376B3"/>
                </a:solidFill>
                <a:latin typeface="微软雅黑" pitchFamily="34" charset="-122"/>
                <a:ea typeface="微软雅黑" pitchFamily="34" charset="-122"/>
              </a:rPr>
              <a:t>企业尽量配合抓紧时间改错。</a:t>
            </a:r>
          </a:p>
          <a:p>
            <a:pPr algn="ctr"/>
            <a:endParaRPr lang="en-US" altLang="zh-CN" b="1" dirty="0">
              <a:solidFill>
                <a:srgbClr val="4376B3"/>
              </a:solidFill>
              <a:latin typeface="微软雅黑" pitchFamily="34" charset="-122"/>
              <a:ea typeface="微软雅黑" pitchFamily="34" charset="-122"/>
            </a:endParaRPr>
          </a:p>
          <a:p>
            <a:pPr algn="ctr"/>
            <a:endParaRPr lang="en-US" altLang="zh-CN" b="1" dirty="0">
              <a:solidFill>
                <a:srgbClr val="4376B3"/>
              </a:solidFill>
              <a:latin typeface="微软雅黑" pitchFamily="34" charset="-122"/>
              <a:ea typeface="微软雅黑" pitchFamily="34" charset="-122"/>
            </a:endParaRPr>
          </a:p>
        </p:txBody>
      </p:sp>
      <p:sp>
        <p:nvSpPr>
          <p:cNvPr id="9" name="椭圆 8"/>
          <p:cNvSpPr/>
          <p:nvPr/>
        </p:nvSpPr>
        <p:spPr>
          <a:xfrm>
            <a:off x="8315263" y="771512"/>
            <a:ext cx="2964427" cy="2964427"/>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8315263" y="973950"/>
            <a:ext cx="604684" cy="60468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8315263" y="2908782"/>
            <a:ext cx="604684" cy="60468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10874108" y="1954511"/>
            <a:ext cx="604684" cy="60468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10543975" y="973950"/>
            <a:ext cx="604684" cy="60468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10543975" y="2908782"/>
            <a:ext cx="604684" cy="60468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KSO_Shape"/>
          <p:cNvSpPr/>
          <p:nvPr/>
        </p:nvSpPr>
        <p:spPr bwMode="auto">
          <a:xfrm>
            <a:off x="8477003" y="1177388"/>
            <a:ext cx="299358" cy="254953"/>
          </a:xfrm>
          <a:custGeom>
            <a:avLst/>
            <a:gdLst/>
            <a:ahLst/>
            <a:cxnLst/>
            <a:rect l="0" t="0" r="r" b="b"/>
            <a:pathLst>
              <a:path w="4999037" h="4260141">
                <a:moveTo>
                  <a:pt x="1900345" y="3557911"/>
                </a:moveTo>
                <a:lnTo>
                  <a:pt x="3097730" y="3557911"/>
                </a:lnTo>
                <a:lnTo>
                  <a:pt x="3102535" y="3590573"/>
                </a:lnTo>
                <a:lnTo>
                  <a:pt x="3107340" y="3623235"/>
                </a:lnTo>
                <a:lnTo>
                  <a:pt x="3113106" y="3656858"/>
                </a:lnTo>
                <a:lnTo>
                  <a:pt x="3119833" y="3691441"/>
                </a:lnTo>
                <a:lnTo>
                  <a:pt x="3126560" y="3717378"/>
                </a:lnTo>
                <a:lnTo>
                  <a:pt x="3134248" y="3744276"/>
                </a:lnTo>
                <a:lnTo>
                  <a:pt x="3140975" y="3769253"/>
                </a:lnTo>
                <a:lnTo>
                  <a:pt x="3148663" y="3795190"/>
                </a:lnTo>
                <a:lnTo>
                  <a:pt x="3158272" y="3821127"/>
                </a:lnTo>
                <a:lnTo>
                  <a:pt x="3166921" y="3846104"/>
                </a:lnTo>
                <a:lnTo>
                  <a:pt x="3177492" y="3871081"/>
                </a:lnTo>
                <a:lnTo>
                  <a:pt x="3189024" y="3895097"/>
                </a:lnTo>
                <a:lnTo>
                  <a:pt x="3200556" y="3919113"/>
                </a:lnTo>
                <a:lnTo>
                  <a:pt x="3213048" y="3941208"/>
                </a:lnTo>
                <a:lnTo>
                  <a:pt x="3226502" y="3964263"/>
                </a:lnTo>
                <a:lnTo>
                  <a:pt x="3240917" y="3984437"/>
                </a:lnTo>
                <a:lnTo>
                  <a:pt x="3256293" y="4004610"/>
                </a:lnTo>
                <a:lnTo>
                  <a:pt x="3271668" y="4024784"/>
                </a:lnTo>
                <a:lnTo>
                  <a:pt x="3288966" y="4042075"/>
                </a:lnTo>
                <a:lnTo>
                  <a:pt x="3306264" y="4058406"/>
                </a:lnTo>
                <a:lnTo>
                  <a:pt x="3318757" y="4069934"/>
                </a:lnTo>
                <a:lnTo>
                  <a:pt x="3331249" y="4079540"/>
                </a:lnTo>
                <a:lnTo>
                  <a:pt x="3344703" y="4089147"/>
                </a:lnTo>
                <a:lnTo>
                  <a:pt x="3358157" y="4097793"/>
                </a:lnTo>
                <a:lnTo>
                  <a:pt x="3372572" y="4106438"/>
                </a:lnTo>
                <a:lnTo>
                  <a:pt x="3386026" y="4114123"/>
                </a:lnTo>
                <a:lnTo>
                  <a:pt x="3402362" y="4121809"/>
                </a:lnTo>
                <a:lnTo>
                  <a:pt x="3417738" y="4127573"/>
                </a:lnTo>
                <a:lnTo>
                  <a:pt x="3433114" y="4133336"/>
                </a:lnTo>
                <a:lnTo>
                  <a:pt x="3450411" y="4138140"/>
                </a:lnTo>
                <a:lnTo>
                  <a:pt x="3467709" y="4142943"/>
                </a:lnTo>
                <a:lnTo>
                  <a:pt x="3485007" y="4145825"/>
                </a:lnTo>
                <a:lnTo>
                  <a:pt x="3504227" y="4148707"/>
                </a:lnTo>
                <a:lnTo>
                  <a:pt x="3523446" y="4151589"/>
                </a:lnTo>
                <a:lnTo>
                  <a:pt x="3543627" y="4152549"/>
                </a:lnTo>
                <a:lnTo>
                  <a:pt x="3564769" y="4152549"/>
                </a:lnTo>
                <a:lnTo>
                  <a:pt x="3564769" y="4260141"/>
                </a:lnTo>
                <a:lnTo>
                  <a:pt x="1434268" y="4260141"/>
                </a:lnTo>
                <a:lnTo>
                  <a:pt x="1434268" y="4152549"/>
                </a:lnTo>
                <a:lnTo>
                  <a:pt x="1455409" y="4152549"/>
                </a:lnTo>
                <a:lnTo>
                  <a:pt x="1474629" y="4151589"/>
                </a:lnTo>
                <a:lnTo>
                  <a:pt x="1493849" y="4148707"/>
                </a:lnTo>
                <a:lnTo>
                  <a:pt x="1513068" y="4145825"/>
                </a:lnTo>
                <a:lnTo>
                  <a:pt x="1530366" y="4142943"/>
                </a:lnTo>
                <a:lnTo>
                  <a:pt x="1547664" y="4138140"/>
                </a:lnTo>
                <a:lnTo>
                  <a:pt x="1564962" y="4133336"/>
                </a:lnTo>
                <a:lnTo>
                  <a:pt x="1581298" y="4127573"/>
                </a:lnTo>
                <a:lnTo>
                  <a:pt x="1596674" y="4121809"/>
                </a:lnTo>
                <a:lnTo>
                  <a:pt x="1612050" y="4114123"/>
                </a:lnTo>
                <a:lnTo>
                  <a:pt x="1626465" y="4106438"/>
                </a:lnTo>
                <a:lnTo>
                  <a:pt x="1639918" y="4097793"/>
                </a:lnTo>
                <a:lnTo>
                  <a:pt x="1653372" y="4089147"/>
                </a:lnTo>
                <a:lnTo>
                  <a:pt x="1666826" y="4079540"/>
                </a:lnTo>
                <a:lnTo>
                  <a:pt x="1679319" y="4069934"/>
                </a:lnTo>
                <a:lnTo>
                  <a:pt x="1691811" y="4058406"/>
                </a:lnTo>
                <a:lnTo>
                  <a:pt x="1703343" y="4047839"/>
                </a:lnTo>
                <a:lnTo>
                  <a:pt x="1715836" y="4036311"/>
                </a:lnTo>
                <a:lnTo>
                  <a:pt x="1726407" y="4024784"/>
                </a:lnTo>
                <a:lnTo>
                  <a:pt x="1736978" y="4012295"/>
                </a:lnTo>
                <a:lnTo>
                  <a:pt x="1757158" y="3985397"/>
                </a:lnTo>
                <a:lnTo>
                  <a:pt x="1776378" y="3956578"/>
                </a:lnTo>
                <a:lnTo>
                  <a:pt x="1793676" y="3926798"/>
                </a:lnTo>
                <a:lnTo>
                  <a:pt x="1809052" y="3895097"/>
                </a:lnTo>
                <a:lnTo>
                  <a:pt x="1824427" y="3863396"/>
                </a:lnTo>
                <a:lnTo>
                  <a:pt x="1837881" y="3829773"/>
                </a:lnTo>
                <a:lnTo>
                  <a:pt x="1849413" y="3795190"/>
                </a:lnTo>
                <a:lnTo>
                  <a:pt x="1859984" y="3761568"/>
                </a:lnTo>
                <a:lnTo>
                  <a:pt x="1868632" y="3726984"/>
                </a:lnTo>
                <a:lnTo>
                  <a:pt x="1878242" y="3692401"/>
                </a:lnTo>
                <a:lnTo>
                  <a:pt x="1884969" y="3657818"/>
                </a:lnTo>
                <a:lnTo>
                  <a:pt x="1890735" y="3623235"/>
                </a:lnTo>
                <a:lnTo>
                  <a:pt x="1896501" y="3590573"/>
                </a:lnTo>
                <a:lnTo>
                  <a:pt x="1900345" y="3557911"/>
                </a:lnTo>
                <a:close/>
                <a:moveTo>
                  <a:pt x="344993" y="345832"/>
                </a:moveTo>
                <a:lnTo>
                  <a:pt x="344993" y="3036592"/>
                </a:lnTo>
                <a:lnTo>
                  <a:pt x="4655005" y="3036592"/>
                </a:lnTo>
                <a:lnTo>
                  <a:pt x="4655005" y="345832"/>
                </a:lnTo>
                <a:lnTo>
                  <a:pt x="344993" y="345832"/>
                </a:lnTo>
                <a:close/>
                <a:moveTo>
                  <a:pt x="142226" y="0"/>
                </a:moveTo>
                <a:lnTo>
                  <a:pt x="4857773" y="0"/>
                </a:lnTo>
                <a:lnTo>
                  <a:pt x="4872187" y="961"/>
                </a:lnTo>
                <a:lnTo>
                  <a:pt x="4885641" y="2882"/>
                </a:lnTo>
                <a:lnTo>
                  <a:pt x="4899095" y="6725"/>
                </a:lnTo>
                <a:lnTo>
                  <a:pt x="4913510" y="10567"/>
                </a:lnTo>
                <a:lnTo>
                  <a:pt x="4925042" y="17292"/>
                </a:lnTo>
                <a:lnTo>
                  <a:pt x="4936573" y="24016"/>
                </a:lnTo>
                <a:lnTo>
                  <a:pt x="4947144" y="32662"/>
                </a:lnTo>
                <a:lnTo>
                  <a:pt x="4957715" y="42268"/>
                </a:lnTo>
                <a:lnTo>
                  <a:pt x="4967325" y="51875"/>
                </a:lnTo>
                <a:lnTo>
                  <a:pt x="4975974" y="62442"/>
                </a:lnTo>
                <a:lnTo>
                  <a:pt x="4982701" y="73970"/>
                </a:lnTo>
                <a:lnTo>
                  <a:pt x="4988466" y="87419"/>
                </a:lnTo>
                <a:lnTo>
                  <a:pt x="4993271" y="99907"/>
                </a:lnTo>
                <a:lnTo>
                  <a:pt x="4996154" y="113356"/>
                </a:lnTo>
                <a:lnTo>
                  <a:pt x="4999037" y="127766"/>
                </a:lnTo>
                <a:lnTo>
                  <a:pt x="4999037" y="142175"/>
                </a:lnTo>
                <a:lnTo>
                  <a:pt x="4999037" y="3238327"/>
                </a:lnTo>
                <a:lnTo>
                  <a:pt x="4999037" y="3253697"/>
                </a:lnTo>
                <a:lnTo>
                  <a:pt x="4996154" y="3268106"/>
                </a:lnTo>
                <a:lnTo>
                  <a:pt x="4993271" y="3281555"/>
                </a:lnTo>
                <a:lnTo>
                  <a:pt x="4988466" y="3295004"/>
                </a:lnTo>
                <a:lnTo>
                  <a:pt x="4982701" y="3307493"/>
                </a:lnTo>
                <a:lnTo>
                  <a:pt x="4975974" y="3319021"/>
                </a:lnTo>
                <a:lnTo>
                  <a:pt x="4967325" y="3329588"/>
                </a:lnTo>
                <a:lnTo>
                  <a:pt x="4957715" y="3339194"/>
                </a:lnTo>
                <a:lnTo>
                  <a:pt x="4947144" y="3349761"/>
                </a:lnTo>
                <a:lnTo>
                  <a:pt x="4936573" y="3357446"/>
                </a:lnTo>
                <a:lnTo>
                  <a:pt x="4925042" y="3364171"/>
                </a:lnTo>
                <a:lnTo>
                  <a:pt x="4913510" y="3369935"/>
                </a:lnTo>
                <a:lnTo>
                  <a:pt x="4899095" y="3374738"/>
                </a:lnTo>
                <a:lnTo>
                  <a:pt x="4885641" y="3378580"/>
                </a:lnTo>
                <a:lnTo>
                  <a:pt x="4872187" y="3380502"/>
                </a:lnTo>
                <a:lnTo>
                  <a:pt x="4857773" y="3381462"/>
                </a:lnTo>
                <a:lnTo>
                  <a:pt x="142226" y="3381462"/>
                </a:lnTo>
                <a:lnTo>
                  <a:pt x="127811" y="3380502"/>
                </a:lnTo>
                <a:lnTo>
                  <a:pt x="113396" y="3378580"/>
                </a:lnTo>
                <a:lnTo>
                  <a:pt x="99942" y="3374738"/>
                </a:lnTo>
                <a:lnTo>
                  <a:pt x="86489" y="3369935"/>
                </a:lnTo>
                <a:lnTo>
                  <a:pt x="73996" y="3364171"/>
                </a:lnTo>
                <a:lnTo>
                  <a:pt x="62464" y="3357446"/>
                </a:lnTo>
                <a:lnTo>
                  <a:pt x="51893" y="3349761"/>
                </a:lnTo>
                <a:lnTo>
                  <a:pt x="42283" y="3339194"/>
                </a:lnTo>
                <a:lnTo>
                  <a:pt x="31713" y="3329588"/>
                </a:lnTo>
                <a:lnTo>
                  <a:pt x="24025" y="3319021"/>
                </a:lnTo>
                <a:lnTo>
                  <a:pt x="17298" y="3307493"/>
                </a:lnTo>
                <a:lnTo>
                  <a:pt x="11532" y="3295004"/>
                </a:lnTo>
                <a:lnTo>
                  <a:pt x="6727" y="3281555"/>
                </a:lnTo>
                <a:lnTo>
                  <a:pt x="2883" y="3268106"/>
                </a:lnTo>
                <a:lnTo>
                  <a:pt x="961" y="3253697"/>
                </a:lnTo>
                <a:lnTo>
                  <a:pt x="0" y="3238327"/>
                </a:lnTo>
                <a:lnTo>
                  <a:pt x="0" y="142175"/>
                </a:lnTo>
                <a:lnTo>
                  <a:pt x="961" y="127766"/>
                </a:lnTo>
                <a:lnTo>
                  <a:pt x="2883" y="113356"/>
                </a:lnTo>
                <a:lnTo>
                  <a:pt x="6727" y="99907"/>
                </a:lnTo>
                <a:lnTo>
                  <a:pt x="11532" y="87419"/>
                </a:lnTo>
                <a:lnTo>
                  <a:pt x="17298" y="73970"/>
                </a:lnTo>
                <a:lnTo>
                  <a:pt x="24025" y="62442"/>
                </a:lnTo>
                <a:lnTo>
                  <a:pt x="31713" y="51875"/>
                </a:lnTo>
                <a:lnTo>
                  <a:pt x="42283" y="42268"/>
                </a:lnTo>
                <a:lnTo>
                  <a:pt x="51893" y="32662"/>
                </a:lnTo>
                <a:lnTo>
                  <a:pt x="62464" y="24016"/>
                </a:lnTo>
                <a:lnTo>
                  <a:pt x="73996" y="17292"/>
                </a:lnTo>
                <a:lnTo>
                  <a:pt x="86489" y="10567"/>
                </a:lnTo>
                <a:lnTo>
                  <a:pt x="99942" y="6725"/>
                </a:lnTo>
                <a:lnTo>
                  <a:pt x="113396" y="2882"/>
                </a:lnTo>
                <a:lnTo>
                  <a:pt x="127811" y="961"/>
                </a:lnTo>
                <a:lnTo>
                  <a:pt x="142226" y="0"/>
                </a:lnTo>
                <a:close/>
              </a:path>
            </a:pathLst>
          </a:custGeom>
          <a:solidFill>
            <a:schemeClr val="bg1"/>
          </a:solidFill>
          <a:ln>
            <a:noFill/>
          </a:ln>
        </p:spPr>
        <p:txBody>
          <a:bodyPr bIns="396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dirty="0">
              <a:solidFill>
                <a:srgbClr val="FFFFFF"/>
              </a:solidFill>
            </a:endParaRPr>
          </a:p>
        </p:txBody>
      </p:sp>
      <p:sp>
        <p:nvSpPr>
          <p:cNvPr id="16" name="KSO_Shape"/>
          <p:cNvSpPr/>
          <p:nvPr/>
        </p:nvSpPr>
        <p:spPr bwMode="auto">
          <a:xfrm>
            <a:off x="8082056" y="2070655"/>
            <a:ext cx="186198" cy="372396"/>
          </a:xfrm>
          <a:custGeom>
            <a:avLst/>
            <a:gdLst/>
            <a:ahLst/>
            <a:cxnLst/>
            <a:rect l="0" t="0" r="r" b="b"/>
            <a:pathLst>
              <a:path w="725488" h="1450976">
                <a:moveTo>
                  <a:pt x="180975" y="543686"/>
                </a:moveTo>
                <a:lnTo>
                  <a:pt x="544513" y="543686"/>
                </a:lnTo>
                <a:lnTo>
                  <a:pt x="544513" y="785648"/>
                </a:lnTo>
                <a:lnTo>
                  <a:pt x="544248" y="794903"/>
                </a:lnTo>
                <a:lnTo>
                  <a:pt x="543187" y="804158"/>
                </a:lnTo>
                <a:lnTo>
                  <a:pt x="542392" y="813149"/>
                </a:lnTo>
                <a:lnTo>
                  <a:pt x="540536" y="822140"/>
                </a:lnTo>
                <a:lnTo>
                  <a:pt x="538679" y="830867"/>
                </a:lnTo>
                <a:lnTo>
                  <a:pt x="536293" y="839329"/>
                </a:lnTo>
                <a:lnTo>
                  <a:pt x="533111" y="847791"/>
                </a:lnTo>
                <a:lnTo>
                  <a:pt x="530194" y="856253"/>
                </a:lnTo>
                <a:lnTo>
                  <a:pt x="526482" y="864186"/>
                </a:lnTo>
                <a:lnTo>
                  <a:pt x="522504" y="871855"/>
                </a:lnTo>
                <a:lnTo>
                  <a:pt x="517997" y="879523"/>
                </a:lnTo>
                <a:lnTo>
                  <a:pt x="513224" y="886928"/>
                </a:lnTo>
                <a:lnTo>
                  <a:pt x="508186" y="893803"/>
                </a:lnTo>
                <a:lnTo>
                  <a:pt x="502882" y="900943"/>
                </a:lnTo>
                <a:lnTo>
                  <a:pt x="497049" y="907290"/>
                </a:lnTo>
                <a:lnTo>
                  <a:pt x="490950" y="913636"/>
                </a:lnTo>
                <a:lnTo>
                  <a:pt x="484851" y="919718"/>
                </a:lnTo>
                <a:lnTo>
                  <a:pt x="478222" y="925271"/>
                </a:lnTo>
                <a:lnTo>
                  <a:pt x="471328" y="930825"/>
                </a:lnTo>
                <a:lnTo>
                  <a:pt x="464169" y="935849"/>
                </a:lnTo>
                <a:lnTo>
                  <a:pt x="456744" y="940609"/>
                </a:lnTo>
                <a:lnTo>
                  <a:pt x="449054" y="944840"/>
                </a:lnTo>
                <a:lnTo>
                  <a:pt x="441630" y="949071"/>
                </a:lnTo>
                <a:lnTo>
                  <a:pt x="433145" y="952773"/>
                </a:lnTo>
                <a:lnTo>
                  <a:pt x="424925" y="955682"/>
                </a:lnTo>
                <a:lnTo>
                  <a:pt x="416705" y="958855"/>
                </a:lnTo>
                <a:lnTo>
                  <a:pt x="407954" y="961235"/>
                </a:lnTo>
                <a:lnTo>
                  <a:pt x="399204" y="963086"/>
                </a:lnTo>
                <a:lnTo>
                  <a:pt x="390188" y="964673"/>
                </a:lnTo>
                <a:lnTo>
                  <a:pt x="380908" y="965730"/>
                </a:lnTo>
                <a:lnTo>
                  <a:pt x="371892" y="966788"/>
                </a:lnTo>
                <a:lnTo>
                  <a:pt x="362612" y="966788"/>
                </a:lnTo>
                <a:lnTo>
                  <a:pt x="353331" y="966788"/>
                </a:lnTo>
                <a:lnTo>
                  <a:pt x="344050" y="965730"/>
                </a:lnTo>
                <a:lnTo>
                  <a:pt x="334770" y="964673"/>
                </a:lnTo>
                <a:lnTo>
                  <a:pt x="326019" y="963086"/>
                </a:lnTo>
                <a:lnTo>
                  <a:pt x="317269" y="961235"/>
                </a:lnTo>
                <a:lnTo>
                  <a:pt x="308518" y="958855"/>
                </a:lnTo>
                <a:lnTo>
                  <a:pt x="300033" y="955682"/>
                </a:lnTo>
                <a:lnTo>
                  <a:pt x="291813" y="952773"/>
                </a:lnTo>
                <a:lnTo>
                  <a:pt x="283858" y="949071"/>
                </a:lnTo>
                <a:lnTo>
                  <a:pt x="275903" y="944840"/>
                </a:lnTo>
                <a:lnTo>
                  <a:pt x="268214" y="940609"/>
                </a:lnTo>
                <a:lnTo>
                  <a:pt x="261054" y="935849"/>
                </a:lnTo>
                <a:lnTo>
                  <a:pt x="253895" y="930825"/>
                </a:lnTo>
                <a:lnTo>
                  <a:pt x="247001" y="925271"/>
                </a:lnTo>
                <a:lnTo>
                  <a:pt x="240372" y="919718"/>
                </a:lnTo>
                <a:lnTo>
                  <a:pt x="234008" y="913636"/>
                </a:lnTo>
                <a:lnTo>
                  <a:pt x="228174" y="907290"/>
                </a:lnTo>
                <a:lnTo>
                  <a:pt x="222341" y="900943"/>
                </a:lnTo>
                <a:lnTo>
                  <a:pt x="217037" y="893803"/>
                </a:lnTo>
                <a:lnTo>
                  <a:pt x="211999" y="886928"/>
                </a:lnTo>
                <a:lnTo>
                  <a:pt x="207226" y="879523"/>
                </a:lnTo>
                <a:lnTo>
                  <a:pt x="202984" y="871855"/>
                </a:lnTo>
                <a:lnTo>
                  <a:pt x="199006" y="864186"/>
                </a:lnTo>
                <a:lnTo>
                  <a:pt x="195294" y="856253"/>
                </a:lnTo>
                <a:lnTo>
                  <a:pt x="191847" y="847791"/>
                </a:lnTo>
                <a:lnTo>
                  <a:pt x="189195" y="839329"/>
                </a:lnTo>
                <a:lnTo>
                  <a:pt x="186809" y="830867"/>
                </a:lnTo>
                <a:lnTo>
                  <a:pt x="184422" y="822140"/>
                </a:lnTo>
                <a:lnTo>
                  <a:pt x="183097" y="813149"/>
                </a:lnTo>
                <a:lnTo>
                  <a:pt x="181771" y="804158"/>
                </a:lnTo>
                <a:lnTo>
                  <a:pt x="181240" y="794903"/>
                </a:lnTo>
                <a:lnTo>
                  <a:pt x="180975" y="785648"/>
                </a:lnTo>
                <a:lnTo>
                  <a:pt x="180975" y="543686"/>
                </a:lnTo>
                <a:close/>
                <a:moveTo>
                  <a:pt x="60589" y="484188"/>
                </a:moveTo>
                <a:lnTo>
                  <a:pt x="66675" y="484453"/>
                </a:lnTo>
                <a:lnTo>
                  <a:pt x="72760" y="485510"/>
                </a:lnTo>
                <a:lnTo>
                  <a:pt x="78581" y="487096"/>
                </a:lnTo>
                <a:lnTo>
                  <a:pt x="84137" y="488947"/>
                </a:lnTo>
                <a:lnTo>
                  <a:pt x="89429" y="491591"/>
                </a:lnTo>
                <a:lnTo>
                  <a:pt x="94191" y="494499"/>
                </a:lnTo>
                <a:lnTo>
                  <a:pt x="99219" y="497935"/>
                </a:lnTo>
                <a:lnTo>
                  <a:pt x="103452" y="501901"/>
                </a:lnTo>
                <a:lnTo>
                  <a:pt x="107421" y="506131"/>
                </a:lnTo>
                <a:lnTo>
                  <a:pt x="110596" y="510889"/>
                </a:lnTo>
                <a:lnTo>
                  <a:pt x="113771" y="515912"/>
                </a:lnTo>
                <a:lnTo>
                  <a:pt x="116152" y="521200"/>
                </a:lnTo>
                <a:lnTo>
                  <a:pt x="118269" y="526487"/>
                </a:lnTo>
                <a:lnTo>
                  <a:pt x="119856" y="532303"/>
                </a:lnTo>
                <a:lnTo>
                  <a:pt x="120650" y="538383"/>
                </a:lnTo>
                <a:lnTo>
                  <a:pt x="121179" y="544464"/>
                </a:lnTo>
                <a:lnTo>
                  <a:pt x="121179" y="786095"/>
                </a:lnTo>
                <a:lnTo>
                  <a:pt x="121179" y="793233"/>
                </a:lnTo>
                <a:lnTo>
                  <a:pt x="121973" y="803807"/>
                </a:lnTo>
                <a:lnTo>
                  <a:pt x="123560" y="817554"/>
                </a:lnTo>
                <a:lnTo>
                  <a:pt x="124619" y="825750"/>
                </a:lnTo>
                <a:lnTo>
                  <a:pt x="126206" y="834209"/>
                </a:lnTo>
                <a:lnTo>
                  <a:pt x="128058" y="843462"/>
                </a:lnTo>
                <a:lnTo>
                  <a:pt x="130175" y="853244"/>
                </a:lnTo>
                <a:lnTo>
                  <a:pt x="132821" y="863290"/>
                </a:lnTo>
                <a:lnTo>
                  <a:pt x="136260" y="873600"/>
                </a:lnTo>
                <a:lnTo>
                  <a:pt x="139964" y="883910"/>
                </a:lnTo>
                <a:lnTo>
                  <a:pt x="144198" y="894485"/>
                </a:lnTo>
                <a:lnTo>
                  <a:pt x="149225" y="905588"/>
                </a:lnTo>
                <a:lnTo>
                  <a:pt x="154517" y="916163"/>
                </a:lnTo>
                <a:lnTo>
                  <a:pt x="160867" y="927002"/>
                </a:lnTo>
                <a:lnTo>
                  <a:pt x="164306" y="932289"/>
                </a:lnTo>
                <a:lnTo>
                  <a:pt x="167746" y="937577"/>
                </a:lnTo>
                <a:lnTo>
                  <a:pt x="171714" y="942864"/>
                </a:lnTo>
                <a:lnTo>
                  <a:pt x="175683" y="947887"/>
                </a:lnTo>
                <a:lnTo>
                  <a:pt x="179652" y="953174"/>
                </a:lnTo>
                <a:lnTo>
                  <a:pt x="184150" y="957933"/>
                </a:lnTo>
                <a:lnTo>
                  <a:pt x="188384" y="962956"/>
                </a:lnTo>
                <a:lnTo>
                  <a:pt x="193411" y="967714"/>
                </a:lnTo>
                <a:lnTo>
                  <a:pt x="198438" y="972209"/>
                </a:lnTo>
                <a:lnTo>
                  <a:pt x="203730" y="976967"/>
                </a:lnTo>
                <a:lnTo>
                  <a:pt x="209286" y="981197"/>
                </a:lnTo>
                <a:lnTo>
                  <a:pt x="214577" y="985427"/>
                </a:lnTo>
                <a:lnTo>
                  <a:pt x="220663" y="989657"/>
                </a:lnTo>
                <a:lnTo>
                  <a:pt x="226748" y="993622"/>
                </a:lnTo>
                <a:lnTo>
                  <a:pt x="233363" y="997323"/>
                </a:lnTo>
                <a:lnTo>
                  <a:pt x="239977" y="1001025"/>
                </a:lnTo>
                <a:lnTo>
                  <a:pt x="246857" y="1004461"/>
                </a:lnTo>
                <a:lnTo>
                  <a:pt x="254000" y="1007634"/>
                </a:lnTo>
                <a:lnTo>
                  <a:pt x="261673" y="1010542"/>
                </a:lnTo>
                <a:lnTo>
                  <a:pt x="269346" y="1013714"/>
                </a:lnTo>
                <a:lnTo>
                  <a:pt x="277019" y="1016093"/>
                </a:lnTo>
                <a:lnTo>
                  <a:pt x="285750" y="1018473"/>
                </a:lnTo>
                <a:lnTo>
                  <a:pt x="294217" y="1020852"/>
                </a:lnTo>
                <a:lnTo>
                  <a:pt x="302948" y="1022438"/>
                </a:lnTo>
                <a:lnTo>
                  <a:pt x="312209" y="1024024"/>
                </a:lnTo>
                <a:lnTo>
                  <a:pt x="321734" y="1025611"/>
                </a:lnTo>
                <a:lnTo>
                  <a:pt x="331523" y="1026404"/>
                </a:lnTo>
                <a:lnTo>
                  <a:pt x="341842" y="1027461"/>
                </a:lnTo>
                <a:lnTo>
                  <a:pt x="352161" y="1027726"/>
                </a:lnTo>
                <a:lnTo>
                  <a:pt x="362744" y="1027990"/>
                </a:lnTo>
                <a:lnTo>
                  <a:pt x="373857" y="1027726"/>
                </a:lnTo>
                <a:lnTo>
                  <a:pt x="384440" y="1027197"/>
                </a:lnTo>
                <a:lnTo>
                  <a:pt x="394759" y="1026404"/>
                </a:lnTo>
                <a:lnTo>
                  <a:pt x="404813" y="1025346"/>
                </a:lnTo>
                <a:lnTo>
                  <a:pt x="414602" y="1023760"/>
                </a:lnTo>
                <a:lnTo>
                  <a:pt x="424127" y="1022174"/>
                </a:lnTo>
                <a:lnTo>
                  <a:pt x="432859" y="1020059"/>
                </a:lnTo>
                <a:lnTo>
                  <a:pt x="441854" y="1017944"/>
                </a:lnTo>
                <a:lnTo>
                  <a:pt x="450321" y="1015565"/>
                </a:lnTo>
                <a:lnTo>
                  <a:pt x="458523" y="1012921"/>
                </a:lnTo>
                <a:lnTo>
                  <a:pt x="466196" y="1009749"/>
                </a:lnTo>
                <a:lnTo>
                  <a:pt x="473869" y="1006312"/>
                </a:lnTo>
                <a:lnTo>
                  <a:pt x="481013" y="1003140"/>
                </a:lnTo>
                <a:lnTo>
                  <a:pt x="488157" y="999438"/>
                </a:lnTo>
                <a:lnTo>
                  <a:pt x="494771" y="995473"/>
                </a:lnTo>
                <a:lnTo>
                  <a:pt x="501386" y="991507"/>
                </a:lnTo>
                <a:lnTo>
                  <a:pt x="507736" y="987278"/>
                </a:lnTo>
                <a:lnTo>
                  <a:pt x="513821" y="983048"/>
                </a:lnTo>
                <a:lnTo>
                  <a:pt x="519113" y="978289"/>
                </a:lnTo>
                <a:lnTo>
                  <a:pt x="524669" y="973795"/>
                </a:lnTo>
                <a:lnTo>
                  <a:pt x="530225" y="969036"/>
                </a:lnTo>
                <a:lnTo>
                  <a:pt x="534988" y="964013"/>
                </a:lnTo>
                <a:lnTo>
                  <a:pt x="540015" y="959255"/>
                </a:lnTo>
                <a:lnTo>
                  <a:pt x="544248" y="953967"/>
                </a:lnTo>
                <a:lnTo>
                  <a:pt x="548746" y="948944"/>
                </a:lnTo>
                <a:lnTo>
                  <a:pt x="552715" y="943657"/>
                </a:lnTo>
                <a:lnTo>
                  <a:pt x="556684" y="938105"/>
                </a:lnTo>
                <a:lnTo>
                  <a:pt x="560388" y="932554"/>
                </a:lnTo>
                <a:lnTo>
                  <a:pt x="564092" y="927266"/>
                </a:lnTo>
                <a:lnTo>
                  <a:pt x="567267" y="921715"/>
                </a:lnTo>
                <a:lnTo>
                  <a:pt x="573352" y="910876"/>
                </a:lnTo>
                <a:lnTo>
                  <a:pt x="578644" y="899772"/>
                </a:lnTo>
                <a:lnTo>
                  <a:pt x="583407" y="888404"/>
                </a:lnTo>
                <a:lnTo>
                  <a:pt x="587375" y="877830"/>
                </a:lnTo>
                <a:lnTo>
                  <a:pt x="591080" y="867255"/>
                </a:lnTo>
                <a:lnTo>
                  <a:pt x="594255" y="856416"/>
                </a:lnTo>
                <a:lnTo>
                  <a:pt x="596636" y="846899"/>
                </a:lnTo>
                <a:lnTo>
                  <a:pt x="598752" y="837117"/>
                </a:lnTo>
                <a:lnTo>
                  <a:pt x="600605" y="828129"/>
                </a:lnTo>
                <a:lnTo>
                  <a:pt x="601928" y="819934"/>
                </a:lnTo>
                <a:lnTo>
                  <a:pt x="602721" y="812267"/>
                </a:lnTo>
                <a:lnTo>
                  <a:pt x="604044" y="799577"/>
                </a:lnTo>
                <a:lnTo>
                  <a:pt x="604573" y="790853"/>
                </a:lnTo>
                <a:lnTo>
                  <a:pt x="604573" y="786095"/>
                </a:lnTo>
                <a:lnTo>
                  <a:pt x="604573" y="544464"/>
                </a:lnTo>
                <a:lnTo>
                  <a:pt x="604838" y="538383"/>
                </a:lnTo>
                <a:lnTo>
                  <a:pt x="605896" y="532303"/>
                </a:lnTo>
                <a:lnTo>
                  <a:pt x="607219" y="526487"/>
                </a:lnTo>
                <a:lnTo>
                  <a:pt x="609336" y="521200"/>
                </a:lnTo>
                <a:lnTo>
                  <a:pt x="611982" y="515912"/>
                </a:lnTo>
                <a:lnTo>
                  <a:pt x="614892" y="510889"/>
                </a:lnTo>
                <a:lnTo>
                  <a:pt x="618332" y="506131"/>
                </a:lnTo>
                <a:lnTo>
                  <a:pt x="622300" y="501901"/>
                </a:lnTo>
                <a:lnTo>
                  <a:pt x="626534" y="497935"/>
                </a:lnTo>
                <a:lnTo>
                  <a:pt x="631296" y="494499"/>
                </a:lnTo>
                <a:lnTo>
                  <a:pt x="636323" y="491591"/>
                </a:lnTo>
                <a:lnTo>
                  <a:pt x="641350" y="488947"/>
                </a:lnTo>
                <a:lnTo>
                  <a:pt x="646907" y="487096"/>
                </a:lnTo>
                <a:lnTo>
                  <a:pt x="652992" y="485510"/>
                </a:lnTo>
                <a:lnTo>
                  <a:pt x="658813" y="484453"/>
                </a:lnTo>
                <a:lnTo>
                  <a:pt x="664898" y="484188"/>
                </a:lnTo>
                <a:lnTo>
                  <a:pt x="671248" y="484453"/>
                </a:lnTo>
                <a:lnTo>
                  <a:pt x="677069" y="485510"/>
                </a:lnTo>
                <a:lnTo>
                  <a:pt x="682890" y="487096"/>
                </a:lnTo>
                <a:lnTo>
                  <a:pt x="688711" y="488947"/>
                </a:lnTo>
                <a:lnTo>
                  <a:pt x="694003" y="491591"/>
                </a:lnTo>
                <a:lnTo>
                  <a:pt x="698765" y="494499"/>
                </a:lnTo>
                <a:lnTo>
                  <a:pt x="703528" y="497935"/>
                </a:lnTo>
                <a:lnTo>
                  <a:pt x="708026" y="501901"/>
                </a:lnTo>
                <a:lnTo>
                  <a:pt x="711994" y="506131"/>
                </a:lnTo>
                <a:lnTo>
                  <a:pt x="715169" y="510889"/>
                </a:lnTo>
                <a:lnTo>
                  <a:pt x="718344" y="515912"/>
                </a:lnTo>
                <a:lnTo>
                  <a:pt x="720726" y="521200"/>
                </a:lnTo>
                <a:lnTo>
                  <a:pt x="722842" y="526487"/>
                </a:lnTo>
                <a:lnTo>
                  <a:pt x="724430" y="532303"/>
                </a:lnTo>
                <a:lnTo>
                  <a:pt x="725223" y="538383"/>
                </a:lnTo>
                <a:lnTo>
                  <a:pt x="725488" y="544464"/>
                </a:lnTo>
                <a:lnTo>
                  <a:pt x="725488" y="786095"/>
                </a:lnTo>
                <a:lnTo>
                  <a:pt x="725223" y="797462"/>
                </a:lnTo>
                <a:lnTo>
                  <a:pt x="724694" y="809095"/>
                </a:lnTo>
                <a:lnTo>
                  <a:pt x="723636" y="821255"/>
                </a:lnTo>
                <a:lnTo>
                  <a:pt x="722313" y="833681"/>
                </a:lnTo>
                <a:lnTo>
                  <a:pt x="720461" y="846370"/>
                </a:lnTo>
                <a:lnTo>
                  <a:pt x="718080" y="859853"/>
                </a:lnTo>
                <a:lnTo>
                  <a:pt x="714905" y="873336"/>
                </a:lnTo>
                <a:lnTo>
                  <a:pt x="711465" y="886554"/>
                </a:lnTo>
                <a:lnTo>
                  <a:pt x="707496" y="900830"/>
                </a:lnTo>
                <a:lnTo>
                  <a:pt x="702998" y="914312"/>
                </a:lnTo>
                <a:lnTo>
                  <a:pt x="698236" y="928324"/>
                </a:lnTo>
                <a:lnTo>
                  <a:pt x="692415" y="942335"/>
                </a:lnTo>
                <a:lnTo>
                  <a:pt x="686065" y="956347"/>
                </a:lnTo>
                <a:lnTo>
                  <a:pt x="679186" y="970094"/>
                </a:lnTo>
                <a:lnTo>
                  <a:pt x="671513" y="983841"/>
                </a:lnTo>
                <a:lnTo>
                  <a:pt x="663311" y="997323"/>
                </a:lnTo>
                <a:lnTo>
                  <a:pt x="658813" y="1003933"/>
                </a:lnTo>
                <a:lnTo>
                  <a:pt x="654315" y="1010542"/>
                </a:lnTo>
                <a:lnTo>
                  <a:pt x="649552" y="1017151"/>
                </a:lnTo>
                <a:lnTo>
                  <a:pt x="644525" y="1023496"/>
                </a:lnTo>
                <a:lnTo>
                  <a:pt x="639498" y="1029841"/>
                </a:lnTo>
                <a:lnTo>
                  <a:pt x="634207" y="1035921"/>
                </a:lnTo>
                <a:lnTo>
                  <a:pt x="628650" y="1042001"/>
                </a:lnTo>
                <a:lnTo>
                  <a:pt x="623094" y="1048082"/>
                </a:lnTo>
                <a:lnTo>
                  <a:pt x="617009" y="1054162"/>
                </a:lnTo>
                <a:lnTo>
                  <a:pt x="610923" y="1059978"/>
                </a:lnTo>
                <a:lnTo>
                  <a:pt x="604838" y="1065530"/>
                </a:lnTo>
                <a:lnTo>
                  <a:pt x="598488" y="1071082"/>
                </a:lnTo>
                <a:lnTo>
                  <a:pt x="591873" y="1076369"/>
                </a:lnTo>
                <a:lnTo>
                  <a:pt x="584730" y="1081656"/>
                </a:lnTo>
                <a:lnTo>
                  <a:pt x="577850" y="1086944"/>
                </a:lnTo>
                <a:lnTo>
                  <a:pt x="570442" y="1091702"/>
                </a:lnTo>
                <a:lnTo>
                  <a:pt x="563034" y="1096461"/>
                </a:lnTo>
                <a:lnTo>
                  <a:pt x="555096" y="1101219"/>
                </a:lnTo>
                <a:lnTo>
                  <a:pt x="547159" y="1105714"/>
                </a:lnTo>
                <a:lnTo>
                  <a:pt x="538957" y="1109944"/>
                </a:lnTo>
                <a:lnTo>
                  <a:pt x="530755" y="1113909"/>
                </a:lnTo>
                <a:lnTo>
                  <a:pt x="522288" y="1117875"/>
                </a:lnTo>
                <a:lnTo>
                  <a:pt x="513292" y="1121576"/>
                </a:lnTo>
                <a:lnTo>
                  <a:pt x="504296" y="1125277"/>
                </a:lnTo>
                <a:lnTo>
                  <a:pt x="495036" y="1128185"/>
                </a:lnTo>
                <a:lnTo>
                  <a:pt x="485246" y="1131357"/>
                </a:lnTo>
                <a:lnTo>
                  <a:pt x="475721" y="1134001"/>
                </a:lnTo>
                <a:lnTo>
                  <a:pt x="465932" y="1136909"/>
                </a:lnTo>
                <a:lnTo>
                  <a:pt x="455613" y="1139288"/>
                </a:lnTo>
                <a:lnTo>
                  <a:pt x="445029" y="1141139"/>
                </a:lnTo>
                <a:lnTo>
                  <a:pt x="434182" y="1142989"/>
                </a:lnTo>
                <a:lnTo>
                  <a:pt x="423069" y="1144840"/>
                </a:lnTo>
                <a:lnTo>
                  <a:pt x="423069" y="1329896"/>
                </a:lnTo>
                <a:lnTo>
                  <a:pt x="664898" y="1329896"/>
                </a:lnTo>
                <a:lnTo>
                  <a:pt x="671248" y="1330161"/>
                </a:lnTo>
                <a:lnTo>
                  <a:pt x="677069" y="1331218"/>
                </a:lnTo>
                <a:lnTo>
                  <a:pt x="682890" y="1332540"/>
                </a:lnTo>
                <a:lnTo>
                  <a:pt x="688711" y="1334919"/>
                </a:lnTo>
                <a:lnTo>
                  <a:pt x="694003" y="1337299"/>
                </a:lnTo>
                <a:lnTo>
                  <a:pt x="698765" y="1340207"/>
                </a:lnTo>
                <a:lnTo>
                  <a:pt x="703528" y="1343643"/>
                </a:lnTo>
                <a:lnTo>
                  <a:pt x="708026" y="1347609"/>
                </a:lnTo>
                <a:lnTo>
                  <a:pt x="711994" y="1351839"/>
                </a:lnTo>
                <a:lnTo>
                  <a:pt x="715169" y="1356862"/>
                </a:lnTo>
                <a:lnTo>
                  <a:pt x="718344" y="1361620"/>
                </a:lnTo>
                <a:lnTo>
                  <a:pt x="720726" y="1366908"/>
                </a:lnTo>
                <a:lnTo>
                  <a:pt x="722842" y="1372195"/>
                </a:lnTo>
                <a:lnTo>
                  <a:pt x="724430" y="1378011"/>
                </a:lnTo>
                <a:lnTo>
                  <a:pt x="725223" y="1384092"/>
                </a:lnTo>
                <a:lnTo>
                  <a:pt x="725488" y="1390172"/>
                </a:lnTo>
                <a:lnTo>
                  <a:pt x="725223" y="1396517"/>
                </a:lnTo>
                <a:lnTo>
                  <a:pt x="724430" y="1402333"/>
                </a:lnTo>
                <a:lnTo>
                  <a:pt x="722842" y="1408149"/>
                </a:lnTo>
                <a:lnTo>
                  <a:pt x="720726" y="1413965"/>
                </a:lnTo>
                <a:lnTo>
                  <a:pt x="718344" y="1419252"/>
                </a:lnTo>
                <a:lnTo>
                  <a:pt x="715169" y="1424011"/>
                </a:lnTo>
                <a:lnTo>
                  <a:pt x="711994" y="1429034"/>
                </a:lnTo>
                <a:lnTo>
                  <a:pt x="708026" y="1433264"/>
                </a:lnTo>
                <a:lnTo>
                  <a:pt x="703528" y="1436965"/>
                </a:lnTo>
                <a:lnTo>
                  <a:pt x="698765" y="1440402"/>
                </a:lnTo>
                <a:lnTo>
                  <a:pt x="694003" y="1443574"/>
                </a:lnTo>
                <a:lnTo>
                  <a:pt x="688711" y="1445953"/>
                </a:lnTo>
                <a:lnTo>
                  <a:pt x="682890" y="1448068"/>
                </a:lnTo>
                <a:lnTo>
                  <a:pt x="677069" y="1449654"/>
                </a:lnTo>
                <a:lnTo>
                  <a:pt x="671248" y="1450447"/>
                </a:lnTo>
                <a:lnTo>
                  <a:pt x="664898" y="1450976"/>
                </a:lnTo>
                <a:lnTo>
                  <a:pt x="60589" y="1450976"/>
                </a:lnTo>
                <a:lnTo>
                  <a:pt x="54239" y="1450447"/>
                </a:lnTo>
                <a:lnTo>
                  <a:pt x="48419" y="1449654"/>
                </a:lnTo>
                <a:lnTo>
                  <a:pt x="42598" y="1448068"/>
                </a:lnTo>
                <a:lnTo>
                  <a:pt x="37041" y="1445953"/>
                </a:lnTo>
                <a:lnTo>
                  <a:pt x="31750" y="1443574"/>
                </a:lnTo>
                <a:lnTo>
                  <a:pt x="26723" y="1440402"/>
                </a:lnTo>
                <a:lnTo>
                  <a:pt x="21960" y="1436965"/>
                </a:lnTo>
                <a:lnTo>
                  <a:pt x="17727" y="1433264"/>
                </a:lnTo>
                <a:lnTo>
                  <a:pt x="13758" y="1429034"/>
                </a:lnTo>
                <a:lnTo>
                  <a:pt x="10319" y="1424011"/>
                </a:lnTo>
                <a:lnTo>
                  <a:pt x="7408" y="1419252"/>
                </a:lnTo>
                <a:lnTo>
                  <a:pt x="5027" y="1413965"/>
                </a:lnTo>
                <a:lnTo>
                  <a:pt x="2646" y="1408149"/>
                </a:lnTo>
                <a:lnTo>
                  <a:pt x="1323" y="1402333"/>
                </a:lnTo>
                <a:lnTo>
                  <a:pt x="264" y="1396517"/>
                </a:lnTo>
                <a:lnTo>
                  <a:pt x="0" y="1390172"/>
                </a:lnTo>
                <a:lnTo>
                  <a:pt x="264" y="1384092"/>
                </a:lnTo>
                <a:lnTo>
                  <a:pt x="1323" y="1378011"/>
                </a:lnTo>
                <a:lnTo>
                  <a:pt x="2646" y="1372195"/>
                </a:lnTo>
                <a:lnTo>
                  <a:pt x="5027" y="1366908"/>
                </a:lnTo>
                <a:lnTo>
                  <a:pt x="7408" y="1361620"/>
                </a:lnTo>
                <a:lnTo>
                  <a:pt x="10319" y="1356862"/>
                </a:lnTo>
                <a:lnTo>
                  <a:pt x="13758" y="1351839"/>
                </a:lnTo>
                <a:lnTo>
                  <a:pt x="17727" y="1347609"/>
                </a:lnTo>
                <a:lnTo>
                  <a:pt x="21960" y="1343643"/>
                </a:lnTo>
                <a:lnTo>
                  <a:pt x="26723" y="1340207"/>
                </a:lnTo>
                <a:lnTo>
                  <a:pt x="31750" y="1337299"/>
                </a:lnTo>
                <a:lnTo>
                  <a:pt x="37041" y="1334919"/>
                </a:lnTo>
                <a:lnTo>
                  <a:pt x="42598" y="1332540"/>
                </a:lnTo>
                <a:lnTo>
                  <a:pt x="48419" y="1331218"/>
                </a:lnTo>
                <a:lnTo>
                  <a:pt x="54239" y="1330161"/>
                </a:lnTo>
                <a:lnTo>
                  <a:pt x="60589" y="1329896"/>
                </a:lnTo>
                <a:lnTo>
                  <a:pt x="302419" y="1329896"/>
                </a:lnTo>
                <a:lnTo>
                  <a:pt x="302419" y="1144840"/>
                </a:lnTo>
                <a:lnTo>
                  <a:pt x="291571" y="1142989"/>
                </a:lnTo>
                <a:lnTo>
                  <a:pt x="280459" y="1141139"/>
                </a:lnTo>
                <a:lnTo>
                  <a:pt x="270140" y="1139288"/>
                </a:lnTo>
                <a:lnTo>
                  <a:pt x="259821" y="1136909"/>
                </a:lnTo>
                <a:lnTo>
                  <a:pt x="250032" y="1134001"/>
                </a:lnTo>
                <a:lnTo>
                  <a:pt x="240242" y="1131357"/>
                </a:lnTo>
                <a:lnTo>
                  <a:pt x="230452" y="1128185"/>
                </a:lnTo>
                <a:lnTo>
                  <a:pt x="221457" y="1125277"/>
                </a:lnTo>
                <a:lnTo>
                  <a:pt x="212196" y="1121576"/>
                </a:lnTo>
                <a:lnTo>
                  <a:pt x="203465" y="1117875"/>
                </a:lnTo>
                <a:lnTo>
                  <a:pt x="194734" y="1113909"/>
                </a:lnTo>
                <a:lnTo>
                  <a:pt x="186532" y="1109944"/>
                </a:lnTo>
                <a:lnTo>
                  <a:pt x="178329" y="1105714"/>
                </a:lnTo>
                <a:lnTo>
                  <a:pt x="170392" y="1101219"/>
                </a:lnTo>
                <a:lnTo>
                  <a:pt x="162454" y="1096461"/>
                </a:lnTo>
                <a:lnTo>
                  <a:pt x="155310" y="1091702"/>
                </a:lnTo>
                <a:lnTo>
                  <a:pt x="147902" y="1086944"/>
                </a:lnTo>
                <a:lnTo>
                  <a:pt x="140758" y="1081656"/>
                </a:lnTo>
                <a:lnTo>
                  <a:pt x="133879" y="1076369"/>
                </a:lnTo>
                <a:lnTo>
                  <a:pt x="127264" y="1071082"/>
                </a:lnTo>
                <a:lnTo>
                  <a:pt x="120650" y="1065530"/>
                </a:lnTo>
                <a:lnTo>
                  <a:pt x="114564" y="1059978"/>
                </a:lnTo>
                <a:lnTo>
                  <a:pt x="108479" y="1054162"/>
                </a:lnTo>
                <a:lnTo>
                  <a:pt x="102394" y="1048082"/>
                </a:lnTo>
                <a:lnTo>
                  <a:pt x="97102" y="1042001"/>
                </a:lnTo>
                <a:lnTo>
                  <a:pt x="91546" y="1035921"/>
                </a:lnTo>
                <a:lnTo>
                  <a:pt x="85989" y="1029841"/>
                </a:lnTo>
                <a:lnTo>
                  <a:pt x="81227" y="1023496"/>
                </a:lnTo>
                <a:lnTo>
                  <a:pt x="75935" y="1017151"/>
                </a:lnTo>
                <a:lnTo>
                  <a:pt x="71437" y="1010542"/>
                </a:lnTo>
                <a:lnTo>
                  <a:pt x="66675" y="1003933"/>
                </a:lnTo>
                <a:lnTo>
                  <a:pt x="62177" y="997323"/>
                </a:lnTo>
                <a:lnTo>
                  <a:pt x="53975" y="983841"/>
                </a:lnTo>
                <a:lnTo>
                  <a:pt x="46302" y="970094"/>
                </a:lnTo>
                <a:lnTo>
                  <a:pt x="39687" y="956347"/>
                </a:lnTo>
                <a:lnTo>
                  <a:pt x="33337" y="942335"/>
                </a:lnTo>
                <a:lnTo>
                  <a:pt x="27516" y="928324"/>
                </a:lnTo>
                <a:lnTo>
                  <a:pt x="22489" y="914312"/>
                </a:lnTo>
                <a:lnTo>
                  <a:pt x="17991" y="900830"/>
                </a:lnTo>
                <a:lnTo>
                  <a:pt x="14023" y="886554"/>
                </a:lnTo>
                <a:lnTo>
                  <a:pt x="10583" y="873336"/>
                </a:lnTo>
                <a:lnTo>
                  <a:pt x="7673" y="859853"/>
                </a:lnTo>
                <a:lnTo>
                  <a:pt x="5291" y="846370"/>
                </a:lnTo>
                <a:lnTo>
                  <a:pt x="3439" y="833681"/>
                </a:lnTo>
                <a:lnTo>
                  <a:pt x="1852" y="821255"/>
                </a:lnTo>
                <a:lnTo>
                  <a:pt x="1058" y="809095"/>
                </a:lnTo>
                <a:lnTo>
                  <a:pt x="264" y="797462"/>
                </a:lnTo>
                <a:lnTo>
                  <a:pt x="0" y="786095"/>
                </a:lnTo>
                <a:lnTo>
                  <a:pt x="0" y="544464"/>
                </a:lnTo>
                <a:lnTo>
                  <a:pt x="264" y="538383"/>
                </a:lnTo>
                <a:lnTo>
                  <a:pt x="1323" y="532303"/>
                </a:lnTo>
                <a:lnTo>
                  <a:pt x="2646" y="526487"/>
                </a:lnTo>
                <a:lnTo>
                  <a:pt x="5027" y="521200"/>
                </a:lnTo>
                <a:lnTo>
                  <a:pt x="7408" y="515912"/>
                </a:lnTo>
                <a:lnTo>
                  <a:pt x="10319" y="510889"/>
                </a:lnTo>
                <a:lnTo>
                  <a:pt x="13758" y="506131"/>
                </a:lnTo>
                <a:lnTo>
                  <a:pt x="17727" y="501901"/>
                </a:lnTo>
                <a:lnTo>
                  <a:pt x="21960" y="497935"/>
                </a:lnTo>
                <a:lnTo>
                  <a:pt x="26723" y="494499"/>
                </a:lnTo>
                <a:lnTo>
                  <a:pt x="31750" y="491591"/>
                </a:lnTo>
                <a:lnTo>
                  <a:pt x="37041" y="488947"/>
                </a:lnTo>
                <a:lnTo>
                  <a:pt x="42598" y="487096"/>
                </a:lnTo>
                <a:lnTo>
                  <a:pt x="48419" y="485510"/>
                </a:lnTo>
                <a:lnTo>
                  <a:pt x="54239" y="484453"/>
                </a:lnTo>
                <a:lnTo>
                  <a:pt x="60589" y="484188"/>
                </a:lnTo>
                <a:close/>
                <a:moveTo>
                  <a:pt x="362612" y="0"/>
                </a:moveTo>
                <a:lnTo>
                  <a:pt x="372158" y="265"/>
                </a:lnTo>
                <a:lnTo>
                  <a:pt x="381438" y="1058"/>
                </a:lnTo>
                <a:lnTo>
                  <a:pt x="390454" y="2116"/>
                </a:lnTo>
                <a:lnTo>
                  <a:pt x="399204" y="3967"/>
                </a:lnTo>
                <a:lnTo>
                  <a:pt x="408219" y="5553"/>
                </a:lnTo>
                <a:lnTo>
                  <a:pt x="416705" y="8198"/>
                </a:lnTo>
                <a:lnTo>
                  <a:pt x="424925" y="11107"/>
                </a:lnTo>
                <a:lnTo>
                  <a:pt x="433145" y="14280"/>
                </a:lnTo>
                <a:lnTo>
                  <a:pt x="441630" y="17982"/>
                </a:lnTo>
                <a:lnTo>
                  <a:pt x="449054" y="21949"/>
                </a:lnTo>
                <a:lnTo>
                  <a:pt x="456744" y="26444"/>
                </a:lnTo>
                <a:lnTo>
                  <a:pt x="464169" y="30939"/>
                </a:lnTo>
                <a:lnTo>
                  <a:pt x="471328" y="36228"/>
                </a:lnTo>
                <a:lnTo>
                  <a:pt x="478222" y="41253"/>
                </a:lnTo>
                <a:lnTo>
                  <a:pt x="484851" y="47070"/>
                </a:lnTo>
                <a:lnTo>
                  <a:pt x="490950" y="53152"/>
                </a:lnTo>
                <a:lnTo>
                  <a:pt x="497049" y="59234"/>
                </a:lnTo>
                <a:lnTo>
                  <a:pt x="502882" y="66110"/>
                </a:lnTo>
                <a:lnTo>
                  <a:pt x="508186" y="72721"/>
                </a:lnTo>
                <a:lnTo>
                  <a:pt x="513224" y="80125"/>
                </a:lnTo>
                <a:lnTo>
                  <a:pt x="517997" y="87265"/>
                </a:lnTo>
                <a:lnTo>
                  <a:pt x="522504" y="94934"/>
                </a:lnTo>
                <a:lnTo>
                  <a:pt x="526482" y="102602"/>
                </a:lnTo>
                <a:lnTo>
                  <a:pt x="530194" y="110800"/>
                </a:lnTo>
                <a:lnTo>
                  <a:pt x="533111" y="118998"/>
                </a:lnTo>
                <a:lnTo>
                  <a:pt x="536293" y="127195"/>
                </a:lnTo>
                <a:lnTo>
                  <a:pt x="538679" y="136186"/>
                </a:lnTo>
                <a:lnTo>
                  <a:pt x="540536" y="144648"/>
                </a:lnTo>
                <a:lnTo>
                  <a:pt x="542392" y="153903"/>
                </a:lnTo>
                <a:lnTo>
                  <a:pt x="543187" y="162630"/>
                </a:lnTo>
                <a:lnTo>
                  <a:pt x="544248" y="172150"/>
                </a:lnTo>
                <a:lnTo>
                  <a:pt x="544513" y="181141"/>
                </a:lnTo>
                <a:lnTo>
                  <a:pt x="544513" y="483394"/>
                </a:lnTo>
                <a:lnTo>
                  <a:pt x="180975" y="483394"/>
                </a:lnTo>
                <a:lnTo>
                  <a:pt x="180975" y="181141"/>
                </a:lnTo>
                <a:lnTo>
                  <a:pt x="181240" y="172150"/>
                </a:lnTo>
                <a:lnTo>
                  <a:pt x="181771" y="162630"/>
                </a:lnTo>
                <a:lnTo>
                  <a:pt x="183097" y="153903"/>
                </a:lnTo>
                <a:lnTo>
                  <a:pt x="184422" y="144648"/>
                </a:lnTo>
                <a:lnTo>
                  <a:pt x="186809" y="136186"/>
                </a:lnTo>
                <a:lnTo>
                  <a:pt x="189195" y="127195"/>
                </a:lnTo>
                <a:lnTo>
                  <a:pt x="191847" y="118998"/>
                </a:lnTo>
                <a:lnTo>
                  <a:pt x="195294" y="110800"/>
                </a:lnTo>
                <a:lnTo>
                  <a:pt x="199006" y="102602"/>
                </a:lnTo>
                <a:lnTo>
                  <a:pt x="202984" y="94934"/>
                </a:lnTo>
                <a:lnTo>
                  <a:pt x="207226" y="87265"/>
                </a:lnTo>
                <a:lnTo>
                  <a:pt x="211999" y="80125"/>
                </a:lnTo>
                <a:lnTo>
                  <a:pt x="217037" y="72721"/>
                </a:lnTo>
                <a:lnTo>
                  <a:pt x="222341" y="66110"/>
                </a:lnTo>
                <a:lnTo>
                  <a:pt x="228174" y="59234"/>
                </a:lnTo>
                <a:lnTo>
                  <a:pt x="234008" y="53152"/>
                </a:lnTo>
                <a:lnTo>
                  <a:pt x="240372" y="47070"/>
                </a:lnTo>
                <a:lnTo>
                  <a:pt x="247266" y="41253"/>
                </a:lnTo>
                <a:lnTo>
                  <a:pt x="253895" y="36228"/>
                </a:lnTo>
                <a:lnTo>
                  <a:pt x="261054" y="30939"/>
                </a:lnTo>
                <a:lnTo>
                  <a:pt x="268479" y="26444"/>
                </a:lnTo>
                <a:lnTo>
                  <a:pt x="275903" y="21949"/>
                </a:lnTo>
                <a:lnTo>
                  <a:pt x="283858" y="17982"/>
                </a:lnTo>
                <a:lnTo>
                  <a:pt x="291813" y="14280"/>
                </a:lnTo>
                <a:lnTo>
                  <a:pt x="300033" y="11107"/>
                </a:lnTo>
                <a:lnTo>
                  <a:pt x="308518" y="8198"/>
                </a:lnTo>
                <a:lnTo>
                  <a:pt x="317269" y="5553"/>
                </a:lnTo>
                <a:lnTo>
                  <a:pt x="326019" y="3967"/>
                </a:lnTo>
                <a:lnTo>
                  <a:pt x="334770" y="2116"/>
                </a:lnTo>
                <a:lnTo>
                  <a:pt x="344050" y="1058"/>
                </a:lnTo>
                <a:lnTo>
                  <a:pt x="353331" y="265"/>
                </a:lnTo>
                <a:lnTo>
                  <a:pt x="362612"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17" name="KSO_Shape"/>
          <p:cNvSpPr/>
          <p:nvPr/>
        </p:nvSpPr>
        <p:spPr bwMode="auto">
          <a:xfrm>
            <a:off x="8523323" y="3017326"/>
            <a:ext cx="206717" cy="387594"/>
          </a:xfrm>
          <a:custGeom>
            <a:avLst/>
            <a:gdLst>
              <a:gd name="T0" fmla="*/ 134485 w 2938"/>
              <a:gd name="T1" fmla="*/ 2420 h 5511"/>
              <a:gd name="T2" fmla="*/ 89887 w 2938"/>
              <a:gd name="T3" fmla="*/ 15901 h 5511"/>
              <a:gd name="T4" fmla="*/ 51858 w 2938"/>
              <a:gd name="T5" fmla="*/ 41481 h 5511"/>
              <a:gd name="T6" fmla="*/ 22817 w 2938"/>
              <a:gd name="T7" fmla="*/ 77085 h 5511"/>
              <a:gd name="T8" fmla="*/ 4840 w 2938"/>
              <a:gd name="T9" fmla="*/ 119257 h 5511"/>
              <a:gd name="T10" fmla="*/ 0 w 2938"/>
              <a:gd name="T11" fmla="*/ 1746336 h 5511"/>
              <a:gd name="T12" fmla="*/ 4840 w 2938"/>
              <a:gd name="T13" fmla="*/ 1786089 h 5511"/>
              <a:gd name="T14" fmla="*/ 22817 w 2938"/>
              <a:gd name="T15" fmla="*/ 1828606 h 5511"/>
              <a:gd name="T16" fmla="*/ 51858 w 2938"/>
              <a:gd name="T17" fmla="*/ 1863865 h 5511"/>
              <a:gd name="T18" fmla="*/ 89887 w 2938"/>
              <a:gd name="T19" fmla="*/ 1889445 h 5511"/>
              <a:gd name="T20" fmla="*/ 134485 w 2938"/>
              <a:gd name="T21" fmla="*/ 1903272 h 5511"/>
              <a:gd name="T22" fmla="*/ 864989 w 2938"/>
              <a:gd name="T23" fmla="*/ 1905000 h 5511"/>
              <a:gd name="T24" fmla="*/ 911316 w 2938"/>
              <a:gd name="T25" fmla="*/ 1895667 h 5511"/>
              <a:gd name="T26" fmla="*/ 952111 w 2938"/>
              <a:gd name="T27" fmla="*/ 1873544 h 5511"/>
              <a:gd name="T28" fmla="*/ 984263 w 2938"/>
              <a:gd name="T29" fmla="*/ 1841396 h 5511"/>
              <a:gd name="T30" fmla="*/ 1006043 w 2938"/>
              <a:gd name="T31" fmla="*/ 1800953 h 5511"/>
              <a:gd name="T32" fmla="*/ 1015377 w 2938"/>
              <a:gd name="T33" fmla="*/ 1754633 h 5511"/>
              <a:gd name="T34" fmla="*/ 1013994 w 2938"/>
              <a:gd name="T35" fmla="*/ 134812 h 5511"/>
              <a:gd name="T36" fmla="*/ 999820 w 2938"/>
              <a:gd name="T37" fmla="*/ 90220 h 5511"/>
              <a:gd name="T38" fmla="*/ 974237 w 2938"/>
              <a:gd name="T39" fmla="*/ 52542 h 5511"/>
              <a:gd name="T40" fmla="*/ 938973 w 2938"/>
              <a:gd name="T41" fmla="*/ 23160 h 5511"/>
              <a:gd name="T42" fmla="*/ 896450 w 2938"/>
              <a:gd name="T43" fmla="*/ 5531 h 5511"/>
              <a:gd name="T44" fmla="*/ 412789 w 2938"/>
              <a:gd name="T45" fmla="*/ 127553 h 5511"/>
              <a:gd name="T46" fmla="*/ 615380 w 2938"/>
              <a:gd name="T47" fmla="*/ 129973 h 5511"/>
              <a:gd name="T48" fmla="*/ 629209 w 2938"/>
              <a:gd name="T49" fmla="*/ 141034 h 5511"/>
              <a:gd name="T50" fmla="*/ 635086 w 2938"/>
              <a:gd name="T51" fmla="*/ 159009 h 5511"/>
              <a:gd name="T52" fmla="*/ 630938 w 2938"/>
              <a:gd name="T53" fmla="*/ 174219 h 5511"/>
              <a:gd name="T54" fmla="*/ 618146 w 2938"/>
              <a:gd name="T55" fmla="*/ 187009 h 5511"/>
              <a:gd name="T56" fmla="*/ 412789 w 2938"/>
              <a:gd name="T57" fmla="*/ 190811 h 5511"/>
              <a:gd name="T58" fmla="*/ 397577 w 2938"/>
              <a:gd name="T59" fmla="*/ 187009 h 5511"/>
              <a:gd name="T60" fmla="*/ 384440 w 2938"/>
              <a:gd name="T61" fmla="*/ 174219 h 5511"/>
              <a:gd name="T62" fmla="*/ 380637 w 2938"/>
              <a:gd name="T63" fmla="*/ 159009 h 5511"/>
              <a:gd name="T64" fmla="*/ 386168 w 2938"/>
              <a:gd name="T65" fmla="*/ 141034 h 5511"/>
              <a:gd name="T66" fmla="*/ 400343 w 2938"/>
              <a:gd name="T67" fmla="*/ 129973 h 5511"/>
              <a:gd name="T68" fmla="*/ 507516 w 2938"/>
              <a:gd name="T69" fmla="*/ 1841742 h 5511"/>
              <a:gd name="T70" fmla="*/ 479513 w 2938"/>
              <a:gd name="T71" fmla="*/ 1837594 h 5511"/>
              <a:gd name="T72" fmla="*/ 454275 w 2938"/>
              <a:gd name="T73" fmla="*/ 1825495 h 5511"/>
              <a:gd name="T74" fmla="*/ 434223 w 2938"/>
              <a:gd name="T75" fmla="*/ 1806829 h 5511"/>
              <a:gd name="T76" fmla="*/ 420049 w 2938"/>
              <a:gd name="T77" fmla="*/ 1783323 h 5511"/>
              <a:gd name="T78" fmla="*/ 413134 w 2938"/>
              <a:gd name="T79" fmla="*/ 1756015 h 5511"/>
              <a:gd name="T80" fmla="*/ 413826 w 2938"/>
              <a:gd name="T81" fmla="*/ 1731818 h 5511"/>
              <a:gd name="T82" fmla="*/ 422123 w 2938"/>
              <a:gd name="T83" fmla="*/ 1704856 h 5511"/>
              <a:gd name="T84" fmla="*/ 437335 w 2938"/>
              <a:gd name="T85" fmla="*/ 1682387 h 5511"/>
              <a:gd name="T86" fmla="*/ 458078 w 2938"/>
              <a:gd name="T87" fmla="*/ 1665103 h 5511"/>
              <a:gd name="T88" fmla="*/ 483661 w 2938"/>
              <a:gd name="T89" fmla="*/ 1654042 h 5511"/>
              <a:gd name="T90" fmla="*/ 507516 w 2938"/>
              <a:gd name="T91" fmla="*/ 1651277 h 5511"/>
              <a:gd name="T92" fmla="*/ 536210 w 2938"/>
              <a:gd name="T93" fmla="*/ 1655425 h 5511"/>
              <a:gd name="T94" fmla="*/ 561102 w 2938"/>
              <a:gd name="T95" fmla="*/ 1667523 h 5511"/>
              <a:gd name="T96" fmla="*/ 581154 w 2938"/>
              <a:gd name="T97" fmla="*/ 1685498 h 5511"/>
              <a:gd name="T98" fmla="*/ 595674 w 2938"/>
              <a:gd name="T99" fmla="*/ 1709349 h 5511"/>
              <a:gd name="T100" fmla="*/ 602589 w 2938"/>
              <a:gd name="T101" fmla="*/ 1737003 h 5511"/>
              <a:gd name="T102" fmla="*/ 601897 w 2938"/>
              <a:gd name="T103" fmla="*/ 1761200 h 5511"/>
              <a:gd name="T104" fmla="*/ 593600 w 2938"/>
              <a:gd name="T105" fmla="*/ 1787817 h 5511"/>
              <a:gd name="T106" fmla="*/ 578388 w 2938"/>
              <a:gd name="T107" fmla="*/ 1810631 h 5511"/>
              <a:gd name="T108" fmla="*/ 556954 w 2938"/>
              <a:gd name="T109" fmla="*/ 1827915 h 5511"/>
              <a:gd name="T110" fmla="*/ 531370 w 2938"/>
              <a:gd name="T111" fmla="*/ 1838631 h 5511"/>
              <a:gd name="T112" fmla="*/ 952456 w 2938"/>
              <a:gd name="T113" fmla="*/ 1587673 h 551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938" h="5511">
                <a:moveTo>
                  <a:pt x="2479" y="0"/>
                </a:moveTo>
                <a:lnTo>
                  <a:pt x="458" y="0"/>
                </a:lnTo>
                <a:lnTo>
                  <a:pt x="435" y="1"/>
                </a:lnTo>
                <a:lnTo>
                  <a:pt x="412" y="3"/>
                </a:lnTo>
                <a:lnTo>
                  <a:pt x="389" y="7"/>
                </a:lnTo>
                <a:lnTo>
                  <a:pt x="366" y="11"/>
                </a:lnTo>
                <a:lnTo>
                  <a:pt x="345" y="16"/>
                </a:lnTo>
                <a:lnTo>
                  <a:pt x="322" y="22"/>
                </a:lnTo>
                <a:lnTo>
                  <a:pt x="301" y="29"/>
                </a:lnTo>
                <a:lnTo>
                  <a:pt x="281" y="37"/>
                </a:lnTo>
                <a:lnTo>
                  <a:pt x="260" y="46"/>
                </a:lnTo>
                <a:lnTo>
                  <a:pt x="240" y="56"/>
                </a:lnTo>
                <a:lnTo>
                  <a:pt x="221" y="67"/>
                </a:lnTo>
                <a:lnTo>
                  <a:pt x="203" y="80"/>
                </a:lnTo>
                <a:lnTo>
                  <a:pt x="184" y="93"/>
                </a:lnTo>
                <a:lnTo>
                  <a:pt x="167" y="106"/>
                </a:lnTo>
                <a:lnTo>
                  <a:pt x="150" y="120"/>
                </a:lnTo>
                <a:lnTo>
                  <a:pt x="135" y="135"/>
                </a:lnTo>
                <a:lnTo>
                  <a:pt x="119" y="152"/>
                </a:lnTo>
                <a:lnTo>
                  <a:pt x="104" y="169"/>
                </a:lnTo>
                <a:lnTo>
                  <a:pt x="91" y="186"/>
                </a:lnTo>
                <a:lnTo>
                  <a:pt x="78" y="203"/>
                </a:lnTo>
                <a:lnTo>
                  <a:pt x="66" y="223"/>
                </a:lnTo>
                <a:lnTo>
                  <a:pt x="55" y="242"/>
                </a:lnTo>
                <a:lnTo>
                  <a:pt x="45" y="261"/>
                </a:lnTo>
                <a:lnTo>
                  <a:pt x="35" y="281"/>
                </a:lnTo>
                <a:lnTo>
                  <a:pt x="27" y="303"/>
                </a:lnTo>
                <a:lnTo>
                  <a:pt x="20" y="324"/>
                </a:lnTo>
                <a:lnTo>
                  <a:pt x="14" y="345"/>
                </a:lnTo>
                <a:lnTo>
                  <a:pt x="9" y="368"/>
                </a:lnTo>
                <a:lnTo>
                  <a:pt x="5" y="390"/>
                </a:lnTo>
                <a:lnTo>
                  <a:pt x="2" y="413"/>
                </a:lnTo>
                <a:lnTo>
                  <a:pt x="0" y="437"/>
                </a:lnTo>
                <a:lnTo>
                  <a:pt x="0" y="460"/>
                </a:lnTo>
                <a:lnTo>
                  <a:pt x="0" y="5052"/>
                </a:lnTo>
                <a:lnTo>
                  <a:pt x="0" y="5076"/>
                </a:lnTo>
                <a:lnTo>
                  <a:pt x="2" y="5099"/>
                </a:lnTo>
                <a:lnTo>
                  <a:pt x="5" y="5122"/>
                </a:lnTo>
                <a:lnTo>
                  <a:pt x="9" y="5144"/>
                </a:lnTo>
                <a:lnTo>
                  <a:pt x="14" y="5167"/>
                </a:lnTo>
                <a:lnTo>
                  <a:pt x="20" y="5189"/>
                </a:lnTo>
                <a:lnTo>
                  <a:pt x="27" y="5210"/>
                </a:lnTo>
                <a:lnTo>
                  <a:pt x="35" y="5230"/>
                </a:lnTo>
                <a:lnTo>
                  <a:pt x="45" y="5251"/>
                </a:lnTo>
                <a:lnTo>
                  <a:pt x="55" y="5271"/>
                </a:lnTo>
                <a:lnTo>
                  <a:pt x="66" y="5290"/>
                </a:lnTo>
                <a:lnTo>
                  <a:pt x="78" y="5309"/>
                </a:lnTo>
                <a:lnTo>
                  <a:pt x="91" y="5327"/>
                </a:lnTo>
                <a:lnTo>
                  <a:pt x="104" y="5344"/>
                </a:lnTo>
                <a:lnTo>
                  <a:pt x="119" y="5360"/>
                </a:lnTo>
                <a:lnTo>
                  <a:pt x="135" y="5377"/>
                </a:lnTo>
                <a:lnTo>
                  <a:pt x="150" y="5392"/>
                </a:lnTo>
                <a:lnTo>
                  <a:pt x="167" y="5406"/>
                </a:lnTo>
                <a:lnTo>
                  <a:pt x="184" y="5420"/>
                </a:lnTo>
                <a:lnTo>
                  <a:pt x="203" y="5433"/>
                </a:lnTo>
                <a:lnTo>
                  <a:pt x="221" y="5445"/>
                </a:lnTo>
                <a:lnTo>
                  <a:pt x="240" y="5456"/>
                </a:lnTo>
                <a:lnTo>
                  <a:pt x="260" y="5466"/>
                </a:lnTo>
                <a:lnTo>
                  <a:pt x="281" y="5475"/>
                </a:lnTo>
                <a:lnTo>
                  <a:pt x="301" y="5484"/>
                </a:lnTo>
                <a:lnTo>
                  <a:pt x="322" y="5491"/>
                </a:lnTo>
                <a:lnTo>
                  <a:pt x="345" y="5497"/>
                </a:lnTo>
                <a:lnTo>
                  <a:pt x="366" y="5502"/>
                </a:lnTo>
                <a:lnTo>
                  <a:pt x="389" y="5506"/>
                </a:lnTo>
                <a:lnTo>
                  <a:pt x="412" y="5509"/>
                </a:lnTo>
                <a:lnTo>
                  <a:pt x="435" y="5511"/>
                </a:lnTo>
                <a:lnTo>
                  <a:pt x="458" y="5511"/>
                </a:lnTo>
                <a:lnTo>
                  <a:pt x="2479" y="5511"/>
                </a:lnTo>
                <a:lnTo>
                  <a:pt x="2502" y="5511"/>
                </a:lnTo>
                <a:lnTo>
                  <a:pt x="2525" y="5509"/>
                </a:lnTo>
                <a:lnTo>
                  <a:pt x="2549" y="5506"/>
                </a:lnTo>
                <a:lnTo>
                  <a:pt x="2571" y="5502"/>
                </a:lnTo>
                <a:lnTo>
                  <a:pt x="2593" y="5497"/>
                </a:lnTo>
                <a:lnTo>
                  <a:pt x="2615" y="5491"/>
                </a:lnTo>
                <a:lnTo>
                  <a:pt x="2636" y="5484"/>
                </a:lnTo>
                <a:lnTo>
                  <a:pt x="2657" y="5475"/>
                </a:lnTo>
                <a:lnTo>
                  <a:pt x="2677" y="5466"/>
                </a:lnTo>
                <a:lnTo>
                  <a:pt x="2698" y="5456"/>
                </a:lnTo>
                <a:lnTo>
                  <a:pt x="2716" y="5445"/>
                </a:lnTo>
                <a:lnTo>
                  <a:pt x="2735" y="5433"/>
                </a:lnTo>
                <a:lnTo>
                  <a:pt x="2754" y="5420"/>
                </a:lnTo>
                <a:lnTo>
                  <a:pt x="2771" y="5406"/>
                </a:lnTo>
                <a:lnTo>
                  <a:pt x="2787" y="5392"/>
                </a:lnTo>
                <a:lnTo>
                  <a:pt x="2803" y="5377"/>
                </a:lnTo>
                <a:lnTo>
                  <a:pt x="2818" y="5360"/>
                </a:lnTo>
                <a:lnTo>
                  <a:pt x="2833" y="5344"/>
                </a:lnTo>
                <a:lnTo>
                  <a:pt x="2847" y="5327"/>
                </a:lnTo>
                <a:lnTo>
                  <a:pt x="2859" y="5309"/>
                </a:lnTo>
                <a:lnTo>
                  <a:pt x="2871" y="5290"/>
                </a:lnTo>
                <a:lnTo>
                  <a:pt x="2882" y="5271"/>
                </a:lnTo>
                <a:lnTo>
                  <a:pt x="2892" y="5251"/>
                </a:lnTo>
                <a:lnTo>
                  <a:pt x="2902" y="5230"/>
                </a:lnTo>
                <a:lnTo>
                  <a:pt x="2910" y="5210"/>
                </a:lnTo>
                <a:lnTo>
                  <a:pt x="2918" y="5189"/>
                </a:lnTo>
                <a:lnTo>
                  <a:pt x="2924" y="5167"/>
                </a:lnTo>
                <a:lnTo>
                  <a:pt x="2929" y="5144"/>
                </a:lnTo>
                <a:lnTo>
                  <a:pt x="2933" y="5122"/>
                </a:lnTo>
                <a:lnTo>
                  <a:pt x="2936" y="5099"/>
                </a:lnTo>
                <a:lnTo>
                  <a:pt x="2937" y="5076"/>
                </a:lnTo>
                <a:lnTo>
                  <a:pt x="2938" y="5052"/>
                </a:lnTo>
                <a:lnTo>
                  <a:pt x="2938" y="460"/>
                </a:lnTo>
                <a:lnTo>
                  <a:pt x="2937" y="437"/>
                </a:lnTo>
                <a:lnTo>
                  <a:pt x="2936" y="413"/>
                </a:lnTo>
                <a:lnTo>
                  <a:pt x="2933" y="390"/>
                </a:lnTo>
                <a:lnTo>
                  <a:pt x="2929" y="368"/>
                </a:lnTo>
                <a:lnTo>
                  <a:pt x="2924" y="345"/>
                </a:lnTo>
                <a:lnTo>
                  <a:pt x="2918" y="324"/>
                </a:lnTo>
                <a:lnTo>
                  <a:pt x="2910" y="303"/>
                </a:lnTo>
                <a:lnTo>
                  <a:pt x="2902" y="281"/>
                </a:lnTo>
                <a:lnTo>
                  <a:pt x="2892" y="261"/>
                </a:lnTo>
                <a:lnTo>
                  <a:pt x="2882" y="242"/>
                </a:lnTo>
                <a:lnTo>
                  <a:pt x="2871" y="223"/>
                </a:lnTo>
                <a:lnTo>
                  <a:pt x="2859" y="203"/>
                </a:lnTo>
                <a:lnTo>
                  <a:pt x="2847" y="186"/>
                </a:lnTo>
                <a:lnTo>
                  <a:pt x="2833" y="169"/>
                </a:lnTo>
                <a:lnTo>
                  <a:pt x="2818" y="152"/>
                </a:lnTo>
                <a:lnTo>
                  <a:pt x="2803" y="135"/>
                </a:lnTo>
                <a:lnTo>
                  <a:pt x="2787" y="120"/>
                </a:lnTo>
                <a:lnTo>
                  <a:pt x="2771" y="106"/>
                </a:lnTo>
                <a:lnTo>
                  <a:pt x="2754" y="93"/>
                </a:lnTo>
                <a:lnTo>
                  <a:pt x="2735" y="80"/>
                </a:lnTo>
                <a:lnTo>
                  <a:pt x="2716" y="67"/>
                </a:lnTo>
                <a:lnTo>
                  <a:pt x="2698" y="56"/>
                </a:lnTo>
                <a:lnTo>
                  <a:pt x="2677" y="46"/>
                </a:lnTo>
                <a:lnTo>
                  <a:pt x="2657" y="37"/>
                </a:lnTo>
                <a:lnTo>
                  <a:pt x="2636" y="29"/>
                </a:lnTo>
                <a:lnTo>
                  <a:pt x="2615" y="22"/>
                </a:lnTo>
                <a:lnTo>
                  <a:pt x="2593" y="16"/>
                </a:lnTo>
                <a:lnTo>
                  <a:pt x="2571" y="11"/>
                </a:lnTo>
                <a:lnTo>
                  <a:pt x="2549" y="7"/>
                </a:lnTo>
                <a:lnTo>
                  <a:pt x="2525" y="3"/>
                </a:lnTo>
                <a:lnTo>
                  <a:pt x="2502" y="1"/>
                </a:lnTo>
                <a:lnTo>
                  <a:pt x="2479" y="0"/>
                </a:lnTo>
                <a:close/>
                <a:moveTo>
                  <a:pt x="1194" y="369"/>
                </a:moveTo>
                <a:lnTo>
                  <a:pt x="1744" y="369"/>
                </a:lnTo>
                <a:lnTo>
                  <a:pt x="1753" y="369"/>
                </a:lnTo>
                <a:lnTo>
                  <a:pt x="1763" y="370"/>
                </a:lnTo>
                <a:lnTo>
                  <a:pt x="1772" y="373"/>
                </a:lnTo>
                <a:lnTo>
                  <a:pt x="1780" y="376"/>
                </a:lnTo>
                <a:lnTo>
                  <a:pt x="1788" y="379"/>
                </a:lnTo>
                <a:lnTo>
                  <a:pt x="1796" y="384"/>
                </a:lnTo>
                <a:lnTo>
                  <a:pt x="1803" y="389"/>
                </a:lnTo>
                <a:lnTo>
                  <a:pt x="1809" y="395"/>
                </a:lnTo>
                <a:lnTo>
                  <a:pt x="1815" y="401"/>
                </a:lnTo>
                <a:lnTo>
                  <a:pt x="1820" y="408"/>
                </a:lnTo>
                <a:lnTo>
                  <a:pt x="1825" y="416"/>
                </a:lnTo>
                <a:lnTo>
                  <a:pt x="1828" y="424"/>
                </a:lnTo>
                <a:lnTo>
                  <a:pt x="1833" y="433"/>
                </a:lnTo>
                <a:lnTo>
                  <a:pt x="1835" y="442"/>
                </a:lnTo>
                <a:lnTo>
                  <a:pt x="1836" y="451"/>
                </a:lnTo>
                <a:lnTo>
                  <a:pt x="1837" y="460"/>
                </a:lnTo>
                <a:lnTo>
                  <a:pt x="1836" y="469"/>
                </a:lnTo>
                <a:lnTo>
                  <a:pt x="1835" y="478"/>
                </a:lnTo>
                <a:lnTo>
                  <a:pt x="1833" y="487"/>
                </a:lnTo>
                <a:lnTo>
                  <a:pt x="1828" y="495"/>
                </a:lnTo>
                <a:lnTo>
                  <a:pt x="1825" y="504"/>
                </a:lnTo>
                <a:lnTo>
                  <a:pt x="1820" y="512"/>
                </a:lnTo>
                <a:lnTo>
                  <a:pt x="1815" y="519"/>
                </a:lnTo>
                <a:lnTo>
                  <a:pt x="1809" y="525"/>
                </a:lnTo>
                <a:lnTo>
                  <a:pt x="1803" y="531"/>
                </a:lnTo>
                <a:lnTo>
                  <a:pt x="1796" y="536"/>
                </a:lnTo>
                <a:lnTo>
                  <a:pt x="1788" y="541"/>
                </a:lnTo>
                <a:lnTo>
                  <a:pt x="1780" y="545"/>
                </a:lnTo>
                <a:lnTo>
                  <a:pt x="1772" y="548"/>
                </a:lnTo>
                <a:lnTo>
                  <a:pt x="1763" y="550"/>
                </a:lnTo>
                <a:lnTo>
                  <a:pt x="1753" y="551"/>
                </a:lnTo>
                <a:lnTo>
                  <a:pt x="1744" y="552"/>
                </a:lnTo>
                <a:lnTo>
                  <a:pt x="1194" y="552"/>
                </a:lnTo>
                <a:lnTo>
                  <a:pt x="1184" y="551"/>
                </a:lnTo>
                <a:lnTo>
                  <a:pt x="1175" y="550"/>
                </a:lnTo>
                <a:lnTo>
                  <a:pt x="1166" y="548"/>
                </a:lnTo>
                <a:lnTo>
                  <a:pt x="1158" y="545"/>
                </a:lnTo>
                <a:lnTo>
                  <a:pt x="1150" y="541"/>
                </a:lnTo>
                <a:lnTo>
                  <a:pt x="1142" y="536"/>
                </a:lnTo>
                <a:lnTo>
                  <a:pt x="1135" y="531"/>
                </a:lnTo>
                <a:lnTo>
                  <a:pt x="1129" y="525"/>
                </a:lnTo>
                <a:lnTo>
                  <a:pt x="1123" y="519"/>
                </a:lnTo>
                <a:lnTo>
                  <a:pt x="1117" y="512"/>
                </a:lnTo>
                <a:lnTo>
                  <a:pt x="1112" y="504"/>
                </a:lnTo>
                <a:lnTo>
                  <a:pt x="1108" y="495"/>
                </a:lnTo>
                <a:lnTo>
                  <a:pt x="1105" y="487"/>
                </a:lnTo>
                <a:lnTo>
                  <a:pt x="1103" y="478"/>
                </a:lnTo>
                <a:lnTo>
                  <a:pt x="1102" y="469"/>
                </a:lnTo>
                <a:lnTo>
                  <a:pt x="1101" y="460"/>
                </a:lnTo>
                <a:lnTo>
                  <a:pt x="1102" y="451"/>
                </a:lnTo>
                <a:lnTo>
                  <a:pt x="1103" y="442"/>
                </a:lnTo>
                <a:lnTo>
                  <a:pt x="1105" y="433"/>
                </a:lnTo>
                <a:lnTo>
                  <a:pt x="1108" y="424"/>
                </a:lnTo>
                <a:lnTo>
                  <a:pt x="1112" y="416"/>
                </a:lnTo>
                <a:lnTo>
                  <a:pt x="1117" y="408"/>
                </a:lnTo>
                <a:lnTo>
                  <a:pt x="1123" y="401"/>
                </a:lnTo>
                <a:lnTo>
                  <a:pt x="1129" y="395"/>
                </a:lnTo>
                <a:lnTo>
                  <a:pt x="1135" y="389"/>
                </a:lnTo>
                <a:lnTo>
                  <a:pt x="1142" y="384"/>
                </a:lnTo>
                <a:lnTo>
                  <a:pt x="1150" y="379"/>
                </a:lnTo>
                <a:lnTo>
                  <a:pt x="1158" y="376"/>
                </a:lnTo>
                <a:lnTo>
                  <a:pt x="1166" y="373"/>
                </a:lnTo>
                <a:lnTo>
                  <a:pt x="1175" y="370"/>
                </a:lnTo>
                <a:lnTo>
                  <a:pt x="1184" y="369"/>
                </a:lnTo>
                <a:lnTo>
                  <a:pt x="1194" y="369"/>
                </a:lnTo>
                <a:close/>
                <a:moveTo>
                  <a:pt x="1468" y="5328"/>
                </a:moveTo>
                <a:lnTo>
                  <a:pt x="1468" y="5328"/>
                </a:lnTo>
                <a:lnTo>
                  <a:pt x="1454" y="5328"/>
                </a:lnTo>
                <a:lnTo>
                  <a:pt x="1441" y="5327"/>
                </a:lnTo>
                <a:lnTo>
                  <a:pt x="1427" y="5325"/>
                </a:lnTo>
                <a:lnTo>
                  <a:pt x="1414" y="5322"/>
                </a:lnTo>
                <a:lnTo>
                  <a:pt x="1399" y="5319"/>
                </a:lnTo>
                <a:lnTo>
                  <a:pt x="1387" y="5316"/>
                </a:lnTo>
                <a:lnTo>
                  <a:pt x="1374" y="5312"/>
                </a:lnTo>
                <a:lnTo>
                  <a:pt x="1362" y="5307"/>
                </a:lnTo>
                <a:lnTo>
                  <a:pt x="1350" y="5300"/>
                </a:lnTo>
                <a:lnTo>
                  <a:pt x="1338" y="5294"/>
                </a:lnTo>
                <a:lnTo>
                  <a:pt x="1325" y="5288"/>
                </a:lnTo>
                <a:lnTo>
                  <a:pt x="1314" y="5281"/>
                </a:lnTo>
                <a:lnTo>
                  <a:pt x="1304" y="5273"/>
                </a:lnTo>
                <a:lnTo>
                  <a:pt x="1294" y="5265"/>
                </a:lnTo>
                <a:lnTo>
                  <a:pt x="1284" y="5257"/>
                </a:lnTo>
                <a:lnTo>
                  <a:pt x="1274" y="5248"/>
                </a:lnTo>
                <a:lnTo>
                  <a:pt x="1265" y="5238"/>
                </a:lnTo>
                <a:lnTo>
                  <a:pt x="1256" y="5227"/>
                </a:lnTo>
                <a:lnTo>
                  <a:pt x="1248" y="5217"/>
                </a:lnTo>
                <a:lnTo>
                  <a:pt x="1240" y="5206"/>
                </a:lnTo>
                <a:lnTo>
                  <a:pt x="1233" y="5195"/>
                </a:lnTo>
                <a:lnTo>
                  <a:pt x="1227" y="5184"/>
                </a:lnTo>
                <a:lnTo>
                  <a:pt x="1221" y="5172"/>
                </a:lnTo>
                <a:lnTo>
                  <a:pt x="1215" y="5159"/>
                </a:lnTo>
                <a:lnTo>
                  <a:pt x="1210" y="5147"/>
                </a:lnTo>
                <a:lnTo>
                  <a:pt x="1206" y="5134"/>
                </a:lnTo>
                <a:lnTo>
                  <a:pt x="1202" y="5121"/>
                </a:lnTo>
                <a:lnTo>
                  <a:pt x="1199" y="5108"/>
                </a:lnTo>
                <a:lnTo>
                  <a:pt x="1197" y="5095"/>
                </a:lnTo>
                <a:lnTo>
                  <a:pt x="1195" y="5080"/>
                </a:lnTo>
                <a:lnTo>
                  <a:pt x="1194" y="5066"/>
                </a:lnTo>
                <a:lnTo>
                  <a:pt x="1194" y="5052"/>
                </a:lnTo>
                <a:lnTo>
                  <a:pt x="1194" y="5038"/>
                </a:lnTo>
                <a:lnTo>
                  <a:pt x="1195" y="5025"/>
                </a:lnTo>
                <a:lnTo>
                  <a:pt x="1197" y="5010"/>
                </a:lnTo>
                <a:lnTo>
                  <a:pt x="1199" y="4997"/>
                </a:lnTo>
                <a:lnTo>
                  <a:pt x="1202" y="4983"/>
                </a:lnTo>
                <a:lnTo>
                  <a:pt x="1206" y="4970"/>
                </a:lnTo>
                <a:lnTo>
                  <a:pt x="1210" y="4958"/>
                </a:lnTo>
                <a:lnTo>
                  <a:pt x="1215" y="4945"/>
                </a:lnTo>
                <a:lnTo>
                  <a:pt x="1221" y="4932"/>
                </a:lnTo>
                <a:lnTo>
                  <a:pt x="1227" y="4921"/>
                </a:lnTo>
                <a:lnTo>
                  <a:pt x="1233" y="4909"/>
                </a:lnTo>
                <a:lnTo>
                  <a:pt x="1240" y="4898"/>
                </a:lnTo>
                <a:lnTo>
                  <a:pt x="1248" y="4888"/>
                </a:lnTo>
                <a:lnTo>
                  <a:pt x="1256" y="4876"/>
                </a:lnTo>
                <a:lnTo>
                  <a:pt x="1265" y="4867"/>
                </a:lnTo>
                <a:lnTo>
                  <a:pt x="1274" y="4857"/>
                </a:lnTo>
                <a:lnTo>
                  <a:pt x="1284" y="4848"/>
                </a:lnTo>
                <a:lnTo>
                  <a:pt x="1294" y="4840"/>
                </a:lnTo>
                <a:lnTo>
                  <a:pt x="1304" y="4832"/>
                </a:lnTo>
                <a:lnTo>
                  <a:pt x="1314" y="4824"/>
                </a:lnTo>
                <a:lnTo>
                  <a:pt x="1325" y="4817"/>
                </a:lnTo>
                <a:lnTo>
                  <a:pt x="1338" y="4810"/>
                </a:lnTo>
                <a:lnTo>
                  <a:pt x="1350" y="4803"/>
                </a:lnTo>
                <a:lnTo>
                  <a:pt x="1362" y="4798"/>
                </a:lnTo>
                <a:lnTo>
                  <a:pt x="1374" y="4793"/>
                </a:lnTo>
                <a:lnTo>
                  <a:pt x="1387" y="4789"/>
                </a:lnTo>
                <a:lnTo>
                  <a:pt x="1399" y="4785"/>
                </a:lnTo>
                <a:lnTo>
                  <a:pt x="1414" y="4782"/>
                </a:lnTo>
                <a:lnTo>
                  <a:pt x="1427" y="4780"/>
                </a:lnTo>
                <a:lnTo>
                  <a:pt x="1441" y="4778"/>
                </a:lnTo>
                <a:lnTo>
                  <a:pt x="1454" y="4777"/>
                </a:lnTo>
                <a:lnTo>
                  <a:pt x="1468" y="4777"/>
                </a:lnTo>
                <a:lnTo>
                  <a:pt x="1483" y="4777"/>
                </a:lnTo>
                <a:lnTo>
                  <a:pt x="1497" y="4778"/>
                </a:lnTo>
                <a:lnTo>
                  <a:pt x="1511" y="4780"/>
                </a:lnTo>
                <a:lnTo>
                  <a:pt x="1524" y="4782"/>
                </a:lnTo>
                <a:lnTo>
                  <a:pt x="1537" y="4785"/>
                </a:lnTo>
                <a:lnTo>
                  <a:pt x="1551" y="4789"/>
                </a:lnTo>
                <a:lnTo>
                  <a:pt x="1564" y="4793"/>
                </a:lnTo>
                <a:lnTo>
                  <a:pt x="1576" y="4798"/>
                </a:lnTo>
                <a:lnTo>
                  <a:pt x="1588" y="4803"/>
                </a:lnTo>
                <a:lnTo>
                  <a:pt x="1600" y="4810"/>
                </a:lnTo>
                <a:lnTo>
                  <a:pt x="1611" y="4817"/>
                </a:lnTo>
                <a:lnTo>
                  <a:pt x="1623" y="4824"/>
                </a:lnTo>
                <a:lnTo>
                  <a:pt x="1634" y="4832"/>
                </a:lnTo>
                <a:lnTo>
                  <a:pt x="1644" y="4840"/>
                </a:lnTo>
                <a:lnTo>
                  <a:pt x="1654" y="4848"/>
                </a:lnTo>
                <a:lnTo>
                  <a:pt x="1664" y="4857"/>
                </a:lnTo>
                <a:lnTo>
                  <a:pt x="1673" y="4867"/>
                </a:lnTo>
                <a:lnTo>
                  <a:pt x="1681" y="4876"/>
                </a:lnTo>
                <a:lnTo>
                  <a:pt x="1690" y="4888"/>
                </a:lnTo>
                <a:lnTo>
                  <a:pt x="1698" y="4898"/>
                </a:lnTo>
                <a:lnTo>
                  <a:pt x="1705" y="4909"/>
                </a:lnTo>
                <a:lnTo>
                  <a:pt x="1711" y="4921"/>
                </a:lnTo>
                <a:lnTo>
                  <a:pt x="1717" y="4932"/>
                </a:lnTo>
                <a:lnTo>
                  <a:pt x="1723" y="4945"/>
                </a:lnTo>
                <a:lnTo>
                  <a:pt x="1728" y="4958"/>
                </a:lnTo>
                <a:lnTo>
                  <a:pt x="1732" y="4970"/>
                </a:lnTo>
                <a:lnTo>
                  <a:pt x="1736" y="4983"/>
                </a:lnTo>
                <a:lnTo>
                  <a:pt x="1739" y="4997"/>
                </a:lnTo>
                <a:lnTo>
                  <a:pt x="1741" y="5010"/>
                </a:lnTo>
                <a:lnTo>
                  <a:pt x="1743" y="5025"/>
                </a:lnTo>
                <a:lnTo>
                  <a:pt x="1744" y="5038"/>
                </a:lnTo>
                <a:lnTo>
                  <a:pt x="1744" y="5052"/>
                </a:lnTo>
                <a:lnTo>
                  <a:pt x="1744" y="5066"/>
                </a:lnTo>
                <a:lnTo>
                  <a:pt x="1743" y="5080"/>
                </a:lnTo>
                <a:lnTo>
                  <a:pt x="1741" y="5095"/>
                </a:lnTo>
                <a:lnTo>
                  <a:pt x="1739" y="5108"/>
                </a:lnTo>
                <a:lnTo>
                  <a:pt x="1736" y="5121"/>
                </a:lnTo>
                <a:lnTo>
                  <a:pt x="1732" y="5134"/>
                </a:lnTo>
                <a:lnTo>
                  <a:pt x="1728" y="5147"/>
                </a:lnTo>
                <a:lnTo>
                  <a:pt x="1723" y="5159"/>
                </a:lnTo>
                <a:lnTo>
                  <a:pt x="1717" y="5172"/>
                </a:lnTo>
                <a:lnTo>
                  <a:pt x="1711" y="5184"/>
                </a:lnTo>
                <a:lnTo>
                  <a:pt x="1705" y="5195"/>
                </a:lnTo>
                <a:lnTo>
                  <a:pt x="1698" y="5206"/>
                </a:lnTo>
                <a:lnTo>
                  <a:pt x="1690" y="5217"/>
                </a:lnTo>
                <a:lnTo>
                  <a:pt x="1681" y="5227"/>
                </a:lnTo>
                <a:lnTo>
                  <a:pt x="1673" y="5238"/>
                </a:lnTo>
                <a:lnTo>
                  <a:pt x="1664" y="5248"/>
                </a:lnTo>
                <a:lnTo>
                  <a:pt x="1654" y="5257"/>
                </a:lnTo>
                <a:lnTo>
                  <a:pt x="1644" y="5265"/>
                </a:lnTo>
                <a:lnTo>
                  <a:pt x="1634" y="5273"/>
                </a:lnTo>
                <a:lnTo>
                  <a:pt x="1623" y="5281"/>
                </a:lnTo>
                <a:lnTo>
                  <a:pt x="1611" y="5288"/>
                </a:lnTo>
                <a:lnTo>
                  <a:pt x="1600" y="5294"/>
                </a:lnTo>
                <a:lnTo>
                  <a:pt x="1588" y="5300"/>
                </a:lnTo>
                <a:lnTo>
                  <a:pt x="1576" y="5307"/>
                </a:lnTo>
                <a:lnTo>
                  <a:pt x="1564" y="5312"/>
                </a:lnTo>
                <a:lnTo>
                  <a:pt x="1551" y="5316"/>
                </a:lnTo>
                <a:lnTo>
                  <a:pt x="1537" y="5319"/>
                </a:lnTo>
                <a:lnTo>
                  <a:pt x="1524" y="5322"/>
                </a:lnTo>
                <a:lnTo>
                  <a:pt x="1511" y="5325"/>
                </a:lnTo>
                <a:lnTo>
                  <a:pt x="1497" y="5327"/>
                </a:lnTo>
                <a:lnTo>
                  <a:pt x="1483" y="5328"/>
                </a:lnTo>
                <a:lnTo>
                  <a:pt x="1468" y="5328"/>
                </a:lnTo>
                <a:close/>
                <a:moveTo>
                  <a:pt x="2755" y="4593"/>
                </a:moveTo>
                <a:lnTo>
                  <a:pt x="183" y="4593"/>
                </a:lnTo>
                <a:lnTo>
                  <a:pt x="183" y="919"/>
                </a:lnTo>
                <a:lnTo>
                  <a:pt x="2755" y="919"/>
                </a:lnTo>
                <a:lnTo>
                  <a:pt x="2755" y="4593"/>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dirty="0">
              <a:solidFill>
                <a:srgbClr val="FFFFFF"/>
              </a:solidFill>
            </a:endParaRPr>
          </a:p>
        </p:txBody>
      </p:sp>
      <p:sp>
        <p:nvSpPr>
          <p:cNvPr id="18" name="KSO_Shape"/>
          <p:cNvSpPr/>
          <p:nvPr/>
        </p:nvSpPr>
        <p:spPr>
          <a:xfrm>
            <a:off x="10696638" y="1162784"/>
            <a:ext cx="299358" cy="227013"/>
          </a:xfrm>
          <a:custGeom>
            <a:avLst/>
            <a:gdLst>
              <a:gd name="connsiteX0" fmla="*/ 367281 w 529316"/>
              <a:gd name="connsiteY0" fmla="*/ 196274 h 401026"/>
              <a:gd name="connsiteX1" fmla="*/ 355293 w 529316"/>
              <a:gd name="connsiteY1" fmla="*/ 208263 h 401026"/>
              <a:gd name="connsiteX2" fmla="*/ 465090 w 529316"/>
              <a:gd name="connsiteY2" fmla="*/ 318060 h 401026"/>
              <a:gd name="connsiteX3" fmla="*/ 466739 w 529316"/>
              <a:gd name="connsiteY3" fmla="*/ 320716 h 401026"/>
              <a:gd name="connsiteX4" fmla="*/ 491723 w 529316"/>
              <a:gd name="connsiteY4" fmla="*/ 320716 h 401026"/>
              <a:gd name="connsiteX5" fmla="*/ 162035 w 529316"/>
              <a:gd name="connsiteY5" fmla="*/ 196274 h 401026"/>
              <a:gd name="connsiteX6" fmla="*/ 37593 w 529316"/>
              <a:gd name="connsiteY6" fmla="*/ 320716 h 401026"/>
              <a:gd name="connsiteX7" fmla="*/ 62577 w 529316"/>
              <a:gd name="connsiteY7" fmla="*/ 320716 h 401026"/>
              <a:gd name="connsiteX8" fmla="*/ 64225 w 529316"/>
              <a:gd name="connsiteY8" fmla="*/ 318061 h 401026"/>
              <a:gd name="connsiteX9" fmla="*/ 174023 w 529316"/>
              <a:gd name="connsiteY9" fmla="*/ 208263 h 401026"/>
              <a:gd name="connsiteX10" fmla="*/ 46349 w 529316"/>
              <a:gd name="connsiteY10" fmla="*/ 80311 h 401026"/>
              <a:gd name="connsiteX11" fmla="*/ 222791 w 529316"/>
              <a:gd name="connsiteY11" fmla="*/ 256753 h 401026"/>
              <a:gd name="connsiteX12" fmla="*/ 263500 w 529316"/>
              <a:gd name="connsiteY12" fmla="*/ 273616 h 401026"/>
              <a:gd name="connsiteX13" fmla="*/ 264659 w 529316"/>
              <a:gd name="connsiteY13" fmla="*/ 273504 h 401026"/>
              <a:gd name="connsiteX14" fmla="*/ 306525 w 529316"/>
              <a:gd name="connsiteY14" fmla="*/ 256753 h 401026"/>
              <a:gd name="connsiteX15" fmla="*/ 482968 w 529316"/>
              <a:gd name="connsiteY15" fmla="*/ 80311 h 401026"/>
              <a:gd name="connsiteX16" fmla="*/ 458990 w 529316"/>
              <a:gd name="connsiteY16" fmla="*/ 80311 h 401026"/>
              <a:gd name="connsiteX17" fmla="*/ 300904 w 529316"/>
              <a:gd name="connsiteY17" fmla="*/ 238397 h 401026"/>
              <a:gd name="connsiteX18" fmla="*/ 264659 w 529316"/>
              <a:gd name="connsiteY18" fmla="*/ 252899 h 401026"/>
              <a:gd name="connsiteX19" fmla="*/ 263656 w 529316"/>
              <a:gd name="connsiteY19" fmla="*/ 252995 h 401026"/>
              <a:gd name="connsiteX20" fmla="*/ 228412 w 529316"/>
              <a:gd name="connsiteY20" fmla="*/ 238397 h 401026"/>
              <a:gd name="connsiteX21" fmla="*/ 70326 w 529316"/>
              <a:gd name="connsiteY21" fmla="*/ 80311 h 401026"/>
              <a:gd name="connsiteX22" fmla="*/ 92015 w 529316"/>
              <a:gd name="connsiteY22" fmla="*/ 0 h 401026"/>
              <a:gd name="connsiteX23" fmla="*/ 437301 w 529316"/>
              <a:gd name="connsiteY23" fmla="*/ 0 h 401026"/>
              <a:gd name="connsiteX24" fmla="*/ 529316 w 529316"/>
              <a:gd name="connsiteY24" fmla="*/ 92015 h 401026"/>
              <a:gd name="connsiteX25" fmla="*/ 529316 w 529316"/>
              <a:gd name="connsiteY25" fmla="*/ 309011 h 401026"/>
              <a:gd name="connsiteX26" fmla="*/ 437301 w 529316"/>
              <a:gd name="connsiteY26" fmla="*/ 401026 h 401026"/>
              <a:gd name="connsiteX27" fmla="*/ 92015 w 529316"/>
              <a:gd name="connsiteY27" fmla="*/ 401026 h 401026"/>
              <a:gd name="connsiteX28" fmla="*/ 0 w 529316"/>
              <a:gd name="connsiteY28" fmla="*/ 309011 h 401026"/>
              <a:gd name="connsiteX29" fmla="*/ 0 w 529316"/>
              <a:gd name="connsiteY29" fmla="*/ 92015 h 401026"/>
              <a:gd name="connsiteX30" fmla="*/ 92015 w 529316"/>
              <a:gd name="connsiteY30" fmla="*/ 0 h 40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29316" h="401026">
                <a:moveTo>
                  <a:pt x="367281" y="196274"/>
                </a:moveTo>
                <a:lnTo>
                  <a:pt x="355293" y="208263"/>
                </a:lnTo>
                <a:lnTo>
                  <a:pt x="465090" y="318060"/>
                </a:lnTo>
                <a:cubicBezTo>
                  <a:pt x="465822" y="318792"/>
                  <a:pt x="466527" y="319541"/>
                  <a:pt x="466739" y="320716"/>
                </a:cubicBezTo>
                <a:lnTo>
                  <a:pt x="491723" y="320716"/>
                </a:lnTo>
                <a:close/>
                <a:moveTo>
                  <a:pt x="162035" y="196274"/>
                </a:moveTo>
                <a:lnTo>
                  <a:pt x="37593" y="320716"/>
                </a:lnTo>
                <a:lnTo>
                  <a:pt x="62577" y="320716"/>
                </a:lnTo>
                <a:lnTo>
                  <a:pt x="64225" y="318061"/>
                </a:lnTo>
                <a:lnTo>
                  <a:pt x="174023" y="208263"/>
                </a:lnTo>
                <a:close/>
                <a:moveTo>
                  <a:pt x="46349" y="80311"/>
                </a:moveTo>
                <a:lnTo>
                  <a:pt x="222791" y="256753"/>
                </a:lnTo>
                <a:cubicBezTo>
                  <a:pt x="234032" y="267995"/>
                  <a:pt x="248767" y="273616"/>
                  <a:pt x="263500" y="273616"/>
                </a:cubicBezTo>
                <a:cubicBezTo>
                  <a:pt x="263887" y="273616"/>
                  <a:pt x="264274" y="273611"/>
                  <a:pt x="264659" y="273504"/>
                </a:cubicBezTo>
                <a:cubicBezTo>
                  <a:pt x="279774" y="273906"/>
                  <a:pt x="294989" y="268289"/>
                  <a:pt x="306525" y="256753"/>
                </a:cubicBezTo>
                <a:lnTo>
                  <a:pt x="482968" y="80311"/>
                </a:lnTo>
                <a:lnTo>
                  <a:pt x="458990" y="80311"/>
                </a:lnTo>
                <a:lnTo>
                  <a:pt x="300904" y="238397"/>
                </a:lnTo>
                <a:cubicBezTo>
                  <a:pt x="290917" y="248385"/>
                  <a:pt x="277745" y="253247"/>
                  <a:pt x="264659" y="252899"/>
                </a:cubicBezTo>
                <a:cubicBezTo>
                  <a:pt x="264325" y="252991"/>
                  <a:pt x="263990" y="252995"/>
                  <a:pt x="263656" y="252995"/>
                </a:cubicBezTo>
                <a:cubicBezTo>
                  <a:pt x="250900" y="252995"/>
                  <a:pt x="238144" y="248128"/>
                  <a:pt x="228412" y="238397"/>
                </a:cubicBezTo>
                <a:lnTo>
                  <a:pt x="70326" y="80311"/>
                </a:lnTo>
                <a:close/>
                <a:moveTo>
                  <a:pt x="92015" y="0"/>
                </a:moveTo>
                <a:lnTo>
                  <a:pt x="437301" y="0"/>
                </a:lnTo>
                <a:cubicBezTo>
                  <a:pt x="488119" y="0"/>
                  <a:pt x="529316" y="41197"/>
                  <a:pt x="529316" y="92015"/>
                </a:cubicBezTo>
                <a:lnTo>
                  <a:pt x="529316" y="309011"/>
                </a:lnTo>
                <a:cubicBezTo>
                  <a:pt x="529316" y="359829"/>
                  <a:pt x="488119" y="401026"/>
                  <a:pt x="437301" y="401026"/>
                </a:cubicBezTo>
                <a:lnTo>
                  <a:pt x="92015" y="401026"/>
                </a:lnTo>
                <a:cubicBezTo>
                  <a:pt x="41197" y="401026"/>
                  <a:pt x="0" y="359829"/>
                  <a:pt x="0" y="309011"/>
                </a:cubicBezTo>
                <a:lnTo>
                  <a:pt x="0" y="92015"/>
                </a:lnTo>
                <a:cubicBezTo>
                  <a:pt x="0" y="41197"/>
                  <a:pt x="41197" y="0"/>
                  <a:pt x="9201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9" name="KSO_Shape"/>
          <p:cNvSpPr/>
          <p:nvPr/>
        </p:nvSpPr>
        <p:spPr>
          <a:xfrm>
            <a:off x="11012277" y="2093962"/>
            <a:ext cx="328346" cy="305909"/>
          </a:xfrm>
          <a:custGeom>
            <a:avLst/>
            <a:gdLst/>
            <a:ahLst/>
            <a:cxnLst/>
            <a:rect l="l" t="t" r="r" b="b"/>
            <a:pathLst>
              <a:path w="969654" h="903534">
                <a:moveTo>
                  <a:pt x="813088" y="487443"/>
                </a:moveTo>
                <a:cubicBezTo>
                  <a:pt x="793206" y="487443"/>
                  <a:pt x="777088" y="503561"/>
                  <a:pt x="777088" y="523443"/>
                </a:cubicBezTo>
                <a:cubicBezTo>
                  <a:pt x="777088" y="543325"/>
                  <a:pt x="793206" y="559443"/>
                  <a:pt x="813088" y="559443"/>
                </a:cubicBezTo>
                <a:cubicBezTo>
                  <a:pt x="832970" y="559443"/>
                  <a:pt x="849088" y="543325"/>
                  <a:pt x="849088" y="523443"/>
                </a:cubicBezTo>
                <a:cubicBezTo>
                  <a:pt x="849088" y="503561"/>
                  <a:pt x="832970" y="487443"/>
                  <a:pt x="813088" y="487443"/>
                </a:cubicBezTo>
                <a:close/>
                <a:moveTo>
                  <a:pt x="606961" y="487443"/>
                </a:moveTo>
                <a:cubicBezTo>
                  <a:pt x="587079" y="487443"/>
                  <a:pt x="570961" y="503561"/>
                  <a:pt x="570961" y="523443"/>
                </a:cubicBezTo>
                <a:cubicBezTo>
                  <a:pt x="570961" y="543325"/>
                  <a:pt x="587079" y="559443"/>
                  <a:pt x="606961" y="559443"/>
                </a:cubicBezTo>
                <a:cubicBezTo>
                  <a:pt x="626843" y="559443"/>
                  <a:pt x="642961" y="543325"/>
                  <a:pt x="642961" y="523443"/>
                </a:cubicBezTo>
                <a:cubicBezTo>
                  <a:pt x="642961" y="503561"/>
                  <a:pt x="626843" y="487443"/>
                  <a:pt x="606961" y="487443"/>
                </a:cubicBezTo>
                <a:close/>
                <a:moveTo>
                  <a:pt x="691345" y="336511"/>
                </a:moveTo>
                <a:cubicBezTo>
                  <a:pt x="769490" y="335080"/>
                  <a:pt x="847112" y="364668"/>
                  <a:pt x="901758" y="422110"/>
                </a:cubicBezTo>
                <a:cubicBezTo>
                  <a:pt x="999759" y="525126"/>
                  <a:pt x="990612" y="681640"/>
                  <a:pt x="881173" y="774306"/>
                </a:cubicBezTo>
                <a:lnTo>
                  <a:pt x="905846" y="903534"/>
                </a:lnTo>
                <a:lnTo>
                  <a:pt x="792422" y="824563"/>
                </a:lnTo>
                <a:cubicBezTo>
                  <a:pt x="666952" y="867914"/>
                  <a:pt x="525982" y="820668"/>
                  <a:pt x="459770" y="713074"/>
                </a:cubicBezTo>
                <a:cubicBezTo>
                  <a:pt x="386891" y="594648"/>
                  <a:pt x="429055" y="444146"/>
                  <a:pt x="554971" y="373268"/>
                </a:cubicBezTo>
                <a:cubicBezTo>
                  <a:pt x="597384" y="349394"/>
                  <a:pt x="644458" y="337369"/>
                  <a:pt x="691345" y="336511"/>
                </a:cubicBezTo>
                <a:close/>
                <a:moveTo>
                  <a:pt x="547874" y="187267"/>
                </a:moveTo>
                <a:cubicBezTo>
                  <a:pt x="518051" y="187267"/>
                  <a:pt x="493874" y="211444"/>
                  <a:pt x="493874" y="241267"/>
                </a:cubicBezTo>
                <a:cubicBezTo>
                  <a:pt x="493874" y="271090"/>
                  <a:pt x="518051" y="295267"/>
                  <a:pt x="547874" y="295267"/>
                </a:cubicBezTo>
                <a:cubicBezTo>
                  <a:pt x="577697" y="295267"/>
                  <a:pt x="601874" y="271090"/>
                  <a:pt x="601874" y="241267"/>
                </a:cubicBezTo>
                <a:cubicBezTo>
                  <a:pt x="601874" y="211444"/>
                  <a:pt x="577697" y="187267"/>
                  <a:pt x="547874" y="187267"/>
                </a:cubicBezTo>
                <a:close/>
                <a:moveTo>
                  <a:pt x="294449" y="187267"/>
                </a:moveTo>
                <a:cubicBezTo>
                  <a:pt x="264626" y="187267"/>
                  <a:pt x="240449" y="211444"/>
                  <a:pt x="240449" y="241267"/>
                </a:cubicBezTo>
                <a:cubicBezTo>
                  <a:pt x="240449" y="271090"/>
                  <a:pt x="264626" y="295267"/>
                  <a:pt x="294449" y="295267"/>
                </a:cubicBezTo>
                <a:cubicBezTo>
                  <a:pt x="324272" y="295267"/>
                  <a:pt x="348449" y="271090"/>
                  <a:pt x="348449" y="241267"/>
                </a:cubicBezTo>
                <a:cubicBezTo>
                  <a:pt x="348449" y="211444"/>
                  <a:pt x="324272" y="187267"/>
                  <a:pt x="294449" y="187267"/>
                </a:cubicBezTo>
                <a:close/>
                <a:moveTo>
                  <a:pt x="408549" y="168"/>
                </a:moveTo>
                <a:cubicBezTo>
                  <a:pt x="456533" y="-1113"/>
                  <a:pt x="505397" y="4870"/>
                  <a:pt x="553141" y="18800"/>
                </a:cubicBezTo>
                <a:cubicBezTo>
                  <a:pt x="730896" y="70663"/>
                  <a:pt x="843952" y="217556"/>
                  <a:pt x="840274" y="375462"/>
                </a:cubicBezTo>
                <a:cubicBezTo>
                  <a:pt x="754752" y="310337"/>
                  <a:pt x="632797" y="302687"/>
                  <a:pt x="535419" y="357502"/>
                </a:cubicBezTo>
                <a:cubicBezTo>
                  <a:pt x="409503" y="428380"/>
                  <a:pt x="367339" y="578882"/>
                  <a:pt x="440218" y="697308"/>
                </a:cubicBezTo>
                <a:cubicBezTo>
                  <a:pt x="450352" y="713775"/>
                  <a:pt x="462237" y="728829"/>
                  <a:pt x="478397" y="739559"/>
                </a:cubicBezTo>
                <a:cubicBezTo>
                  <a:pt x="442192" y="745523"/>
                  <a:pt x="404623" y="745773"/>
                  <a:pt x="366675" y="741395"/>
                </a:cubicBezTo>
                <a:lnTo>
                  <a:pt x="245711" y="837584"/>
                </a:lnTo>
                <a:lnTo>
                  <a:pt x="214226" y="696474"/>
                </a:lnTo>
                <a:cubicBezTo>
                  <a:pt x="11680" y="595442"/>
                  <a:pt x="-59861" y="368389"/>
                  <a:pt x="54436" y="189343"/>
                </a:cubicBezTo>
                <a:cubicBezTo>
                  <a:pt x="128564" y="73222"/>
                  <a:pt x="264598" y="4010"/>
                  <a:pt x="408549" y="1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C000"/>
              </a:solidFill>
            </a:endParaRPr>
          </a:p>
        </p:txBody>
      </p:sp>
      <p:sp>
        <p:nvSpPr>
          <p:cNvPr id="20" name="KSO_Shape"/>
          <p:cNvSpPr/>
          <p:nvPr/>
        </p:nvSpPr>
        <p:spPr>
          <a:xfrm flipH="1">
            <a:off x="10696638" y="3105100"/>
            <a:ext cx="299358" cy="212045"/>
          </a:xfrm>
          <a:custGeom>
            <a:avLst/>
            <a:gdLst>
              <a:gd name="connsiteX0" fmla="*/ 7782622 w 7782622"/>
              <a:gd name="connsiteY0" fmla="*/ 1956116 h 5514836"/>
              <a:gd name="connsiteX1" fmla="*/ 1120218 w 7782622"/>
              <a:gd name="connsiteY1" fmla="*/ 1956116 h 5514836"/>
              <a:gd name="connsiteX2" fmla="*/ 4 w 7782622"/>
              <a:gd name="connsiteY2" fmla="*/ 5514836 h 5514836"/>
              <a:gd name="connsiteX3" fmla="*/ 6662408 w 7782622"/>
              <a:gd name="connsiteY3" fmla="*/ 5514836 h 5514836"/>
              <a:gd name="connsiteX4" fmla="*/ 2210075 w 7782622"/>
              <a:gd name="connsiteY4" fmla="*/ 0 h 5514836"/>
              <a:gd name="connsiteX5" fmla="*/ 0 w 7782622"/>
              <a:gd name="connsiteY5" fmla="*/ 0 h 5514836"/>
              <a:gd name="connsiteX6" fmla="*/ 0 w 7782622"/>
              <a:gd name="connsiteY6" fmla="*/ 1356040 h 5514836"/>
              <a:gd name="connsiteX7" fmla="*/ 2 w 7782622"/>
              <a:gd name="connsiteY7" fmla="*/ 1356040 h 5514836"/>
              <a:gd name="connsiteX8" fmla="*/ 2 w 7782622"/>
              <a:gd name="connsiteY8" fmla="*/ 4425111 h 5514836"/>
              <a:gd name="connsiteX9" fmla="*/ 872566 w 7782622"/>
              <a:gd name="connsiteY9" fmla="*/ 1653131 h 5514836"/>
              <a:gd name="connsiteX10" fmla="*/ 6705945 w 7782622"/>
              <a:gd name="connsiteY10" fmla="*/ 1653131 h 5514836"/>
              <a:gd name="connsiteX11" fmla="*/ 6705945 w 7782622"/>
              <a:gd name="connsiteY11" fmla="*/ 984566 h 5514836"/>
              <a:gd name="connsiteX12" fmla="*/ 2611236 w 7782622"/>
              <a:gd name="connsiteY12" fmla="*/ 984566 h 551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2622" h="5514836">
                <a:moveTo>
                  <a:pt x="7782622" y="1956116"/>
                </a:moveTo>
                <a:lnTo>
                  <a:pt x="1120218" y="1956116"/>
                </a:lnTo>
                <a:lnTo>
                  <a:pt x="4" y="5514836"/>
                </a:lnTo>
                <a:lnTo>
                  <a:pt x="6662408" y="5514836"/>
                </a:lnTo>
                <a:close/>
                <a:moveTo>
                  <a:pt x="2210075" y="0"/>
                </a:moveTo>
                <a:lnTo>
                  <a:pt x="0" y="0"/>
                </a:lnTo>
                <a:lnTo>
                  <a:pt x="0" y="1356040"/>
                </a:lnTo>
                <a:lnTo>
                  <a:pt x="2" y="1356040"/>
                </a:lnTo>
                <a:lnTo>
                  <a:pt x="2" y="4425111"/>
                </a:lnTo>
                <a:lnTo>
                  <a:pt x="872566" y="1653131"/>
                </a:lnTo>
                <a:lnTo>
                  <a:pt x="6705945" y="1653131"/>
                </a:lnTo>
                <a:lnTo>
                  <a:pt x="6705945" y="984566"/>
                </a:lnTo>
                <a:lnTo>
                  <a:pt x="2611236" y="9845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1" name="椭圆 20"/>
          <p:cNvSpPr/>
          <p:nvPr/>
        </p:nvSpPr>
        <p:spPr>
          <a:xfrm>
            <a:off x="9382061" y="3387415"/>
            <a:ext cx="604684" cy="60468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KSO_Shape"/>
          <p:cNvSpPr/>
          <p:nvPr/>
        </p:nvSpPr>
        <p:spPr bwMode="auto">
          <a:xfrm>
            <a:off x="9543801" y="3590853"/>
            <a:ext cx="299358" cy="254953"/>
          </a:xfrm>
          <a:custGeom>
            <a:avLst/>
            <a:gdLst/>
            <a:ahLst/>
            <a:cxnLst/>
            <a:rect l="0" t="0" r="r" b="b"/>
            <a:pathLst>
              <a:path w="4999037" h="4260141">
                <a:moveTo>
                  <a:pt x="1900345" y="3557911"/>
                </a:moveTo>
                <a:lnTo>
                  <a:pt x="3097730" y="3557911"/>
                </a:lnTo>
                <a:lnTo>
                  <a:pt x="3102535" y="3590573"/>
                </a:lnTo>
                <a:lnTo>
                  <a:pt x="3107340" y="3623235"/>
                </a:lnTo>
                <a:lnTo>
                  <a:pt x="3113106" y="3656858"/>
                </a:lnTo>
                <a:lnTo>
                  <a:pt x="3119833" y="3691441"/>
                </a:lnTo>
                <a:lnTo>
                  <a:pt x="3126560" y="3717378"/>
                </a:lnTo>
                <a:lnTo>
                  <a:pt x="3134248" y="3744276"/>
                </a:lnTo>
                <a:lnTo>
                  <a:pt x="3140975" y="3769253"/>
                </a:lnTo>
                <a:lnTo>
                  <a:pt x="3148663" y="3795190"/>
                </a:lnTo>
                <a:lnTo>
                  <a:pt x="3158272" y="3821127"/>
                </a:lnTo>
                <a:lnTo>
                  <a:pt x="3166921" y="3846104"/>
                </a:lnTo>
                <a:lnTo>
                  <a:pt x="3177492" y="3871081"/>
                </a:lnTo>
                <a:lnTo>
                  <a:pt x="3189024" y="3895097"/>
                </a:lnTo>
                <a:lnTo>
                  <a:pt x="3200556" y="3919113"/>
                </a:lnTo>
                <a:lnTo>
                  <a:pt x="3213048" y="3941208"/>
                </a:lnTo>
                <a:lnTo>
                  <a:pt x="3226502" y="3964263"/>
                </a:lnTo>
                <a:lnTo>
                  <a:pt x="3240917" y="3984437"/>
                </a:lnTo>
                <a:lnTo>
                  <a:pt x="3256293" y="4004610"/>
                </a:lnTo>
                <a:lnTo>
                  <a:pt x="3271668" y="4024784"/>
                </a:lnTo>
                <a:lnTo>
                  <a:pt x="3288966" y="4042075"/>
                </a:lnTo>
                <a:lnTo>
                  <a:pt x="3306264" y="4058406"/>
                </a:lnTo>
                <a:lnTo>
                  <a:pt x="3318757" y="4069934"/>
                </a:lnTo>
                <a:lnTo>
                  <a:pt x="3331249" y="4079540"/>
                </a:lnTo>
                <a:lnTo>
                  <a:pt x="3344703" y="4089147"/>
                </a:lnTo>
                <a:lnTo>
                  <a:pt x="3358157" y="4097793"/>
                </a:lnTo>
                <a:lnTo>
                  <a:pt x="3372572" y="4106438"/>
                </a:lnTo>
                <a:lnTo>
                  <a:pt x="3386026" y="4114123"/>
                </a:lnTo>
                <a:lnTo>
                  <a:pt x="3402362" y="4121809"/>
                </a:lnTo>
                <a:lnTo>
                  <a:pt x="3417738" y="4127573"/>
                </a:lnTo>
                <a:lnTo>
                  <a:pt x="3433114" y="4133336"/>
                </a:lnTo>
                <a:lnTo>
                  <a:pt x="3450411" y="4138140"/>
                </a:lnTo>
                <a:lnTo>
                  <a:pt x="3467709" y="4142943"/>
                </a:lnTo>
                <a:lnTo>
                  <a:pt x="3485007" y="4145825"/>
                </a:lnTo>
                <a:lnTo>
                  <a:pt x="3504227" y="4148707"/>
                </a:lnTo>
                <a:lnTo>
                  <a:pt x="3523446" y="4151589"/>
                </a:lnTo>
                <a:lnTo>
                  <a:pt x="3543627" y="4152549"/>
                </a:lnTo>
                <a:lnTo>
                  <a:pt x="3564769" y="4152549"/>
                </a:lnTo>
                <a:lnTo>
                  <a:pt x="3564769" y="4260141"/>
                </a:lnTo>
                <a:lnTo>
                  <a:pt x="1434268" y="4260141"/>
                </a:lnTo>
                <a:lnTo>
                  <a:pt x="1434268" y="4152549"/>
                </a:lnTo>
                <a:lnTo>
                  <a:pt x="1455409" y="4152549"/>
                </a:lnTo>
                <a:lnTo>
                  <a:pt x="1474629" y="4151589"/>
                </a:lnTo>
                <a:lnTo>
                  <a:pt x="1493849" y="4148707"/>
                </a:lnTo>
                <a:lnTo>
                  <a:pt x="1513068" y="4145825"/>
                </a:lnTo>
                <a:lnTo>
                  <a:pt x="1530366" y="4142943"/>
                </a:lnTo>
                <a:lnTo>
                  <a:pt x="1547664" y="4138140"/>
                </a:lnTo>
                <a:lnTo>
                  <a:pt x="1564962" y="4133336"/>
                </a:lnTo>
                <a:lnTo>
                  <a:pt x="1581298" y="4127573"/>
                </a:lnTo>
                <a:lnTo>
                  <a:pt x="1596674" y="4121809"/>
                </a:lnTo>
                <a:lnTo>
                  <a:pt x="1612050" y="4114123"/>
                </a:lnTo>
                <a:lnTo>
                  <a:pt x="1626465" y="4106438"/>
                </a:lnTo>
                <a:lnTo>
                  <a:pt x="1639918" y="4097793"/>
                </a:lnTo>
                <a:lnTo>
                  <a:pt x="1653372" y="4089147"/>
                </a:lnTo>
                <a:lnTo>
                  <a:pt x="1666826" y="4079540"/>
                </a:lnTo>
                <a:lnTo>
                  <a:pt x="1679319" y="4069934"/>
                </a:lnTo>
                <a:lnTo>
                  <a:pt x="1691811" y="4058406"/>
                </a:lnTo>
                <a:lnTo>
                  <a:pt x="1703343" y="4047839"/>
                </a:lnTo>
                <a:lnTo>
                  <a:pt x="1715836" y="4036311"/>
                </a:lnTo>
                <a:lnTo>
                  <a:pt x="1726407" y="4024784"/>
                </a:lnTo>
                <a:lnTo>
                  <a:pt x="1736978" y="4012295"/>
                </a:lnTo>
                <a:lnTo>
                  <a:pt x="1757158" y="3985397"/>
                </a:lnTo>
                <a:lnTo>
                  <a:pt x="1776378" y="3956578"/>
                </a:lnTo>
                <a:lnTo>
                  <a:pt x="1793676" y="3926798"/>
                </a:lnTo>
                <a:lnTo>
                  <a:pt x="1809052" y="3895097"/>
                </a:lnTo>
                <a:lnTo>
                  <a:pt x="1824427" y="3863396"/>
                </a:lnTo>
                <a:lnTo>
                  <a:pt x="1837881" y="3829773"/>
                </a:lnTo>
                <a:lnTo>
                  <a:pt x="1849413" y="3795190"/>
                </a:lnTo>
                <a:lnTo>
                  <a:pt x="1859984" y="3761568"/>
                </a:lnTo>
                <a:lnTo>
                  <a:pt x="1868632" y="3726984"/>
                </a:lnTo>
                <a:lnTo>
                  <a:pt x="1878242" y="3692401"/>
                </a:lnTo>
                <a:lnTo>
                  <a:pt x="1884969" y="3657818"/>
                </a:lnTo>
                <a:lnTo>
                  <a:pt x="1890735" y="3623235"/>
                </a:lnTo>
                <a:lnTo>
                  <a:pt x="1896501" y="3590573"/>
                </a:lnTo>
                <a:lnTo>
                  <a:pt x="1900345" y="3557911"/>
                </a:lnTo>
                <a:close/>
                <a:moveTo>
                  <a:pt x="344993" y="345832"/>
                </a:moveTo>
                <a:lnTo>
                  <a:pt x="344993" y="3036592"/>
                </a:lnTo>
                <a:lnTo>
                  <a:pt x="4655005" y="3036592"/>
                </a:lnTo>
                <a:lnTo>
                  <a:pt x="4655005" y="345832"/>
                </a:lnTo>
                <a:lnTo>
                  <a:pt x="344993" y="345832"/>
                </a:lnTo>
                <a:close/>
                <a:moveTo>
                  <a:pt x="142226" y="0"/>
                </a:moveTo>
                <a:lnTo>
                  <a:pt x="4857773" y="0"/>
                </a:lnTo>
                <a:lnTo>
                  <a:pt x="4872187" y="961"/>
                </a:lnTo>
                <a:lnTo>
                  <a:pt x="4885641" y="2882"/>
                </a:lnTo>
                <a:lnTo>
                  <a:pt x="4899095" y="6725"/>
                </a:lnTo>
                <a:lnTo>
                  <a:pt x="4913510" y="10567"/>
                </a:lnTo>
                <a:lnTo>
                  <a:pt x="4925042" y="17292"/>
                </a:lnTo>
                <a:lnTo>
                  <a:pt x="4936573" y="24016"/>
                </a:lnTo>
                <a:lnTo>
                  <a:pt x="4947144" y="32662"/>
                </a:lnTo>
                <a:lnTo>
                  <a:pt x="4957715" y="42268"/>
                </a:lnTo>
                <a:lnTo>
                  <a:pt x="4967325" y="51875"/>
                </a:lnTo>
                <a:lnTo>
                  <a:pt x="4975974" y="62442"/>
                </a:lnTo>
                <a:lnTo>
                  <a:pt x="4982701" y="73970"/>
                </a:lnTo>
                <a:lnTo>
                  <a:pt x="4988466" y="87419"/>
                </a:lnTo>
                <a:lnTo>
                  <a:pt x="4993271" y="99907"/>
                </a:lnTo>
                <a:lnTo>
                  <a:pt x="4996154" y="113356"/>
                </a:lnTo>
                <a:lnTo>
                  <a:pt x="4999037" y="127766"/>
                </a:lnTo>
                <a:lnTo>
                  <a:pt x="4999037" y="142175"/>
                </a:lnTo>
                <a:lnTo>
                  <a:pt x="4999037" y="3238327"/>
                </a:lnTo>
                <a:lnTo>
                  <a:pt x="4999037" y="3253697"/>
                </a:lnTo>
                <a:lnTo>
                  <a:pt x="4996154" y="3268106"/>
                </a:lnTo>
                <a:lnTo>
                  <a:pt x="4993271" y="3281555"/>
                </a:lnTo>
                <a:lnTo>
                  <a:pt x="4988466" y="3295004"/>
                </a:lnTo>
                <a:lnTo>
                  <a:pt x="4982701" y="3307493"/>
                </a:lnTo>
                <a:lnTo>
                  <a:pt x="4975974" y="3319021"/>
                </a:lnTo>
                <a:lnTo>
                  <a:pt x="4967325" y="3329588"/>
                </a:lnTo>
                <a:lnTo>
                  <a:pt x="4957715" y="3339194"/>
                </a:lnTo>
                <a:lnTo>
                  <a:pt x="4947144" y="3349761"/>
                </a:lnTo>
                <a:lnTo>
                  <a:pt x="4936573" y="3357446"/>
                </a:lnTo>
                <a:lnTo>
                  <a:pt x="4925042" y="3364171"/>
                </a:lnTo>
                <a:lnTo>
                  <a:pt x="4913510" y="3369935"/>
                </a:lnTo>
                <a:lnTo>
                  <a:pt x="4899095" y="3374738"/>
                </a:lnTo>
                <a:lnTo>
                  <a:pt x="4885641" y="3378580"/>
                </a:lnTo>
                <a:lnTo>
                  <a:pt x="4872187" y="3380502"/>
                </a:lnTo>
                <a:lnTo>
                  <a:pt x="4857773" y="3381462"/>
                </a:lnTo>
                <a:lnTo>
                  <a:pt x="142226" y="3381462"/>
                </a:lnTo>
                <a:lnTo>
                  <a:pt x="127811" y="3380502"/>
                </a:lnTo>
                <a:lnTo>
                  <a:pt x="113396" y="3378580"/>
                </a:lnTo>
                <a:lnTo>
                  <a:pt x="99942" y="3374738"/>
                </a:lnTo>
                <a:lnTo>
                  <a:pt x="86489" y="3369935"/>
                </a:lnTo>
                <a:lnTo>
                  <a:pt x="73996" y="3364171"/>
                </a:lnTo>
                <a:lnTo>
                  <a:pt x="62464" y="3357446"/>
                </a:lnTo>
                <a:lnTo>
                  <a:pt x="51893" y="3349761"/>
                </a:lnTo>
                <a:lnTo>
                  <a:pt x="42283" y="3339194"/>
                </a:lnTo>
                <a:lnTo>
                  <a:pt x="31713" y="3329588"/>
                </a:lnTo>
                <a:lnTo>
                  <a:pt x="24025" y="3319021"/>
                </a:lnTo>
                <a:lnTo>
                  <a:pt x="17298" y="3307493"/>
                </a:lnTo>
                <a:lnTo>
                  <a:pt x="11532" y="3295004"/>
                </a:lnTo>
                <a:lnTo>
                  <a:pt x="6727" y="3281555"/>
                </a:lnTo>
                <a:lnTo>
                  <a:pt x="2883" y="3268106"/>
                </a:lnTo>
                <a:lnTo>
                  <a:pt x="961" y="3253697"/>
                </a:lnTo>
                <a:lnTo>
                  <a:pt x="0" y="3238327"/>
                </a:lnTo>
                <a:lnTo>
                  <a:pt x="0" y="142175"/>
                </a:lnTo>
                <a:lnTo>
                  <a:pt x="961" y="127766"/>
                </a:lnTo>
                <a:lnTo>
                  <a:pt x="2883" y="113356"/>
                </a:lnTo>
                <a:lnTo>
                  <a:pt x="6727" y="99907"/>
                </a:lnTo>
                <a:lnTo>
                  <a:pt x="11532" y="87419"/>
                </a:lnTo>
                <a:lnTo>
                  <a:pt x="17298" y="73970"/>
                </a:lnTo>
                <a:lnTo>
                  <a:pt x="24025" y="62442"/>
                </a:lnTo>
                <a:lnTo>
                  <a:pt x="31713" y="51875"/>
                </a:lnTo>
                <a:lnTo>
                  <a:pt x="42283" y="42268"/>
                </a:lnTo>
                <a:lnTo>
                  <a:pt x="51893" y="32662"/>
                </a:lnTo>
                <a:lnTo>
                  <a:pt x="62464" y="24016"/>
                </a:lnTo>
                <a:lnTo>
                  <a:pt x="73996" y="17292"/>
                </a:lnTo>
                <a:lnTo>
                  <a:pt x="86489" y="10567"/>
                </a:lnTo>
                <a:lnTo>
                  <a:pt x="99942" y="6725"/>
                </a:lnTo>
                <a:lnTo>
                  <a:pt x="113396" y="2882"/>
                </a:lnTo>
                <a:lnTo>
                  <a:pt x="127811" y="961"/>
                </a:lnTo>
                <a:lnTo>
                  <a:pt x="142226" y="0"/>
                </a:lnTo>
                <a:close/>
              </a:path>
            </a:pathLst>
          </a:custGeom>
          <a:solidFill>
            <a:schemeClr val="bg1"/>
          </a:solidFill>
          <a:ln>
            <a:noFill/>
          </a:ln>
        </p:spPr>
        <p:txBody>
          <a:bodyPr bIns="396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dirty="0">
              <a:solidFill>
                <a:srgbClr val="FFFFFF"/>
              </a:solidFill>
            </a:endParaRPr>
          </a:p>
        </p:txBody>
      </p:sp>
      <p:sp>
        <p:nvSpPr>
          <p:cNvPr id="23" name="矩形 22"/>
          <p:cNvSpPr/>
          <p:nvPr/>
        </p:nvSpPr>
        <p:spPr>
          <a:xfrm>
            <a:off x="8855958" y="1653562"/>
            <a:ext cx="1830672" cy="1200329"/>
          </a:xfrm>
          <a:prstGeom prst="rect">
            <a:avLst/>
          </a:prstGeom>
        </p:spPr>
        <p:txBody>
          <a:bodyPr wrap="square">
            <a:spAutoFit/>
          </a:bodyPr>
          <a:lstStyle/>
          <a:p>
            <a:pPr algn="ctr" fontAlgn="ctr"/>
            <a:r>
              <a:rPr lang="zh-CN" altLang="en-US" b="1" dirty="0">
                <a:solidFill>
                  <a:schemeClr val="tx2">
                    <a:lumMod val="75000"/>
                  </a:schemeClr>
                </a:solidFill>
              </a:rPr>
              <a:t>入库资料只需要准备</a:t>
            </a:r>
            <a:r>
              <a:rPr lang="zh-CN" altLang="en-US" b="1" dirty="0">
                <a:solidFill>
                  <a:srgbClr val="F6721F"/>
                </a:solidFill>
              </a:rPr>
              <a:t>一份</a:t>
            </a:r>
            <a:r>
              <a:rPr lang="zh-CN" altLang="en-US" b="1" dirty="0">
                <a:solidFill>
                  <a:schemeClr val="tx2">
                    <a:lumMod val="75000"/>
                  </a:schemeClr>
                </a:solidFill>
              </a:rPr>
              <a:t>纸质，每页</a:t>
            </a:r>
            <a:r>
              <a:rPr lang="zh-CN" altLang="en-US" b="1" dirty="0">
                <a:solidFill>
                  <a:srgbClr val="F6721F"/>
                </a:solidFill>
              </a:rPr>
              <a:t>加盖公章</a:t>
            </a:r>
            <a:r>
              <a:rPr lang="zh-CN" altLang="en-US" b="1" dirty="0">
                <a:solidFill>
                  <a:schemeClr val="tx2">
                    <a:lumMod val="75000"/>
                  </a:schemeClr>
                </a:solidFill>
              </a:rPr>
              <a:t>，</a:t>
            </a:r>
            <a:r>
              <a:rPr lang="zh-CN" altLang="en-US" b="1" dirty="0">
                <a:solidFill>
                  <a:srgbClr val="F6721F"/>
                </a:solidFill>
              </a:rPr>
              <a:t>不需要装订</a:t>
            </a:r>
            <a:r>
              <a:rPr lang="zh-CN" altLang="en-US" b="1" dirty="0">
                <a:solidFill>
                  <a:schemeClr val="tx2">
                    <a:lumMod val="75000"/>
                  </a:schemeClr>
                </a:solidFill>
              </a:rPr>
              <a:t>。</a:t>
            </a:r>
          </a:p>
        </p:txBody>
      </p:sp>
    </p:spTree>
    <p:extLst>
      <p:ext uri="{BB962C8B-B14F-4D97-AF65-F5344CB8AC3E}">
        <p14:creationId xmlns:p14="http://schemas.microsoft.com/office/powerpoint/2010/main" val="3504641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Freeform 27"/>
          <p:cNvSpPr>
            <a:spLocks noEditPoints="1"/>
          </p:cNvSpPr>
          <p:nvPr/>
        </p:nvSpPr>
        <p:spPr bwMode="auto">
          <a:xfrm>
            <a:off x="6183699" y="3389632"/>
            <a:ext cx="113064" cy="113064"/>
          </a:xfrm>
          <a:custGeom>
            <a:avLst/>
            <a:gdLst>
              <a:gd name="T0" fmla="*/ 60 w 360"/>
              <a:gd name="T1" fmla="*/ 320 h 360"/>
              <a:gd name="T2" fmla="*/ 100 w 360"/>
              <a:gd name="T3" fmla="*/ 360 h 360"/>
              <a:gd name="T4" fmla="*/ 140 w 360"/>
              <a:gd name="T5" fmla="*/ 320 h 360"/>
              <a:gd name="T6" fmla="*/ 100 w 360"/>
              <a:gd name="T7" fmla="*/ 280 h 360"/>
              <a:gd name="T8" fmla="*/ 60 w 360"/>
              <a:gd name="T9" fmla="*/ 320 h 360"/>
              <a:gd name="T10" fmla="*/ 260 w 360"/>
              <a:gd name="T11" fmla="*/ 320 h 360"/>
              <a:gd name="T12" fmla="*/ 300 w 360"/>
              <a:gd name="T13" fmla="*/ 360 h 360"/>
              <a:gd name="T14" fmla="*/ 340 w 360"/>
              <a:gd name="T15" fmla="*/ 320 h 360"/>
              <a:gd name="T16" fmla="*/ 300 w 360"/>
              <a:gd name="T17" fmla="*/ 280 h 360"/>
              <a:gd name="T18" fmla="*/ 260 w 360"/>
              <a:gd name="T19" fmla="*/ 320 h 360"/>
              <a:gd name="T20" fmla="*/ 131 w 360"/>
              <a:gd name="T21" fmla="*/ 225 h 360"/>
              <a:gd name="T22" fmla="*/ 352 w 360"/>
              <a:gd name="T23" fmla="*/ 162 h 360"/>
              <a:gd name="T24" fmla="*/ 360 w 360"/>
              <a:gd name="T25" fmla="*/ 152 h 360"/>
              <a:gd name="T26" fmla="*/ 360 w 360"/>
              <a:gd name="T27" fmla="*/ 42 h 360"/>
              <a:gd name="T28" fmla="*/ 78 w 360"/>
              <a:gd name="T29" fmla="*/ 42 h 360"/>
              <a:gd name="T30" fmla="*/ 78 w 360"/>
              <a:gd name="T31" fmla="*/ 8 h 360"/>
              <a:gd name="T32" fmla="*/ 70 w 360"/>
              <a:gd name="T33" fmla="*/ 0 h 360"/>
              <a:gd name="T34" fmla="*/ 8 w 360"/>
              <a:gd name="T35" fmla="*/ 0 h 360"/>
              <a:gd name="T36" fmla="*/ 0 w 360"/>
              <a:gd name="T37" fmla="*/ 8 h 360"/>
              <a:gd name="T38" fmla="*/ 0 w 360"/>
              <a:gd name="T39" fmla="*/ 40 h 360"/>
              <a:gd name="T40" fmla="*/ 39 w 360"/>
              <a:gd name="T41" fmla="*/ 40 h 360"/>
              <a:gd name="T42" fmla="*/ 78 w 360"/>
              <a:gd name="T43" fmla="*/ 221 h 360"/>
              <a:gd name="T44" fmla="*/ 82 w 360"/>
              <a:gd name="T45" fmla="*/ 240 h 360"/>
              <a:gd name="T46" fmla="*/ 82 w 360"/>
              <a:gd name="T47" fmla="*/ 270 h 360"/>
              <a:gd name="T48" fmla="*/ 90 w 360"/>
              <a:gd name="T49" fmla="*/ 278 h 360"/>
              <a:gd name="T50" fmla="*/ 100 w 360"/>
              <a:gd name="T51" fmla="*/ 278 h 360"/>
              <a:gd name="T52" fmla="*/ 300 w 360"/>
              <a:gd name="T53" fmla="*/ 278 h 360"/>
              <a:gd name="T54" fmla="*/ 352 w 360"/>
              <a:gd name="T55" fmla="*/ 278 h 360"/>
              <a:gd name="T56" fmla="*/ 360 w 360"/>
              <a:gd name="T57" fmla="*/ 270 h 360"/>
              <a:gd name="T58" fmla="*/ 360 w 360"/>
              <a:gd name="T59" fmla="*/ 240 h 360"/>
              <a:gd name="T60" fmla="*/ 135 w 360"/>
              <a:gd name="T61" fmla="*/ 240 h 360"/>
              <a:gd name="T62" fmla="*/ 131 w 360"/>
              <a:gd name="T63" fmla="*/ 225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0" h="360">
                <a:moveTo>
                  <a:pt x="60" y="320"/>
                </a:moveTo>
                <a:cubicBezTo>
                  <a:pt x="60" y="342"/>
                  <a:pt x="78" y="360"/>
                  <a:pt x="100" y="360"/>
                </a:cubicBezTo>
                <a:cubicBezTo>
                  <a:pt x="122" y="360"/>
                  <a:pt x="140" y="342"/>
                  <a:pt x="140" y="320"/>
                </a:cubicBezTo>
                <a:cubicBezTo>
                  <a:pt x="140" y="298"/>
                  <a:pt x="122" y="280"/>
                  <a:pt x="100" y="280"/>
                </a:cubicBezTo>
                <a:cubicBezTo>
                  <a:pt x="78" y="280"/>
                  <a:pt x="60" y="298"/>
                  <a:pt x="60" y="320"/>
                </a:cubicBezTo>
                <a:close/>
                <a:moveTo>
                  <a:pt x="260" y="320"/>
                </a:moveTo>
                <a:cubicBezTo>
                  <a:pt x="260" y="342"/>
                  <a:pt x="278" y="360"/>
                  <a:pt x="300" y="360"/>
                </a:cubicBezTo>
                <a:cubicBezTo>
                  <a:pt x="322" y="360"/>
                  <a:pt x="340" y="342"/>
                  <a:pt x="340" y="320"/>
                </a:cubicBezTo>
                <a:cubicBezTo>
                  <a:pt x="340" y="298"/>
                  <a:pt x="322" y="280"/>
                  <a:pt x="300" y="280"/>
                </a:cubicBezTo>
                <a:cubicBezTo>
                  <a:pt x="278" y="280"/>
                  <a:pt x="260" y="298"/>
                  <a:pt x="260" y="320"/>
                </a:cubicBezTo>
                <a:close/>
                <a:moveTo>
                  <a:pt x="131" y="225"/>
                </a:moveTo>
                <a:cubicBezTo>
                  <a:pt x="352" y="162"/>
                  <a:pt x="352" y="162"/>
                  <a:pt x="352" y="162"/>
                </a:cubicBezTo>
                <a:cubicBezTo>
                  <a:pt x="356" y="161"/>
                  <a:pt x="360" y="156"/>
                  <a:pt x="360" y="152"/>
                </a:cubicBezTo>
                <a:cubicBezTo>
                  <a:pt x="360" y="42"/>
                  <a:pt x="360" y="42"/>
                  <a:pt x="360" y="42"/>
                </a:cubicBezTo>
                <a:cubicBezTo>
                  <a:pt x="78" y="42"/>
                  <a:pt x="78" y="42"/>
                  <a:pt x="78" y="42"/>
                </a:cubicBezTo>
                <a:cubicBezTo>
                  <a:pt x="78" y="8"/>
                  <a:pt x="78" y="8"/>
                  <a:pt x="78" y="8"/>
                </a:cubicBezTo>
                <a:cubicBezTo>
                  <a:pt x="78" y="3"/>
                  <a:pt x="74" y="0"/>
                  <a:pt x="70" y="0"/>
                </a:cubicBezTo>
                <a:cubicBezTo>
                  <a:pt x="8" y="0"/>
                  <a:pt x="8" y="0"/>
                  <a:pt x="8" y="0"/>
                </a:cubicBezTo>
                <a:cubicBezTo>
                  <a:pt x="3" y="0"/>
                  <a:pt x="0" y="3"/>
                  <a:pt x="0" y="8"/>
                </a:cubicBezTo>
                <a:cubicBezTo>
                  <a:pt x="0" y="40"/>
                  <a:pt x="0" y="40"/>
                  <a:pt x="0" y="40"/>
                </a:cubicBezTo>
                <a:cubicBezTo>
                  <a:pt x="39" y="40"/>
                  <a:pt x="39" y="40"/>
                  <a:pt x="39" y="40"/>
                </a:cubicBezTo>
                <a:cubicBezTo>
                  <a:pt x="78" y="221"/>
                  <a:pt x="78" y="221"/>
                  <a:pt x="78" y="221"/>
                </a:cubicBezTo>
                <a:cubicBezTo>
                  <a:pt x="82" y="240"/>
                  <a:pt x="82" y="240"/>
                  <a:pt x="82" y="240"/>
                </a:cubicBezTo>
                <a:cubicBezTo>
                  <a:pt x="82" y="270"/>
                  <a:pt x="82" y="270"/>
                  <a:pt x="82" y="270"/>
                </a:cubicBezTo>
                <a:cubicBezTo>
                  <a:pt x="82" y="274"/>
                  <a:pt x="85" y="278"/>
                  <a:pt x="90" y="278"/>
                </a:cubicBezTo>
                <a:cubicBezTo>
                  <a:pt x="100" y="278"/>
                  <a:pt x="100" y="278"/>
                  <a:pt x="100" y="278"/>
                </a:cubicBezTo>
                <a:cubicBezTo>
                  <a:pt x="300" y="278"/>
                  <a:pt x="300" y="278"/>
                  <a:pt x="300" y="278"/>
                </a:cubicBezTo>
                <a:cubicBezTo>
                  <a:pt x="352" y="278"/>
                  <a:pt x="352" y="278"/>
                  <a:pt x="352" y="278"/>
                </a:cubicBezTo>
                <a:cubicBezTo>
                  <a:pt x="356" y="278"/>
                  <a:pt x="360" y="274"/>
                  <a:pt x="360" y="270"/>
                </a:cubicBezTo>
                <a:cubicBezTo>
                  <a:pt x="360" y="240"/>
                  <a:pt x="360" y="240"/>
                  <a:pt x="360" y="240"/>
                </a:cubicBezTo>
                <a:cubicBezTo>
                  <a:pt x="135" y="240"/>
                  <a:pt x="135" y="240"/>
                  <a:pt x="135" y="240"/>
                </a:cubicBezTo>
                <a:cubicBezTo>
                  <a:pt x="112" y="240"/>
                  <a:pt x="111" y="231"/>
                  <a:pt x="131" y="225"/>
                </a:cubicBezTo>
                <a:close/>
              </a:path>
            </a:pathLst>
          </a:custGeom>
          <a:solidFill>
            <a:schemeClr val="bg1"/>
          </a:solidFill>
          <a:ln>
            <a:noFill/>
          </a:ln>
        </p:spPr>
        <p:txBody>
          <a:bodyPr vert="horz" wrap="square" lIns="91440" tIns="45720" rIns="91440" bIns="45720" numCol="1" anchor="t" anchorCtr="0" compatLnSpc="1"/>
          <a:lstStyle/>
          <a:p>
            <a:endParaRPr lang="en-US" dirty="0"/>
          </a:p>
        </p:txBody>
      </p:sp>
      <p:sp>
        <p:nvSpPr>
          <p:cNvPr id="169" name="AutoShape 19"/>
          <p:cNvSpPr>
            <a:spLocks noChangeAspect="1"/>
          </p:cNvSpPr>
          <p:nvPr/>
        </p:nvSpPr>
        <p:spPr bwMode="auto">
          <a:xfrm>
            <a:off x="6089463" y="5977012"/>
            <a:ext cx="346822" cy="354627"/>
          </a:xfrm>
          <a:custGeom>
            <a:avLst/>
            <a:gdLst>
              <a:gd name="T0" fmla="*/ 10800 w 21600"/>
              <a:gd name="T1" fmla="*/ 10789 h 21579"/>
              <a:gd name="T2" fmla="*/ 10800 w 21600"/>
              <a:gd name="T3" fmla="*/ 10789 h 21579"/>
              <a:gd name="T4" fmla="*/ 10800 w 21600"/>
              <a:gd name="T5" fmla="*/ 10789 h 21579"/>
              <a:gd name="T6" fmla="*/ 10800 w 21600"/>
              <a:gd name="T7" fmla="*/ 10789 h 21579"/>
            </a:gdLst>
            <a:ahLst/>
            <a:cxnLst>
              <a:cxn ang="0">
                <a:pos x="T0" y="T1"/>
              </a:cxn>
              <a:cxn ang="0">
                <a:pos x="T2" y="T3"/>
              </a:cxn>
              <a:cxn ang="0">
                <a:pos x="T4" y="T5"/>
              </a:cxn>
              <a:cxn ang="0">
                <a:pos x="T6" y="T7"/>
              </a:cxn>
            </a:cxnLst>
            <a:rect l="0" t="0" r="r" b="b"/>
            <a:pathLst>
              <a:path w="21600" h="21579">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0"/>
                </a:cubicBezTo>
                <a:lnTo>
                  <a:pt x="18459" y="2855"/>
                </a:lnTo>
                <a:close/>
              </a:path>
            </a:pathLst>
          </a:custGeom>
          <a:solidFill>
            <a:schemeClr val="bg1"/>
          </a:solidFill>
          <a:ln>
            <a:noFill/>
          </a:ln>
          <a:effectLst/>
        </p:spPr>
        <p:txBody>
          <a:bodyPr lIns="50789" tIns="50789" rIns="50789" bIns="50789" anchor="ctr"/>
          <a:lstStyle/>
          <a:p>
            <a:pPr defTabSz="456565">
              <a:defRPr/>
            </a:pPr>
            <a:endParaRPr lang="es-ES" sz="3600" dirty="0">
              <a:solidFill>
                <a:schemeClr val="bg1"/>
              </a:solidFill>
              <a:effectLst>
                <a:outerShdw blurRad="38100" dist="38100" dir="2700000" algn="tl">
                  <a:srgbClr val="000000"/>
                </a:outerShdw>
              </a:effectLst>
              <a:latin typeface="Lato Regular"/>
              <a:cs typeface="Lato Regular"/>
              <a:sym typeface="Gill Sans" charset="0"/>
            </a:endParaRPr>
          </a:p>
        </p:txBody>
      </p:sp>
      <p:pic>
        <p:nvPicPr>
          <p:cNvPr id="121" name="图片 120"/>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2459" y="131643"/>
            <a:ext cx="1025261" cy="1025261"/>
          </a:xfrm>
          <a:prstGeom prst="rect">
            <a:avLst/>
          </a:prstGeom>
        </p:spPr>
      </p:pic>
      <p:sp>
        <p:nvSpPr>
          <p:cNvPr id="97" name="Title 1"/>
          <p:cNvSpPr>
            <a:spLocks noGrp="1"/>
          </p:cNvSpPr>
          <p:nvPr>
            <p:ph type="title"/>
          </p:nvPr>
        </p:nvSpPr>
        <p:spPr>
          <a:xfrm>
            <a:off x="5575213" y="615767"/>
            <a:ext cx="5918448" cy="584775"/>
          </a:xfrm>
        </p:spPr>
        <p:txBody>
          <a:bodyPr wrap="square">
            <a:spAutoFit/>
          </a:bodyPr>
          <a:lstStyle/>
          <a:p>
            <a:r>
              <a:rPr lang="zh-CN" altLang="en-US" sz="3200" b="1" dirty="0">
                <a:solidFill>
                  <a:schemeClr val="tx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国家一套表调查单位统计目的</a:t>
            </a:r>
          </a:p>
        </p:txBody>
      </p:sp>
      <p:sp>
        <p:nvSpPr>
          <p:cNvPr id="98" name="矩形 97"/>
          <p:cNvSpPr/>
          <p:nvPr/>
        </p:nvSpPr>
        <p:spPr>
          <a:xfrm>
            <a:off x="5548864" y="1444117"/>
            <a:ext cx="5944798" cy="1200329"/>
          </a:xfrm>
          <a:prstGeom prst="rect">
            <a:avLst/>
          </a:prstGeom>
        </p:spPr>
        <p:txBody>
          <a:bodyPr wrap="square">
            <a:spAutoFit/>
          </a:bodyPr>
          <a:lstStyle/>
          <a:p>
            <a:r>
              <a:rPr lang="zh-CN" altLang="en-US" sz="2400" b="1" dirty="0">
                <a:solidFill>
                  <a:srgbClr val="16A085"/>
                </a:solidFill>
              </a:rPr>
              <a:t>        为了全面了解和</a:t>
            </a:r>
            <a:r>
              <a:rPr lang="zh-CN" altLang="en-US" sz="2400" b="1" dirty="0" smtClean="0">
                <a:solidFill>
                  <a:srgbClr val="16A085"/>
                </a:solidFill>
              </a:rPr>
              <a:t>反映规上企业</a:t>
            </a:r>
            <a:r>
              <a:rPr lang="zh-CN" altLang="en-US" sz="2400" b="1" dirty="0">
                <a:solidFill>
                  <a:srgbClr val="16A085"/>
                </a:solidFill>
              </a:rPr>
              <a:t>调查单位生产经营全过程，为各级政府制定政策和规划、进行宏观经济管理与调控依据。</a:t>
            </a:r>
          </a:p>
        </p:txBody>
      </p:sp>
      <p:sp>
        <p:nvSpPr>
          <p:cNvPr id="99" name="Title 1"/>
          <p:cNvSpPr txBox="1"/>
          <p:nvPr/>
        </p:nvSpPr>
        <p:spPr>
          <a:xfrm>
            <a:off x="5922006" y="3754953"/>
            <a:ext cx="5918448" cy="584775"/>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pPr algn="l"/>
            <a:r>
              <a:rPr lang="zh-CN" altLang="en-US" sz="3200" b="1" dirty="0">
                <a:solidFill>
                  <a:schemeClr val="tx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什么</a:t>
            </a:r>
            <a:r>
              <a:rPr lang="zh-CN" altLang="en-US" sz="3200" b="1" dirty="0" smtClean="0">
                <a:solidFill>
                  <a:schemeClr val="tx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是规上企业</a:t>
            </a:r>
            <a:r>
              <a:rPr lang="zh-CN" altLang="en-US" sz="3200" b="1" dirty="0">
                <a:solidFill>
                  <a:schemeClr val="tx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endParaRPr lang="en-US" altLang="zh-CN" sz="3200" b="1" dirty="0">
              <a:solidFill>
                <a:schemeClr val="tx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00" name="矩形 99"/>
          <p:cNvSpPr/>
          <p:nvPr/>
        </p:nvSpPr>
        <p:spPr>
          <a:xfrm>
            <a:off x="5548864" y="4462723"/>
            <a:ext cx="6336704" cy="1569660"/>
          </a:xfrm>
          <a:prstGeom prst="rect">
            <a:avLst/>
          </a:prstGeom>
        </p:spPr>
        <p:txBody>
          <a:bodyPr wrap="square">
            <a:spAutoFit/>
          </a:bodyPr>
          <a:lstStyle/>
          <a:p>
            <a:r>
              <a:rPr lang="zh-CN" altLang="en-US" sz="2000" b="1" dirty="0">
                <a:solidFill>
                  <a:srgbClr val="16A085"/>
                </a:solidFill>
              </a:rPr>
              <a:t>      </a:t>
            </a:r>
            <a:r>
              <a:rPr lang="zh-CN" altLang="en-US" sz="2400" b="1" dirty="0">
                <a:solidFill>
                  <a:srgbClr val="16A085"/>
                </a:solidFill>
              </a:rPr>
              <a:t>“四上”企业是现阶段我国经济统计系统的专用称谓。是指规模以上工业企业 </a:t>
            </a:r>
            <a:r>
              <a:rPr lang="zh-CN" altLang="en-US" sz="2400" b="1" dirty="0" smtClean="0">
                <a:solidFill>
                  <a:srgbClr val="16A085"/>
                </a:solidFill>
              </a:rPr>
              <a:t>、</a:t>
            </a:r>
            <a:r>
              <a:rPr lang="zh-CN" altLang="en-US" sz="2400" b="1" dirty="0">
                <a:solidFill>
                  <a:srgbClr val="16A085"/>
                </a:solidFill>
              </a:rPr>
              <a:t>限额以上批零住餐企业、规模以上服务业企业、资质等级</a:t>
            </a:r>
            <a:r>
              <a:rPr lang="zh-CN" altLang="en-US" sz="2400" b="1" dirty="0" smtClean="0">
                <a:solidFill>
                  <a:srgbClr val="16A085"/>
                </a:solidFill>
              </a:rPr>
              <a:t>建筑业和房地产开发企业</a:t>
            </a:r>
            <a:r>
              <a:rPr lang="zh-CN" altLang="en-US" sz="2400" b="1" dirty="0">
                <a:solidFill>
                  <a:srgbClr val="16A085"/>
                </a:solidFill>
              </a:rPr>
              <a:t>的统称</a:t>
            </a:r>
          </a:p>
        </p:txBody>
      </p:sp>
      <p:grpSp>
        <p:nvGrpSpPr>
          <p:cNvPr id="38" name="组合 37"/>
          <p:cNvGrpSpPr/>
          <p:nvPr/>
        </p:nvGrpSpPr>
        <p:grpSpPr>
          <a:xfrm>
            <a:off x="407368" y="1340767"/>
            <a:ext cx="4994106" cy="5517233"/>
            <a:chOff x="1127448" y="1306613"/>
            <a:chExt cx="5025023" cy="5551388"/>
          </a:xfrm>
        </p:grpSpPr>
        <p:sp>
          <p:nvSpPr>
            <p:cNvPr id="39" name="Freeform 7"/>
            <p:cNvSpPr>
              <a:spLocks/>
            </p:cNvSpPr>
            <p:nvPr/>
          </p:nvSpPr>
          <p:spPr bwMode="auto">
            <a:xfrm>
              <a:off x="1551209" y="2008768"/>
              <a:ext cx="3981963" cy="4849233"/>
            </a:xfrm>
            <a:custGeom>
              <a:avLst/>
              <a:gdLst>
                <a:gd name="T0" fmla="*/ 401 w 1218"/>
                <a:gd name="T1" fmla="*/ 1586 h 1586"/>
                <a:gd name="T2" fmla="*/ 665 w 1218"/>
                <a:gd name="T3" fmla="*/ 1586 h 1586"/>
                <a:gd name="T4" fmla="*/ 647 w 1218"/>
                <a:gd name="T5" fmla="*/ 1268 h 1586"/>
                <a:gd name="T6" fmla="*/ 765 w 1218"/>
                <a:gd name="T7" fmla="*/ 746 h 1586"/>
                <a:gd name="T8" fmla="*/ 1178 w 1218"/>
                <a:gd name="T9" fmla="*/ 746 h 1586"/>
                <a:gd name="T10" fmla="*/ 775 w 1218"/>
                <a:gd name="T11" fmla="*/ 674 h 1586"/>
                <a:gd name="T12" fmla="*/ 1218 w 1218"/>
                <a:gd name="T13" fmla="*/ 459 h 1586"/>
                <a:gd name="T14" fmla="*/ 945 w 1218"/>
                <a:gd name="T15" fmla="*/ 448 h 1586"/>
                <a:gd name="T16" fmla="*/ 952 w 1218"/>
                <a:gd name="T17" fmla="*/ 198 h 1586"/>
                <a:gd name="T18" fmla="*/ 821 w 1218"/>
                <a:gd name="T19" fmla="*/ 523 h 1586"/>
                <a:gd name="T20" fmla="*/ 632 w 1218"/>
                <a:gd name="T21" fmla="*/ 746 h 1586"/>
                <a:gd name="T22" fmla="*/ 821 w 1218"/>
                <a:gd name="T23" fmla="*/ 208 h 1586"/>
                <a:gd name="T24" fmla="*/ 608 w 1218"/>
                <a:gd name="T25" fmla="*/ 360 h 1586"/>
                <a:gd name="T26" fmla="*/ 313 w 1218"/>
                <a:gd name="T27" fmla="*/ 26 h 1586"/>
                <a:gd name="T28" fmla="*/ 541 w 1218"/>
                <a:gd name="T29" fmla="*/ 318 h 1586"/>
                <a:gd name="T30" fmla="*/ 321 w 1218"/>
                <a:gd name="T31" fmla="*/ 217 h 1586"/>
                <a:gd name="T32" fmla="*/ 113 w 1218"/>
                <a:gd name="T33" fmla="*/ 107 h 1586"/>
                <a:gd name="T34" fmla="*/ 321 w 1218"/>
                <a:gd name="T35" fmla="*/ 240 h 1586"/>
                <a:gd name="T36" fmla="*/ 557 w 1218"/>
                <a:gd name="T37" fmla="*/ 448 h 1586"/>
                <a:gd name="T38" fmla="*/ 577 w 1218"/>
                <a:gd name="T39" fmla="*/ 904 h 1586"/>
                <a:gd name="T40" fmla="*/ 377 w 1218"/>
                <a:gd name="T41" fmla="*/ 693 h 1586"/>
                <a:gd name="T42" fmla="*/ 299 w 1218"/>
                <a:gd name="T43" fmla="*/ 407 h 1586"/>
                <a:gd name="T44" fmla="*/ 275 w 1218"/>
                <a:gd name="T45" fmla="*/ 648 h 1586"/>
                <a:gd name="T46" fmla="*/ 0 w 1218"/>
                <a:gd name="T47" fmla="*/ 662 h 1586"/>
                <a:gd name="T48" fmla="*/ 321 w 1218"/>
                <a:gd name="T49" fmla="*/ 710 h 1586"/>
                <a:gd name="T50" fmla="*/ 513 w 1218"/>
                <a:gd name="T51" fmla="*/ 980 h 1586"/>
                <a:gd name="T52" fmla="*/ 125 w 1218"/>
                <a:gd name="T53" fmla="*/ 1038 h 1586"/>
                <a:gd name="T54" fmla="*/ 501 w 1218"/>
                <a:gd name="T55" fmla="*/ 1050 h 1586"/>
                <a:gd name="T56" fmla="*/ 401 w 1218"/>
                <a:gd name="T57" fmla="*/ 1586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18" h="1586">
                  <a:moveTo>
                    <a:pt x="401" y="1586"/>
                  </a:moveTo>
                  <a:cubicBezTo>
                    <a:pt x="665" y="1586"/>
                    <a:pt x="665" y="1586"/>
                    <a:pt x="665" y="1586"/>
                  </a:cubicBezTo>
                  <a:cubicBezTo>
                    <a:pt x="665" y="1586"/>
                    <a:pt x="659" y="1456"/>
                    <a:pt x="647" y="1268"/>
                  </a:cubicBezTo>
                  <a:cubicBezTo>
                    <a:pt x="635" y="1080"/>
                    <a:pt x="629" y="840"/>
                    <a:pt x="765" y="746"/>
                  </a:cubicBezTo>
                  <a:cubicBezTo>
                    <a:pt x="901" y="652"/>
                    <a:pt x="1096" y="648"/>
                    <a:pt x="1178" y="746"/>
                  </a:cubicBezTo>
                  <a:cubicBezTo>
                    <a:pt x="1178" y="746"/>
                    <a:pt x="1017" y="568"/>
                    <a:pt x="775" y="674"/>
                  </a:cubicBezTo>
                  <a:cubicBezTo>
                    <a:pt x="775" y="674"/>
                    <a:pt x="912" y="370"/>
                    <a:pt x="1218" y="459"/>
                  </a:cubicBezTo>
                  <a:cubicBezTo>
                    <a:pt x="1218" y="459"/>
                    <a:pt x="1081" y="404"/>
                    <a:pt x="945" y="448"/>
                  </a:cubicBezTo>
                  <a:cubicBezTo>
                    <a:pt x="945" y="448"/>
                    <a:pt x="1022" y="359"/>
                    <a:pt x="952" y="198"/>
                  </a:cubicBezTo>
                  <a:cubicBezTo>
                    <a:pt x="952" y="198"/>
                    <a:pt x="1027" y="402"/>
                    <a:pt x="821" y="523"/>
                  </a:cubicBezTo>
                  <a:cubicBezTo>
                    <a:pt x="714" y="586"/>
                    <a:pt x="632" y="746"/>
                    <a:pt x="632" y="746"/>
                  </a:cubicBezTo>
                  <a:cubicBezTo>
                    <a:pt x="632" y="746"/>
                    <a:pt x="551" y="236"/>
                    <a:pt x="821" y="208"/>
                  </a:cubicBezTo>
                  <a:cubicBezTo>
                    <a:pt x="821" y="208"/>
                    <a:pt x="668" y="205"/>
                    <a:pt x="608" y="360"/>
                  </a:cubicBezTo>
                  <a:cubicBezTo>
                    <a:pt x="608" y="360"/>
                    <a:pt x="557" y="0"/>
                    <a:pt x="313" y="26"/>
                  </a:cubicBezTo>
                  <a:cubicBezTo>
                    <a:pt x="313" y="26"/>
                    <a:pt x="521" y="8"/>
                    <a:pt x="541" y="318"/>
                  </a:cubicBezTo>
                  <a:cubicBezTo>
                    <a:pt x="541" y="318"/>
                    <a:pt x="482" y="198"/>
                    <a:pt x="321" y="217"/>
                  </a:cubicBezTo>
                  <a:cubicBezTo>
                    <a:pt x="161" y="236"/>
                    <a:pt x="113" y="107"/>
                    <a:pt x="113" y="107"/>
                  </a:cubicBezTo>
                  <a:cubicBezTo>
                    <a:pt x="113" y="107"/>
                    <a:pt x="154" y="229"/>
                    <a:pt x="321" y="240"/>
                  </a:cubicBezTo>
                  <a:cubicBezTo>
                    <a:pt x="489" y="252"/>
                    <a:pt x="555" y="378"/>
                    <a:pt x="557" y="448"/>
                  </a:cubicBezTo>
                  <a:cubicBezTo>
                    <a:pt x="559" y="518"/>
                    <a:pt x="577" y="904"/>
                    <a:pt x="577" y="904"/>
                  </a:cubicBezTo>
                  <a:cubicBezTo>
                    <a:pt x="577" y="904"/>
                    <a:pt x="485" y="767"/>
                    <a:pt x="377" y="693"/>
                  </a:cubicBezTo>
                  <a:cubicBezTo>
                    <a:pt x="269" y="618"/>
                    <a:pt x="229" y="510"/>
                    <a:pt x="299" y="407"/>
                  </a:cubicBezTo>
                  <a:cubicBezTo>
                    <a:pt x="299" y="407"/>
                    <a:pt x="213" y="494"/>
                    <a:pt x="275" y="648"/>
                  </a:cubicBezTo>
                  <a:cubicBezTo>
                    <a:pt x="275" y="648"/>
                    <a:pt x="135" y="592"/>
                    <a:pt x="0" y="662"/>
                  </a:cubicBezTo>
                  <a:cubicBezTo>
                    <a:pt x="0" y="662"/>
                    <a:pt x="192" y="586"/>
                    <a:pt x="321" y="710"/>
                  </a:cubicBezTo>
                  <a:cubicBezTo>
                    <a:pt x="451" y="834"/>
                    <a:pt x="513" y="980"/>
                    <a:pt x="513" y="980"/>
                  </a:cubicBezTo>
                  <a:cubicBezTo>
                    <a:pt x="513" y="980"/>
                    <a:pt x="297" y="886"/>
                    <a:pt x="125" y="1038"/>
                  </a:cubicBezTo>
                  <a:cubicBezTo>
                    <a:pt x="125" y="1038"/>
                    <a:pt x="431" y="886"/>
                    <a:pt x="501" y="1050"/>
                  </a:cubicBezTo>
                  <a:cubicBezTo>
                    <a:pt x="571" y="1214"/>
                    <a:pt x="551" y="1440"/>
                    <a:pt x="401" y="1586"/>
                  </a:cubicBezTo>
                  <a:close/>
                </a:path>
              </a:pathLst>
            </a:custGeom>
            <a:solidFill>
              <a:schemeClr val="tx1">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0" name="Oval 96"/>
            <p:cNvSpPr/>
            <p:nvPr/>
          </p:nvSpPr>
          <p:spPr>
            <a:xfrm>
              <a:off x="3008274" y="2869532"/>
              <a:ext cx="920150" cy="920150"/>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b="1" dirty="0">
                  <a:solidFill>
                    <a:schemeClr val="bg1"/>
                  </a:solidFill>
                  <a:latin typeface="微软雅黑" panose="020B0503020204020204" pitchFamily="34" charset="-122"/>
                  <a:ea typeface="微软雅黑" panose="020B0503020204020204" pitchFamily="34" charset="-122"/>
                </a:rPr>
                <a:t>第二产业</a:t>
              </a:r>
              <a:endParaRPr lang="en-US" sz="800" b="1" dirty="0">
                <a:solidFill>
                  <a:schemeClr val="bg1"/>
                </a:solidFill>
                <a:latin typeface="微软雅黑" panose="020B0503020204020204" pitchFamily="34" charset="-122"/>
                <a:ea typeface="微软雅黑" panose="020B0503020204020204" pitchFamily="34" charset="-122"/>
              </a:endParaRPr>
            </a:p>
          </p:txBody>
        </p:sp>
        <p:grpSp>
          <p:nvGrpSpPr>
            <p:cNvPr id="41" name="组合 40"/>
            <p:cNvGrpSpPr/>
            <p:nvPr/>
          </p:nvGrpSpPr>
          <p:grpSpPr>
            <a:xfrm>
              <a:off x="2047717" y="1306613"/>
              <a:ext cx="1267326" cy="810845"/>
              <a:chOff x="203" y="3388"/>
              <a:chExt cx="1874" cy="1199"/>
            </a:xfrm>
          </p:grpSpPr>
          <p:sp>
            <p:nvSpPr>
              <p:cNvPr id="72" name="矩形 71"/>
              <p:cNvSpPr/>
              <p:nvPr/>
            </p:nvSpPr>
            <p:spPr>
              <a:xfrm>
                <a:off x="203" y="4221"/>
                <a:ext cx="1874" cy="366"/>
              </a:xfrm>
              <a:prstGeom prst="rect">
                <a:avLst/>
              </a:prstGeom>
            </p:spPr>
            <p:txBody>
              <a:bodyPr wrap="square">
                <a:spAutoFit/>
              </a:bodyPr>
              <a:lstStyle/>
              <a:p>
                <a:pPr algn="ctr"/>
                <a:r>
                  <a:rPr lang="zh-CN" altLang="en-US" sz="1000" b="1" dirty="0">
                    <a:solidFill>
                      <a:schemeClr val="tx2"/>
                    </a:solidFill>
                    <a:latin typeface="微软雅黑" panose="020B0503020204020204" pitchFamily="34" charset="-122"/>
                    <a:ea typeface="微软雅黑" panose="020B0503020204020204" pitchFamily="34" charset="-122"/>
                  </a:rPr>
                  <a:t>工业</a:t>
                </a:r>
              </a:p>
            </p:txBody>
          </p:sp>
          <p:pic>
            <p:nvPicPr>
              <p:cNvPr id="73" name="图片 72" descr="工业">
                <a:hlinkClick r:id="rId4" action="ppaction://hlinksldjump"/>
              </p:cNvPr>
              <p:cNvPicPr>
                <a:picLocks noChangeAspect="1"/>
              </p:cNvPicPr>
              <p:nvPr/>
            </p:nvPicPr>
            <p:blipFill>
              <a:blip r:embed="rId5" cstate="print">
                <a:duotone>
                  <a:prstClr val="black"/>
                  <a:schemeClr val="tx2">
                    <a:tint val="45000"/>
                    <a:satMod val="400000"/>
                  </a:schemeClr>
                </a:duotone>
              </a:blip>
              <a:stretch>
                <a:fillRect/>
              </a:stretch>
            </p:blipFill>
            <p:spPr>
              <a:xfrm>
                <a:off x="678" y="3388"/>
                <a:ext cx="940" cy="850"/>
              </a:xfrm>
              <a:prstGeom prst="rect">
                <a:avLst/>
              </a:prstGeom>
              <a:noFill/>
            </p:spPr>
          </p:pic>
        </p:grpSp>
        <p:grpSp>
          <p:nvGrpSpPr>
            <p:cNvPr id="42" name="组合 41"/>
            <p:cNvGrpSpPr/>
            <p:nvPr/>
          </p:nvGrpSpPr>
          <p:grpSpPr>
            <a:xfrm>
              <a:off x="1244458" y="2209212"/>
              <a:ext cx="1267326" cy="604583"/>
              <a:chOff x="267" y="7637"/>
              <a:chExt cx="1874" cy="894"/>
            </a:xfrm>
          </p:grpSpPr>
          <p:sp>
            <p:nvSpPr>
              <p:cNvPr id="70" name="矩形 69"/>
              <p:cNvSpPr/>
              <p:nvPr/>
            </p:nvSpPr>
            <p:spPr>
              <a:xfrm>
                <a:off x="267" y="8165"/>
                <a:ext cx="1874" cy="366"/>
              </a:xfrm>
              <a:prstGeom prst="rect">
                <a:avLst/>
              </a:prstGeom>
            </p:spPr>
            <p:txBody>
              <a:bodyPr wrap="square">
                <a:spAutoFit/>
              </a:bodyPr>
              <a:lstStyle/>
              <a:p>
                <a:pPr algn="ctr"/>
                <a:r>
                  <a:rPr lang="zh-CN" altLang="en-US" sz="1000" b="1" dirty="0">
                    <a:solidFill>
                      <a:schemeClr val="tx2"/>
                    </a:solidFill>
                    <a:latin typeface="微软雅黑" panose="020B0503020204020204" pitchFamily="34" charset="-122"/>
                    <a:ea typeface="微软雅黑" panose="020B0503020204020204" pitchFamily="34" charset="-122"/>
                  </a:rPr>
                  <a:t>建筑业</a:t>
                </a:r>
              </a:p>
            </p:txBody>
          </p:sp>
          <p:pic>
            <p:nvPicPr>
              <p:cNvPr id="71" name="图片 70" descr="建筑业">
                <a:hlinkClick r:id="rId6" action="ppaction://hlinksldjump"/>
              </p:cNvPr>
              <p:cNvPicPr>
                <a:picLocks noChangeAspect="1"/>
              </p:cNvPicPr>
              <p:nvPr/>
            </p:nvPicPr>
            <p:blipFill>
              <a:blip r:embed="rId7" cstate="print">
                <a:duotone>
                  <a:prstClr val="black"/>
                  <a:schemeClr val="accent2">
                    <a:tint val="45000"/>
                    <a:satMod val="400000"/>
                  </a:schemeClr>
                </a:duotone>
              </a:blip>
              <a:stretch>
                <a:fillRect/>
              </a:stretch>
            </p:blipFill>
            <p:spPr>
              <a:xfrm>
                <a:off x="855" y="7637"/>
                <a:ext cx="750" cy="567"/>
              </a:xfrm>
              <a:prstGeom prst="rect">
                <a:avLst/>
              </a:prstGeom>
            </p:spPr>
          </p:pic>
        </p:grpSp>
        <p:grpSp>
          <p:nvGrpSpPr>
            <p:cNvPr id="43" name="组合 42"/>
            <p:cNvGrpSpPr/>
            <p:nvPr/>
          </p:nvGrpSpPr>
          <p:grpSpPr>
            <a:xfrm>
              <a:off x="3949879" y="4093802"/>
              <a:ext cx="1435717" cy="554540"/>
              <a:chOff x="37" y="1932"/>
              <a:chExt cx="2123" cy="820"/>
            </a:xfrm>
          </p:grpSpPr>
          <p:sp>
            <p:nvSpPr>
              <p:cNvPr id="68" name="矩形 67"/>
              <p:cNvSpPr/>
              <p:nvPr/>
            </p:nvSpPr>
            <p:spPr>
              <a:xfrm>
                <a:off x="37" y="2386"/>
                <a:ext cx="2123" cy="366"/>
              </a:xfrm>
              <a:prstGeom prst="rect">
                <a:avLst/>
              </a:prstGeom>
            </p:spPr>
            <p:txBody>
              <a:bodyPr wrap="square">
                <a:spAutoFit/>
              </a:bodyPr>
              <a:lstStyle/>
              <a:p>
                <a:pPr algn="ctr"/>
                <a:r>
                  <a:rPr lang="zh-CN" altLang="en-US" sz="1000" b="1" dirty="0">
                    <a:solidFill>
                      <a:schemeClr val="tx2"/>
                    </a:solidFill>
                    <a:latin typeface="微软雅黑" panose="020B0503020204020204" charset="-122"/>
                    <a:ea typeface="微软雅黑" panose="020B0503020204020204" charset="-122"/>
                  </a:rPr>
                  <a:t>住宿餐饮业</a:t>
                </a:r>
              </a:p>
            </p:txBody>
          </p:sp>
          <p:pic>
            <p:nvPicPr>
              <p:cNvPr id="69" name="图片 68" descr="住宿和餐饮">
                <a:hlinkClick r:id="rId8" action="ppaction://hlinksldjump"/>
              </p:cNvPr>
              <p:cNvPicPr>
                <a:picLocks noChangeAspect="1"/>
              </p:cNvPicPr>
              <p:nvPr/>
            </p:nvPicPr>
            <p:blipFill>
              <a:blip r:embed="rId9" cstate="print">
                <a:duotone>
                  <a:prstClr val="black"/>
                  <a:schemeClr val="accent4">
                    <a:tint val="45000"/>
                    <a:satMod val="400000"/>
                  </a:schemeClr>
                </a:duotone>
              </a:blip>
              <a:stretch>
                <a:fillRect/>
              </a:stretch>
            </p:blipFill>
            <p:spPr>
              <a:xfrm>
                <a:off x="790" y="1932"/>
                <a:ext cx="567" cy="488"/>
              </a:xfrm>
              <a:prstGeom prst="rect">
                <a:avLst/>
              </a:prstGeom>
            </p:spPr>
          </p:pic>
        </p:grpSp>
        <p:grpSp>
          <p:nvGrpSpPr>
            <p:cNvPr id="44" name="组合 43"/>
            <p:cNvGrpSpPr/>
            <p:nvPr/>
          </p:nvGrpSpPr>
          <p:grpSpPr>
            <a:xfrm>
              <a:off x="1127448" y="3961660"/>
              <a:ext cx="1267326" cy="609993"/>
              <a:chOff x="270" y="4883"/>
              <a:chExt cx="1874" cy="902"/>
            </a:xfrm>
          </p:grpSpPr>
          <p:sp>
            <p:nvSpPr>
              <p:cNvPr id="66" name="矩形 65"/>
              <p:cNvSpPr/>
              <p:nvPr/>
            </p:nvSpPr>
            <p:spPr>
              <a:xfrm>
                <a:off x="270" y="5419"/>
                <a:ext cx="1874" cy="366"/>
              </a:xfrm>
              <a:prstGeom prst="rect">
                <a:avLst/>
              </a:prstGeom>
            </p:spPr>
            <p:txBody>
              <a:bodyPr wrap="square">
                <a:spAutoFit/>
              </a:bodyPr>
              <a:lstStyle/>
              <a:p>
                <a:pPr algn="ctr"/>
                <a:r>
                  <a:rPr lang="zh-CN" altLang="en-US" sz="1000" b="1" dirty="0">
                    <a:solidFill>
                      <a:schemeClr val="tx2"/>
                    </a:solidFill>
                    <a:latin typeface="微软雅黑" panose="020B0503020204020204" charset="-122"/>
                    <a:ea typeface="微软雅黑" panose="020B0503020204020204" charset="-122"/>
                  </a:rPr>
                  <a:t>房地产业</a:t>
                </a:r>
              </a:p>
            </p:txBody>
          </p:sp>
          <p:pic>
            <p:nvPicPr>
              <p:cNvPr id="67" name="图片 66" descr="房地产业">
                <a:hlinkClick r:id="rId10" action="ppaction://hlinksldjump"/>
              </p:cNvPr>
              <p:cNvPicPr>
                <a:picLocks noChangeAspect="1"/>
              </p:cNvPicPr>
              <p:nvPr/>
            </p:nvPicPr>
            <p:blipFill>
              <a:blip r:embed="rId11" cstate="print">
                <a:duotone>
                  <a:schemeClr val="accent5">
                    <a:shade val="45000"/>
                    <a:satMod val="135000"/>
                  </a:schemeClr>
                  <a:prstClr val="white"/>
                </a:duotone>
                <a:extLst>
                  <a:ext uri="{BEBA8EAE-BF5A-486C-A8C5-ECC9F3942E4B}">
                    <a14:imgProps xmlns:a14="http://schemas.microsoft.com/office/drawing/2010/main">
                      <a14:imgLayer r:embed="rId12">
                        <a14:imgEffect>
                          <a14:artisticGlowEdges/>
                        </a14:imgEffect>
                        <a14:imgEffect>
                          <a14:brightnessContrast bright="-40000" contrast="-40000"/>
                        </a14:imgEffect>
                      </a14:imgLayer>
                    </a14:imgProps>
                  </a:ext>
                </a:extLst>
              </a:blip>
              <a:stretch>
                <a:fillRect/>
              </a:stretch>
            </p:blipFill>
            <p:spPr>
              <a:xfrm>
                <a:off x="730" y="4883"/>
                <a:ext cx="988" cy="567"/>
              </a:xfrm>
              <a:prstGeom prst="rect">
                <a:avLst/>
              </a:prstGeom>
            </p:spPr>
          </p:pic>
        </p:grpSp>
        <p:grpSp>
          <p:nvGrpSpPr>
            <p:cNvPr id="45" name="组合 44"/>
            <p:cNvGrpSpPr/>
            <p:nvPr/>
          </p:nvGrpSpPr>
          <p:grpSpPr>
            <a:xfrm>
              <a:off x="4100956" y="2297523"/>
              <a:ext cx="1361327" cy="587000"/>
              <a:chOff x="204" y="9695"/>
              <a:chExt cx="2013" cy="868"/>
            </a:xfrm>
          </p:grpSpPr>
          <p:sp>
            <p:nvSpPr>
              <p:cNvPr id="64" name="矩形 63"/>
              <p:cNvSpPr/>
              <p:nvPr/>
            </p:nvSpPr>
            <p:spPr>
              <a:xfrm>
                <a:off x="204" y="10197"/>
                <a:ext cx="2013" cy="366"/>
              </a:xfrm>
              <a:prstGeom prst="rect">
                <a:avLst/>
              </a:prstGeom>
            </p:spPr>
            <p:txBody>
              <a:bodyPr wrap="square">
                <a:spAutoFit/>
              </a:bodyPr>
              <a:lstStyle/>
              <a:p>
                <a:pPr algn="ctr"/>
                <a:r>
                  <a:rPr lang="zh-CN" altLang="en-US" sz="1000" b="1" dirty="0">
                    <a:solidFill>
                      <a:schemeClr val="tx2"/>
                    </a:solidFill>
                    <a:latin typeface="微软雅黑" panose="020B0503020204020204" charset="-122"/>
                    <a:ea typeface="微软雅黑" panose="020B0503020204020204" charset="-122"/>
                  </a:rPr>
                  <a:t>金融业</a:t>
                </a:r>
              </a:p>
            </p:txBody>
          </p:sp>
          <p:pic>
            <p:nvPicPr>
              <p:cNvPr id="65" name="图片 64" descr="金融">
                <a:hlinkClick r:id="rId13" action="ppaction://hlinksldjump"/>
              </p:cNvPr>
              <p:cNvPicPr>
                <a:picLocks noChangeAspect="1"/>
              </p:cNvPicPr>
              <p:nvPr/>
            </p:nvPicPr>
            <p:blipFill>
              <a:blip r:embed="rId14" cstate="print"/>
              <a:stretch>
                <a:fillRect/>
              </a:stretch>
            </p:blipFill>
            <p:spPr>
              <a:xfrm>
                <a:off x="936" y="9695"/>
                <a:ext cx="567" cy="567"/>
              </a:xfrm>
              <a:prstGeom prst="rect">
                <a:avLst/>
              </a:prstGeom>
            </p:spPr>
          </p:pic>
        </p:grpSp>
        <p:grpSp>
          <p:nvGrpSpPr>
            <p:cNvPr id="46" name="组合 45"/>
            <p:cNvGrpSpPr/>
            <p:nvPr/>
          </p:nvGrpSpPr>
          <p:grpSpPr>
            <a:xfrm>
              <a:off x="3621778" y="3129466"/>
              <a:ext cx="1361327" cy="630958"/>
              <a:chOff x="315" y="10261"/>
              <a:chExt cx="2013" cy="933"/>
            </a:xfrm>
          </p:grpSpPr>
          <p:sp>
            <p:nvSpPr>
              <p:cNvPr id="62" name="矩形 61"/>
              <p:cNvSpPr/>
              <p:nvPr/>
            </p:nvSpPr>
            <p:spPr>
              <a:xfrm>
                <a:off x="315" y="10828"/>
                <a:ext cx="2013" cy="366"/>
              </a:xfrm>
              <a:prstGeom prst="rect">
                <a:avLst/>
              </a:prstGeom>
            </p:spPr>
            <p:txBody>
              <a:bodyPr wrap="square">
                <a:spAutoFit/>
              </a:bodyPr>
              <a:lstStyle/>
              <a:p>
                <a:pPr algn="ctr"/>
                <a:r>
                  <a:rPr lang="zh-CN" altLang="en-US" sz="1000" b="1" dirty="0">
                    <a:solidFill>
                      <a:schemeClr val="tx2"/>
                    </a:solidFill>
                    <a:latin typeface="微软雅黑" panose="020B0503020204020204" charset="-122"/>
                    <a:ea typeface="微软雅黑" panose="020B0503020204020204" charset="-122"/>
                  </a:rPr>
                  <a:t>营利性服务业</a:t>
                </a:r>
              </a:p>
            </p:txBody>
          </p:sp>
          <p:pic>
            <p:nvPicPr>
              <p:cNvPr id="63" name="图片 62" descr="批发零售">
                <a:hlinkClick r:id="rId15" action="ppaction://hlinksldjump"/>
              </p:cNvPr>
              <p:cNvPicPr>
                <a:picLocks noChangeAspect="1"/>
              </p:cNvPicPr>
              <p:nvPr/>
            </p:nvPicPr>
            <p:blipFill rotWithShape="1">
              <a:blip r:embed="rId16" cstate="print">
                <a:duotone>
                  <a:prstClr val="black"/>
                  <a:schemeClr val="accent2">
                    <a:tint val="45000"/>
                    <a:satMod val="400000"/>
                  </a:schemeClr>
                </a:duotone>
                <a:extLst>
                  <a:ext uri="{BEBA8EAE-BF5A-486C-A8C5-ECC9F3942E4B}">
                    <a14:imgProps xmlns:a14="http://schemas.microsoft.com/office/drawing/2010/main">
                      <a14:imgLayer r:embed="rId17">
                        <a14:imgEffect>
                          <a14:artisticMarker/>
                        </a14:imgEffect>
                        <a14:imgEffect>
                          <a14:sharpenSoften amount="12000"/>
                        </a14:imgEffect>
                        <a14:imgEffect>
                          <a14:colorTemperature colorTemp="7000"/>
                        </a14:imgEffect>
                        <a14:imgEffect>
                          <a14:saturation sat="75000"/>
                        </a14:imgEffect>
                        <a14:imgEffect>
                          <a14:brightnessContrast bright="27000" contrast="32000"/>
                        </a14:imgEffect>
                      </a14:imgLayer>
                    </a14:imgProps>
                  </a:ext>
                </a:extLst>
              </a:blip>
              <a:srcRect l="-11825" t="-6533" r="-11825" b="-6533"/>
              <a:stretch/>
            </p:blipFill>
            <p:spPr>
              <a:xfrm>
                <a:off x="909" y="10261"/>
                <a:ext cx="701" cy="641"/>
              </a:xfrm>
              <a:prstGeom prst="rect">
                <a:avLst/>
              </a:prstGeom>
            </p:spPr>
          </p:pic>
        </p:grpSp>
        <p:grpSp>
          <p:nvGrpSpPr>
            <p:cNvPr id="47" name="组合 46"/>
            <p:cNvGrpSpPr/>
            <p:nvPr/>
          </p:nvGrpSpPr>
          <p:grpSpPr>
            <a:xfrm>
              <a:off x="4996358" y="3053881"/>
              <a:ext cx="1156113" cy="592828"/>
              <a:chOff x="4" y="8015"/>
              <a:chExt cx="2357" cy="818"/>
            </a:xfrm>
          </p:grpSpPr>
          <p:sp>
            <p:nvSpPr>
              <p:cNvPr id="60" name="矩形 59"/>
              <p:cNvSpPr/>
              <p:nvPr/>
            </p:nvSpPr>
            <p:spPr>
              <a:xfrm>
                <a:off x="4" y="8491"/>
                <a:ext cx="2357" cy="342"/>
              </a:xfrm>
              <a:prstGeom prst="rect">
                <a:avLst/>
              </a:prstGeom>
            </p:spPr>
            <p:txBody>
              <a:bodyPr wrap="square">
                <a:spAutoFit/>
              </a:bodyPr>
              <a:lstStyle/>
              <a:p>
                <a:pPr algn="ctr"/>
                <a:r>
                  <a:rPr lang="zh-CN" altLang="en-US" sz="1000" b="1" dirty="0">
                    <a:solidFill>
                      <a:schemeClr val="tx2"/>
                    </a:solidFill>
                    <a:latin typeface="微软雅黑" panose="020B0503020204020204" charset="-122"/>
                    <a:ea typeface="微软雅黑" panose="020B0503020204020204" charset="-122"/>
                  </a:rPr>
                  <a:t>非营利性服务业</a:t>
                </a:r>
              </a:p>
            </p:txBody>
          </p:sp>
          <p:pic>
            <p:nvPicPr>
              <p:cNvPr id="61" name="图片 60" descr="非营利性">
                <a:hlinkClick r:id="rId18" action="ppaction://hlinksldjump"/>
              </p:cNvPr>
              <p:cNvPicPr>
                <a:picLocks noChangeAspect="1"/>
              </p:cNvPicPr>
              <p:nvPr/>
            </p:nvPicPr>
            <p:blipFill>
              <a:blip r:embed="rId19" cstate="print">
                <a:duotone>
                  <a:schemeClr val="accent3">
                    <a:shade val="45000"/>
                    <a:satMod val="135000"/>
                  </a:schemeClr>
                  <a:prstClr val="white"/>
                </a:duotone>
                <a:extLst>
                  <a:ext uri="{BEBA8EAE-BF5A-486C-A8C5-ECC9F3942E4B}">
                    <a14:imgProps xmlns:a14="http://schemas.microsoft.com/office/drawing/2010/main">
                      <a14:imgLayer r:embed="rId20">
                        <a14:imgEffect>
                          <a14:brightnessContrast bright="-40000" contrast="-40000"/>
                        </a14:imgEffect>
                      </a14:imgLayer>
                    </a14:imgProps>
                  </a:ext>
                </a:extLst>
              </a:blip>
              <a:stretch>
                <a:fillRect/>
              </a:stretch>
            </p:blipFill>
            <p:spPr>
              <a:xfrm>
                <a:off x="569" y="8015"/>
                <a:ext cx="1032" cy="529"/>
              </a:xfrm>
              <a:prstGeom prst="rect">
                <a:avLst/>
              </a:prstGeom>
            </p:spPr>
          </p:pic>
        </p:grpSp>
        <p:grpSp>
          <p:nvGrpSpPr>
            <p:cNvPr id="48" name="组合 47"/>
            <p:cNvGrpSpPr/>
            <p:nvPr/>
          </p:nvGrpSpPr>
          <p:grpSpPr>
            <a:xfrm>
              <a:off x="1321146" y="5046659"/>
              <a:ext cx="1267326" cy="599173"/>
              <a:chOff x="438" y="1664"/>
              <a:chExt cx="1874" cy="886"/>
            </a:xfrm>
          </p:grpSpPr>
          <p:pic>
            <p:nvPicPr>
              <p:cNvPr id="58" name="图片 57" descr="农林牧渔业">
                <a:hlinkClick r:id="rId21" action="ppaction://hlinksldjump"/>
              </p:cNvPr>
              <p:cNvPicPr>
                <a:picLocks noChangeAspect="1"/>
              </p:cNvPicPr>
              <p:nvPr/>
            </p:nvPicPr>
            <p:blipFill>
              <a:blip r:embed="rId22" cstate="print">
                <a:duotone>
                  <a:prstClr val="black"/>
                  <a:schemeClr val="accent2">
                    <a:tint val="45000"/>
                    <a:satMod val="400000"/>
                  </a:schemeClr>
                </a:duotone>
                <a:extLst>
                  <a:ext uri="{BEBA8EAE-BF5A-486C-A8C5-ECC9F3942E4B}">
                    <a14:imgProps xmlns:a14="http://schemas.microsoft.com/office/drawing/2010/main">
                      <a14:imgLayer r:embed="rId23">
                        <a14:imgEffect>
                          <a14:brightnessContrast contrast="-40000"/>
                        </a14:imgEffect>
                      </a14:imgLayer>
                    </a14:imgProps>
                  </a:ext>
                </a:extLst>
              </a:blip>
              <a:stretch>
                <a:fillRect/>
              </a:stretch>
            </p:blipFill>
            <p:spPr>
              <a:xfrm>
                <a:off x="897" y="1664"/>
                <a:ext cx="940" cy="567"/>
              </a:xfrm>
              <a:prstGeom prst="rect">
                <a:avLst/>
              </a:prstGeom>
            </p:spPr>
          </p:pic>
          <p:sp>
            <p:nvSpPr>
              <p:cNvPr id="59" name="矩形 58"/>
              <p:cNvSpPr/>
              <p:nvPr/>
            </p:nvSpPr>
            <p:spPr>
              <a:xfrm>
                <a:off x="438" y="2184"/>
                <a:ext cx="1874" cy="366"/>
              </a:xfrm>
              <a:prstGeom prst="rect">
                <a:avLst/>
              </a:prstGeom>
            </p:spPr>
            <p:txBody>
              <a:bodyPr wrap="square">
                <a:spAutoFit/>
              </a:bodyPr>
              <a:lstStyle/>
              <a:p>
                <a:pPr algn="ctr"/>
                <a:r>
                  <a:rPr lang="zh-CN" altLang="en-US" sz="1000" b="1" dirty="0">
                    <a:solidFill>
                      <a:schemeClr val="tx2"/>
                    </a:solidFill>
                    <a:latin typeface="微软雅黑" panose="020B0503020204020204" charset="-122"/>
                    <a:ea typeface="微软雅黑" panose="020B0503020204020204" charset="-122"/>
                  </a:rPr>
                  <a:t>农林牧渔业</a:t>
                </a:r>
              </a:p>
            </p:txBody>
          </p:sp>
        </p:grpSp>
        <p:sp>
          <p:nvSpPr>
            <p:cNvPr id="49" name="Oval 96"/>
            <p:cNvSpPr/>
            <p:nvPr/>
          </p:nvSpPr>
          <p:spPr>
            <a:xfrm>
              <a:off x="2471462" y="4816595"/>
              <a:ext cx="536754" cy="53675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b="1" dirty="0">
                  <a:solidFill>
                    <a:schemeClr val="bg1"/>
                  </a:solidFill>
                  <a:latin typeface="微软雅黑" panose="020B0503020204020204" pitchFamily="34" charset="-122"/>
                  <a:ea typeface="微软雅黑" panose="020B0503020204020204" pitchFamily="34" charset="-122"/>
                </a:rPr>
                <a:t>第一产业</a:t>
              </a:r>
              <a:endParaRPr lang="en-US" sz="700" b="1" dirty="0">
                <a:solidFill>
                  <a:schemeClr val="bg1"/>
                </a:solidFill>
                <a:latin typeface="微软雅黑" panose="020B0503020204020204" pitchFamily="34" charset="-122"/>
                <a:ea typeface="微软雅黑" panose="020B0503020204020204" pitchFamily="34" charset="-122"/>
              </a:endParaRPr>
            </a:p>
          </p:txBody>
        </p:sp>
        <p:sp>
          <p:nvSpPr>
            <p:cNvPr id="50" name="Oval 96"/>
            <p:cNvSpPr/>
            <p:nvPr/>
          </p:nvSpPr>
          <p:spPr>
            <a:xfrm>
              <a:off x="3315026" y="4586532"/>
              <a:ext cx="651773" cy="65177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b="1" dirty="0">
                  <a:solidFill>
                    <a:schemeClr val="bg1"/>
                  </a:solidFill>
                  <a:latin typeface="微软雅黑" panose="020B0503020204020204" pitchFamily="34" charset="-122"/>
                  <a:ea typeface="微软雅黑" panose="020B0503020204020204" pitchFamily="34" charset="-122"/>
                </a:rPr>
                <a:t>第三产业</a:t>
              </a:r>
              <a:endParaRPr lang="en-US" sz="900" b="1" dirty="0">
                <a:solidFill>
                  <a:schemeClr val="bg1"/>
                </a:solidFill>
                <a:latin typeface="微软雅黑" panose="020B0503020204020204" pitchFamily="34" charset="-122"/>
                <a:ea typeface="微软雅黑" panose="020B0503020204020204" pitchFamily="34" charset="-122"/>
              </a:endParaRPr>
            </a:p>
          </p:txBody>
        </p:sp>
        <p:grpSp>
          <p:nvGrpSpPr>
            <p:cNvPr id="51" name="Group 98"/>
            <p:cNvGrpSpPr/>
            <p:nvPr/>
          </p:nvGrpSpPr>
          <p:grpSpPr>
            <a:xfrm>
              <a:off x="4501730" y="3819656"/>
              <a:ext cx="1650741" cy="641092"/>
              <a:chOff x="3180839" y="2952749"/>
              <a:chExt cx="1344082" cy="512657"/>
            </a:xfrm>
          </p:grpSpPr>
          <p:sp>
            <p:nvSpPr>
              <p:cNvPr id="55" name="Oval 92">
                <a:hlinkClick r:id="rId24" action="ppaction://hlinksldjump"/>
              </p:cNvPr>
              <p:cNvSpPr/>
              <p:nvPr/>
            </p:nvSpPr>
            <p:spPr>
              <a:xfrm>
                <a:off x="3681070" y="2952749"/>
                <a:ext cx="312172" cy="30658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56" name="Content Placeholder 2"/>
              <p:cNvSpPr txBox="1">
                <a:spLocks/>
              </p:cNvSpPr>
              <p:nvPr/>
            </p:nvSpPr>
            <p:spPr>
              <a:xfrm>
                <a:off x="3180839" y="3259372"/>
                <a:ext cx="1344082" cy="20603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zh-CN" altLang="en-US" sz="1000" b="1" dirty="0">
                    <a:solidFill>
                      <a:schemeClr val="tx2"/>
                    </a:solidFill>
                    <a:latin typeface="微软雅黑" panose="020B0503020204020204" pitchFamily="34" charset="-122"/>
                    <a:ea typeface="微软雅黑" panose="020B0503020204020204" pitchFamily="34" charset="-122"/>
                  </a:rPr>
                  <a:t>批发零售业</a:t>
                </a:r>
                <a:endParaRPr lang="en-US" sz="1000" b="1" dirty="0">
                  <a:solidFill>
                    <a:schemeClr val="tx2"/>
                  </a:solidFill>
                  <a:latin typeface="微软雅黑" panose="020B0503020204020204" pitchFamily="34" charset="-122"/>
                  <a:ea typeface="微软雅黑" panose="020B0503020204020204" pitchFamily="34" charset="-122"/>
                </a:endParaRPr>
              </a:p>
            </p:txBody>
          </p:sp>
          <p:sp>
            <p:nvSpPr>
              <p:cNvPr id="57" name="Freeform 27"/>
              <p:cNvSpPr>
                <a:spLocks noEditPoints="1"/>
              </p:cNvSpPr>
              <p:nvPr/>
            </p:nvSpPr>
            <p:spPr bwMode="auto">
              <a:xfrm>
                <a:off x="3742832" y="3014073"/>
                <a:ext cx="187303" cy="183952"/>
              </a:xfrm>
              <a:custGeom>
                <a:avLst/>
                <a:gdLst>
                  <a:gd name="T0" fmla="*/ 60 w 360"/>
                  <a:gd name="T1" fmla="*/ 320 h 360"/>
                  <a:gd name="T2" fmla="*/ 100 w 360"/>
                  <a:gd name="T3" fmla="*/ 360 h 360"/>
                  <a:gd name="T4" fmla="*/ 140 w 360"/>
                  <a:gd name="T5" fmla="*/ 320 h 360"/>
                  <a:gd name="T6" fmla="*/ 100 w 360"/>
                  <a:gd name="T7" fmla="*/ 280 h 360"/>
                  <a:gd name="T8" fmla="*/ 60 w 360"/>
                  <a:gd name="T9" fmla="*/ 320 h 360"/>
                  <a:gd name="T10" fmla="*/ 260 w 360"/>
                  <a:gd name="T11" fmla="*/ 320 h 360"/>
                  <a:gd name="T12" fmla="*/ 300 w 360"/>
                  <a:gd name="T13" fmla="*/ 360 h 360"/>
                  <a:gd name="T14" fmla="*/ 340 w 360"/>
                  <a:gd name="T15" fmla="*/ 320 h 360"/>
                  <a:gd name="T16" fmla="*/ 300 w 360"/>
                  <a:gd name="T17" fmla="*/ 280 h 360"/>
                  <a:gd name="T18" fmla="*/ 260 w 360"/>
                  <a:gd name="T19" fmla="*/ 320 h 360"/>
                  <a:gd name="T20" fmla="*/ 131 w 360"/>
                  <a:gd name="T21" fmla="*/ 225 h 360"/>
                  <a:gd name="T22" fmla="*/ 352 w 360"/>
                  <a:gd name="T23" fmla="*/ 162 h 360"/>
                  <a:gd name="T24" fmla="*/ 360 w 360"/>
                  <a:gd name="T25" fmla="*/ 152 h 360"/>
                  <a:gd name="T26" fmla="*/ 360 w 360"/>
                  <a:gd name="T27" fmla="*/ 42 h 360"/>
                  <a:gd name="T28" fmla="*/ 78 w 360"/>
                  <a:gd name="T29" fmla="*/ 42 h 360"/>
                  <a:gd name="T30" fmla="*/ 78 w 360"/>
                  <a:gd name="T31" fmla="*/ 8 h 360"/>
                  <a:gd name="T32" fmla="*/ 70 w 360"/>
                  <a:gd name="T33" fmla="*/ 0 h 360"/>
                  <a:gd name="T34" fmla="*/ 8 w 360"/>
                  <a:gd name="T35" fmla="*/ 0 h 360"/>
                  <a:gd name="T36" fmla="*/ 0 w 360"/>
                  <a:gd name="T37" fmla="*/ 8 h 360"/>
                  <a:gd name="T38" fmla="*/ 0 w 360"/>
                  <a:gd name="T39" fmla="*/ 40 h 360"/>
                  <a:gd name="T40" fmla="*/ 39 w 360"/>
                  <a:gd name="T41" fmla="*/ 40 h 360"/>
                  <a:gd name="T42" fmla="*/ 78 w 360"/>
                  <a:gd name="T43" fmla="*/ 221 h 360"/>
                  <a:gd name="T44" fmla="*/ 82 w 360"/>
                  <a:gd name="T45" fmla="*/ 240 h 360"/>
                  <a:gd name="T46" fmla="*/ 82 w 360"/>
                  <a:gd name="T47" fmla="*/ 270 h 360"/>
                  <a:gd name="T48" fmla="*/ 90 w 360"/>
                  <a:gd name="T49" fmla="*/ 278 h 360"/>
                  <a:gd name="T50" fmla="*/ 100 w 360"/>
                  <a:gd name="T51" fmla="*/ 278 h 360"/>
                  <a:gd name="T52" fmla="*/ 300 w 360"/>
                  <a:gd name="T53" fmla="*/ 278 h 360"/>
                  <a:gd name="T54" fmla="*/ 352 w 360"/>
                  <a:gd name="T55" fmla="*/ 278 h 360"/>
                  <a:gd name="T56" fmla="*/ 360 w 360"/>
                  <a:gd name="T57" fmla="*/ 270 h 360"/>
                  <a:gd name="T58" fmla="*/ 360 w 360"/>
                  <a:gd name="T59" fmla="*/ 240 h 360"/>
                  <a:gd name="T60" fmla="*/ 135 w 360"/>
                  <a:gd name="T61" fmla="*/ 240 h 360"/>
                  <a:gd name="T62" fmla="*/ 131 w 360"/>
                  <a:gd name="T63" fmla="*/ 225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0" h="360">
                    <a:moveTo>
                      <a:pt x="60" y="320"/>
                    </a:moveTo>
                    <a:cubicBezTo>
                      <a:pt x="60" y="342"/>
                      <a:pt x="78" y="360"/>
                      <a:pt x="100" y="360"/>
                    </a:cubicBezTo>
                    <a:cubicBezTo>
                      <a:pt x="122" y="360"/>
                      <a:pt x="140" y="342"/>
                      <a:pt x="140" y="320"/>
                    </a:cubicBezTo>
                    <a:cubicBezTo>
                      <a:pt x="140" y="298"/>
                      <a:pt x="122" y="280"/>
                      <a:pt x="100" y="280"/>
                    </a:cubicBezTo>
                    <a:cubicBezTo>
                      <a:pt x="78" y="280"/>
                      <a:pt x="60" y="298"/>
                      <a:pt x="60" y="320"/>
                    </a:cubicBezTo>
                    <a:close/>
                    <a:moveTo>
                      <a:pt x="260" y="320"/>
                    </a:moveTo>
                    <a:cubicBezTo>
                      <a:pt x="260" y="342"/>
                      <a:pt x="278" y="360"/>
                      <a:pt x="300" y="360"/>
                    </a:cubicBezTo>
                    <a:cubicBezTo>
                      <a:pt x="322" y="360"/>
                      <a:pt x="340" y="342"/>
                      <a:pt x="340" y="320"/>
                    </a:cubicBezTo>
                    <a:cubicBezTo>
                      <a:pt x="340" y="298"/>
                      <a:pt x="322" y="280"/>
                      <a:pt x="300" y="280"/>
                    </a:cubicBezTo>
                    <a:cubicBezTo>
                      <a:pt x="278" y="280"/>
                      <a:pt x="260" y="298"/>
                      <a:pt x="260" y="320"/>
                    </a:cubicBezTo>
                    <a:close/>
                    <a:moveTo>
                      <a:pt x="131" y="225"/>
                    </a:moveTo>
                    <a:cubicBezTo>
                      <a:pt x="352" y="162"/>
                      <a:pt x="352" y="162"/>
                      <a:pt x="352" y="162"/>
                    </a:cubicBezTo>
                    <a:cubicBezTo>
                      <a:pt x="356" y="161"/>
                      <a:pt x="360" y="156"/>
                      <a:pt x="360" y="152"/>
                    </a:cubicBezTo>
                    <a:cubicBezTo>
                      <a:pt x="360" y="42"/>
                      <a:pt x="360" y="42"/>
                      <a:pt x="360" y="42"/>
                    </a:cubicBezTo>
                    <a:cubicBezTo>
                      <a:pt x="78" y="42"/>
                      <a:pt x="78" y="42"/>
                      <a:pt x="78" y="42"/>
                    </a:cubicBezTo>
                    <a:cubicBezTo>
                      <a:pt x="78" y="8"/>
                      <a:pt x="78" y="8"/>
                      <a:pt x="78" y="8"/>
                    </a:cubicBezTo>
                    <a:cubicBezTo>
                      <a:pt x="78" y="3"/>
                      <a:pt x="74" y="0"/>
                      <a:pt x="70" y="0"/>
                    </a:cubicBezTo>
                    <a:cubicBezTo>
                      <a:pt x="8" y="0"/>
                      <a:pt x="8" y="0"/>
                      <a:pt x="8" y="0"/>
                    </a:cubicBezTo>
                    <a:cubicBezTo>
                      <a:pt x="3" y="0"/>
                      <a:pt x="0" y="3"/>
                      <a:pt x="0" y="8"/>
                    </a:cubicBezTo>
                    <a:cubicBezTo>
                      <a:pt x="0" y="40"/>
                      <a:pt x="0" y="40"/>
                      <a:pt x="0" y="40"/>
                    </a:cubicBezTo>
                    <a:cubicBezTo>
                      <a:pt x="39" y="40"/>
                      <a:pt x="39" y="40"/>
                      <a:pt x="39" y="40"/>
                    </a:cubicBezTo>
                    <a:cubicBezTo>
                      <a:pt x="78" y="221"/>
                      <a:pt x="78" y="221"/>
                      <a:pt x="78" y="221"/>
                    </a:cubicBezTo>
                    <a:cubicBezTo>
                      <a:pt x="82" y="240"/>
                      <a:pt x="82" y="240"/>
                      <a:pt x="82" y="240"/>
                    </a:cubicBezTo>
                    <a:cubicBezTo>
                      <a:pt x="82" y="270"/>
                      <a:pt x="82" y="270"/>
                      <a:pt x="82" y="270"/>
                    </a:cubicBezTo>
                    <a:cubicBezTo>
                      <a:pt x="82" y="274"/>
                      <a:pt x="85" y="278"/>
                      <a:pt x="90" y="278"/>
                    </a:cubicBezTo>
                    <a:cubicBezTo>
                      <a:pt x="100" y="278"/>
                      <a:pt x="100" y="278"/>
                      <a:pt x="100" y="278"/>
                    </a:cubicBezTo>
                    <a:cubicBezTo>
                      <a:pt x="300" y="278"/>
                      <a:pt x="300" y="278"/>
                      <a:pt x="300" y="278"/>
                    </a:cubicBezTo>
                    <a:cubicBezTo>
                      <a:pt x="352" y="278"/>
                      <a:pt x="352" y="278"/>
                      <a:pt x="352" y="278"/>
                    </a:cubicBezTo>
                    <a:cubicBezTo>
                      <a:pt x="356" y="278"/>
                      <a:pt x="360" y="274"/>
                      <a:pt x="360" y="270"/>
                    </a:cubicBezTo>
                    <a:cubicBezTo>
                      <a:pt x="360" y="240"/>
                      <a:pt x="360" y="240"/>
                      <a:pt x="360" y="240"/>
                    </a:cubicBezTo>
                    <a:cubicBezTo>
                      <a:pt x="135" y="240"/>
                      <a:pt x="135" y="240"/>
                      <a:pt x="135" y="240"/>
                    </a:cubicBezTo>
                    <a:cubicBezTo>
                      <a:pt x="112" y="240"/>
                      <a:pt x="111" y="231"/>
                      <a:pt x="131" y="22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grpSp>
          <p:nvGrpSpPr>
            <p:cNvPr id="52" name="组合 51"/>
            <p:cNvGrpSpPr/>
            <p:nvPr/>
          </p:nvGrpSpPr>
          <p:grpSpPr>
            <a:xfrm>
              <a:off x="1572560" y="3052778"/>
              <a:ext cx="1435717" cy="598497"/>
              <a:chOff x="186" y="7691"/>
              <a:chExt cx="2123" cy="885"/>
            </a:xfrm>
          </p:grpSpPr>
          <p:sp>
            <p:nvSpPr>
              <p:cNvPr id="53" name="矩形 52"/>
              <p:cNvSpPr/>
              <p:nvPr/>
            </p:nvSpPr>
            <p:spPr>
              <a:xfrm>
                <a:off x="186" y="8210"/>
                <a:ext cx="2123" cy="366"/>
              </a:xfrm>
              <a:prstGeom prst="rect">
                <a:avLst/>
              </a:prstGeom>
            </p:spPr>
            <p:txBody>
              <a:bodyPr wrap="square">
                <a:spAutoFit/>
              </a:bodyPr>
              <a:lstStyle/>
              <a:p>
                <a:pPr algn="ctr"/>
                <a:r>
                  <a:rPr lang="zh-CN" altLang="en-US" sz="1000" b="1" dirty="0">
                    <a:solidFill>
                      <a:schemeClr val="tx2"/>
                    </a:solidFill>
                    <a:latin typeface="微软雅黑" panose="020B0503020204020204" charset="-122"/>
                    <a:ea typeface="微软雅黑" panose="020B0503020204020204" charset="-122"/>
                  </a:rPr>
                  <a:t>交通运输业</a:t>
                </a:r>
              </a:p>
            </p:txBody>
          </p:sp>
          <p:pic>
            <p:nvPicPr>
              <p:cNvPr id="54" name="图片 53" descr="交通">
                <a:hlinkClick r:id="rId25" action="ppaction://hlinksldjump"/>
              </p:cNvPr>
              <p:cNvPicPr>
                <a:picLocks noChangeAspect="1"/>
              </p:cNvPicPr>
              <p:nvPr/>
            </p:nvPicPr>
            <p:blipFill>
              <a:blip r:embed="rId26" cstate="print"/>
              <a:stretch>
                <a:fillRect/>
              </a:stretch>
            </p:blipFill>
            <p:spPr>
              <a:xfrm>
                <a:off x="929" y="7691"/>
                <a:ext cx="621" cy="567"/>
              </a:xfrm>
              <a:prstGeom prst="rect">
                <a:avLst/>
              </a:prstGeom>
            </p:spPr>
          </p:pic>
        </p:grpSp>
      </p:grpSp>
    </p:spTree>
    <p:extLst>
      <p:ext uri="{BB962C8B-B14F-4D97-AF65-F5344CB8AC3E}">
        <p14:creationId xmlns:p14="http://schemas.microsoft.com/office/powerpoint/2010/main" val="124760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vertical)">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randombar(vertical)">
                                      <p:cBhvr>
                                        <p:cTn id="12"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9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2202440"/>
            <a:ext cx="12192000" cy="2419703"/>
            <a:chOff x="170694" y="177982"/>
            <a:chExt cx="3936004" cy="781165"/>
          </a:xfrm>
        </p:grpSpPr>
        <p:sp>
          <p:nvSpPr>
            <p:cNvPr id="5" name="等腰三角形 4"/>
            <p:cNvSpPr/>
            <p:nvPr/>
          </p:nvSpPr>
          <p:spPr>
            <a:xfrm>
              <a:off x="1233863" y="177982"/>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6" name="等腰三角形 5"/>
            <p:cNvSpPr/>
            <p:nvPr/>
          </p:nvSpPr>
          <p:spPr>
            <a:xfrm flipV="1">
              <a:off x="200258" y="602633"/>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7" name="矩形 6"/>
            <p:cNvSpPr/>
            <p:nvPr/>
          </p:nvSpPr>
          <p:spPr>
            <a:xfrm>
              <a:off x="170694" y="261768"/>
              <a:ext cx="3936004" cy="6119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8" name="平行四边形 7"/>
            <p:cNvSpPr/>
            <p:nvPr/>
          </p:nvSpPr>
          <p:spPr>
            <a:xfrm>
              <a:off x="376965" y="178257"/>
              <a:ext cx="1036076" cy="779005"/>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9" name="文本框 6"/>
            <p:cNvSpPr txBox="1"/>
            <p:nvPr/>
          </p:nvSpPr>
          <p:spPr>
            <a:xfrm>
              <a:off x="650907" y="284178"/>
              <a:ext cx="569115" cy="559693"/>
            </a:xfrm>
            <a:prstGeom prst="rect">
              <a:avLst/>
            </a:prstGeom>
            <a:noFill/>
          </p:spPr>
          <p:txBody>
            <a:bodyPr wrap="square" lIns="91440" tIns="45720" rIns="91440" bIns="45720" rtlCol="0">
              <a:spAutoFit/>
            </a:bodyPr>
            <a:lstStyle/>
            <a:p>
              <a:endParaRPr lang="zh-CN" altLang="en-US" sz="10665" dirty="0">
                <a:solidFill>
                  <a:schemeClr val="bg1">
                    <a:lumMod val="95000"/>
                  </a:schemeClr>
                </a:solidFill>
                <a:latin typeface="Impact" panose="020B0806030902050204" pitchFamily="34" charset="0"/>
              </a:endParaRPr>
            </a:p>
          </p:txBody>
        </p:sp>
      </p:grpSp>
      <p:sp>
        <p:nvSpPr>
          <p:cNvPr id="10" name="TextBox 48"/>
          <p:cNvSpPr txBox="1"/>
          <p:nvPr/>
        </p:nvSpPr>
        <p:spPr>
          <a:xfrm>
            <a:off x="3503712" y="2732990"/>
            <a:ext cx="7762464" cy="1569662"/>
          </a:xfrm>
          <a:prstGeom prst="rect">
            <a:avLst/>
          </a:prstGeom>
          <a:noFill/>
        </p:spPr>
        <p:txBody>
          <a:bodyPr wrap="square" lIns="91445" tIns="45721" rIns="91445" bIns="45721" rtlCol="0">
            <a:spAutoFit/>
          </a:bodyPr>
          <a:lstStyle/>
          <a:p>
            <a:pPr algn="ctr"/>
            <a:r>
              <a:rPr lang="zh-CN" altLang="en-US" sz="4800" b="1" dirty="0">
                <a:solidFill>
                  <a:schemeClr val="bg1"/>
                </a:solidFill>
                <a:latin typeface="微软雅黑" panose="020B0503020204020204" pitchFamily="34" charset="-122"/>
                <a:ea typeface="微软雅黑" panose="020B0503020204020204" pitchFamily="34" charset="-122"/>
              </a:rPr>
              <a:t>敬请批评指正</a:t>
            </a:r>
            <a:endParaRPr lang="en-US" altLang="zh-CN" sz="4800" b="1" dirty="0">
              <a:solidFill>
                <a:schemeClr val="bg1"/>
              </a:solidFill>
              <a:latin typeface="微软雅黑" panose="020B0503020204020204" pitchFamily="34" charset="-122"/>
              <a:ea typeface="微软雅黑" panose="020B0503020204020204" pitchFamily="34" charset="-122"/>
            </a:endParaRPr>
          </a:p>
          <a:p>
            <a:pPr algn="ctr"/>
            <a:r>
              <a:rPr lang="zh-CN" altLang="en-US" sz="4800" b="1" dirty="0">
                <a:solidFill>
                  <a:schemeClr val="bg1"/>
                </a:solidFill>
                <a:latin typeface="微软雅黑" panose="020B0503020204020204" pitchFamily="34" charset="-122"/>
                <a:ea typeface="微软雅黑" panose="020B0503020204020204" pitchFamily="34" charset="-122"/>
              </a:rPr>
              <a:t>谢谢！</a:t>
            </a:r>
          </a:p>
        </p:txBody>
      </p:sp>
      <p:pic>
        <p:nvPicPr>
          <p:cNvPr id="26" name="图片 25"/>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8842" y="423615"/>
            <a:ext cx="1360160" cy="1360160"/>
          </a:xfrm>
          <a:prstGeom prst="rect">
            <a:avLst/>
          </a:prstGeom>
        </p:spPr>
      </p:pic>
    </p:spTree>
    <p:extLst>
      <p:ext uri="{BB962C8B-B14F-4D97-AF65-F5344CB8AC3E}">
        <p14:creationId xmlns:p14="http://schemas.microsoft.com/office/powerpoint/2010/main" val="1869148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koppt-多边形"/>
          <p:cNvSpPr/>
          <p:nvPr/>
        </p:nvSpPr>
        <p:spPr>
          <a:xfrm>
            <a:off x="1312391" y="2128761"/>
            <a:ext cx="2706517" cy="4311543"/>
          </a:xfrm>
          <a:custGeom>
            <a:avLst/>
            <a:gdLst>
              <a:gd name="connsiteX0" fmla="*/ 0 w 2536723"/>
              <a:gd name="connsiteY0" fmla="*/ 0 h 4041058"/>
              <a:gd name="connsiteX1" fmla="*/ 1933522 w 2536723"/>
              <a:gd name="connsiteY1" fmla="*/ 0 h 4041058"/>
              <a:gd name="connsiteX2" fmla="*/ 2536723 w 2536723"/>
              <a:gd name="connsiteY2" fmla="*/ 565395 h 4041058"/>
              <a:gd name="connsiteX3" fmla="*/ 2536723 w 2536723"/>
              <a:gd name="connsiteY3" fmla="*/ 4041058 h 4041058"/>
              <a:gd name="connsiteX4" fmla="*/ 0 w 2536723"/>
              <a:gd name="connsiteY4" fmla="*/ 4041058 h 4041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723" h="4041058">
                <a:moveTo>
                  <a:pt x="0" y="0"/>
                </a:moveTo>
                <a:lnTo>
                  <a:pt x="1933522" y="0"/>
                </a:lnTo>
                <a:lnTo>
                  <a:pt x="2536723" y="565395"/>
                </a:lnTo>
                <a:lnTo>
                  <a:pt x="2536723" y="4041058"/>
                </a:lnTo>
                <a:lnTo>
                  <a:pt x="0" y="404105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ltLang="zh-CN" b="1" dirty="0">
              <a:effectLst>
                <a:outerShdw blurRad="38100" dist="38100" dir="2700000" algn="tl">
                  <a:srgbClr val="000000">
                    <a:alpha val="43137"/>
                  </a:srgbClr>
                </a:outerShdw>
              </a:effectLst>
              <a:sym typeface="+mn-ea"/>
            </a:endParaRPr>
          </a:p>
          <a:p>
            <a:pPr algn="ctr"/>
            <a:endParaRPr lang="en-US" altLang="zh-CN" b="1" dirty="0">
              <a:effectLst>
                <a:outerShdw blurRad="38100" dist="38100" dir="2700000" algn="tl">
                  <a:srgbClr val="000000">
                    <a:alpha val="43137"/>
                  </a:srgbClr>
                </a:outerShdw>
              </a:effectLst>
              <a:sym typeface="+mn-ea"/>
            </a:endParaRPr>
          </a:p>
          <a:p>
            <a:pPr algn="ctr"/>
            <a:endParaRPr lang="en-US" altLang="zh-CN" b="1" dirty="0">
              <a:effectLst>
                <a:outerShdw blurRad="38100" dist="38100" dir="2700000" algn="tl">
                  <a:srgbClr val="000000">
                    <a:alpha val="43137"/>
                  </a:srgbClr>
                </a:outerShdw>
              </a:effectLst>
              <a:sym typeface="+mn-ea"/>
            </a:endParaRPr>
          </a:p>
          <a:p>
            <a:pPr algn="ctr"/>
            <a:endParaRPr lang="zh-CN" altLang="en-US" b="1" dirty="0">
              <a:effectLst>
                <a:outerShdw blurRad="38100" dist="38100" dir="2700000" algn="tl">
                  <a:srgbClr val="000000">
                    <a:alpha val="43137"/>
                  </a:srgbClr>
                </a:outerShdw>
              </a:effectLst>
              <a:sym typeface="+mn-ea"/>
            </a:endParaRPr>
          </a:p>
          <a:p>
            <a:pPr algn="ctr"/>
            <a:endParaRPr lang="en-US" altLang="zh-CN" b="1" dirty="0">
              <a:effectLst>
                <a:outerShdw blurRad="38100" dist="38100" dir="2700000" algn="tl">
                  <a:srgbClr val="000000">
                    <a:alpha val="43137"/>
                  </a:srgbClr>
                </a:outerShdw>
              </a:effectLst>
              <a:sym typeface="+mn-ea"/>
            </a:endParaRPr>
          </a:p>
        </p:txBody>
      </p:sp>
      <p:sp>
        <p:nvSpPr>
          <p:cNvPr id="22" name="koppt-多边形"/>
          <p:cNvSpPr/>
          <p:nvPr/>
        </p:nvSpPr>
        <p:spPr>
          <a:xfrm>
            <a:off x="1941813" y="1751798"/>
            <a:ext cx="1447672" cy="764090"/>
          </a:xfrm>
          <a:custGeom>
            <a:avLst/>
            <a:gdLst>
              <a:gd name="connsiteX0" fmla="*/ 0 w 1356852"/>
              <a:gd name="connsiteY0" fmla="*/ 0 h 716154"/>
              <a:gd name="connsiteX1" fmla="*/ 971238 w 1356852"/>
              <a:gd name="connsiteY1" fmla="*/ 0 h 716154"/>
              <a:gd name="connsiteX2" fmla="*/ 1356852 w 1356852"/>
              <a:gd name="connsiteY2" fmla="*/ 361446 h 716154"/>
              <a:gd name="connsiteX3" fmla="*/ 1356852 w 1356852"/>
              <a:gd name="connsiteY3" fmla="*/ 716154 h 716154"/>
              <a:gd name="connsiteX4" fmla="*/ 0 w 1356852"/>
              <a:gd name="connsiteY4" fmla="*/ 716154 h 71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852" h="716154">
                <a:moveTo>
                  <a:pt x="0" y="0"/>
                </a:moveTo>
                <a:lnTo>
                  <a:pt x="971238" y="0"/>
                </a:lnTo>
                <a:lnTo>
                  <a:pt x="1356852" y="361446"/>
                </a:lnTo>
                <a:lnTo>
                  <a:pt x="1356852" y="716154"/>
                </a:lnTo>
                <a:lnTo>
                  <a:pt x="0" y="716154"/>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21" name="图片 20"/>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917" y="11776"/>
            <a:ext cx="1025261" cy="1025261"/>
          </a:xfrm>
          <a:prstGeom prst="rect">
            <a:avLst/>
          </a:prstGeom>
        </p:spPr>
      </p:pic>
      <p:cxnSp>
        <p:nvCxnSpPr>
          <p:cNvPr id="38" name="koppt-连接线"/>
          <p:cNvCxnSpPr/>
          <p:nvPr/>
        </p:nvCxnSpPr>
        <p:spPr>
          <a:xfrm>
            <a:off x="1109733" y="426512"/>
            <a:ext cx="10694272" cy="810144"/>
          </a:xfrm>
          <a:prstGeom prst="bentConnector3">
            <a:avLst>
              <a:gd name="adj1" fmla="val 100661"/>
            </a:avLst>
          </a:prstGeom>
          <a:solidFill>
            <a:srgbClr val="DBDBDB"/>
          </a:solidFill>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9" name="koppt-连接线"/>
          <p:cNvCxnSpPr/>
          <p:nvPr/>
        </p:nvCxnSpPr>
        <p:spPr>
          <a:xfrm>
            <a:off x="689379" y="5856611"/>
            <a:ext cx="10945216" cy="882152"/>
          </a:xfrm>
          <a:prstGeom prst="bentConnector3">
            <a:avLst>
              <a:gd name="adj1" fmla="val -126"/>
            </a:avLst>
          </a:prstGeom>
          <a:solidFill>
            <a:srgbClr val="DBDBDB"/>
          </a:solidFill>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3" name="koppt-圆形"/>
          <p:cNvSpPr/>
          <p:nvPr/>
        </p:nvSpPr>
        <p:spPr>
          <a:xfrm>
            <a:off x="1271465" y="525523"/>
            <a:ext cx="720079" cy="7111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koppt-矩形"/>
          <p:cNvSpPr/>
          <p:nvPr/>
        </p:nvSpPr>
        <p:spPr>
          <a:xfrm>
            <a:off x="1271464" y="574514"/>
            <a:ext cx="7704856" cy="66214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8252" y="597837"/>
            <a:ext cx="566503" cy="566503"/>
          </a:xfrm>
          <a:prstGeom prst="rect">
            <a:avLst/>
          </a:prstGeom>
        </p:spPr>
      </p:pic>
      <p:sp>
        <p:nvSpPr>
          <p:cNvPr id="3" name="矩形 2"/>
          <p:cNvSpPr/>
          <p:nvPr/>
        </p:nvSpPr>
        <p:spPr>
          <a:xfrm>
            <a:off x="2296909" y="705581"/>
            <a:ext cx="5436104" cy="400110"/>
          </a:xfrm>
          <a:prstGeom prst="rect">
            <a:avLst/>
          </a:prstGeom>
        </p:spPr>
        <p:txBody>
          <a:bodyPr wrap="none">
            <a:spAutoFit/>
          </a:bodyPr>
          <a:lstStyle/>
          <a:p>
            <a:r>
              <a:rPr lang="zh-CN" altLang="en-US" sz="2000" b="1" dirty="0">
                <a:solidFill>
                  <a:schemeClr val="bg2">
                    <a:lumMod val="10000"/>
                  </a:schemeClr>
                </a:solidFill>
                <a:latin typeface="微软雅黑" panose="020B0503020204020204" pitchFamily="34" charset="-122"/>
                <a:ea typeface="微软雅黑" panose="020B0503020204020204" pitchFamily="34" charset="-122"/>
              </a:rPr>
              <a:t>各专业上规入库规模标准（</a:t>
            </a:r>
            <a:r>
              <a:rPr lang="en-US" altLang="zh-CN" sz="2000" b="1" dirty="0" smtClean="0">
                <a:solidFill>
                  <a:srgbClr val="F6721F"/>
                </a:solidFill>
                <a:latin typeface="微软雅黑" panose="020B0503020204020204" pitchFamily="34" charset="-122"/>
                <a:ea typeface="微软雅黑" panose="020B0503020204020204" pitchFamily="34" charset="-122"/>
              </a:rPr>
              <a:t>2021</a:t>
            </a:r>
            <a:r>
              <a:rPr lang="zh-CN" altLang="en-US" sz="2000" b="1" dirty="0" smtClean="0">
                <a:solidFill>
                  <a:srgbClr val="F6721F"/>
                </a:solidFill>
                <a:latin typeface="微软雅黑" panose="020B0503020204020204" pitchFamily="34" charset="-122"/>
                <a:ea typeface="微软雅黑" panose="020B0503020204020204" pitchFamily="34" charset="-122"/>
              </a:rPr>
              <a:t>年</a:t>
            </a:r>
            <a:r>
              <a:rPr lang="zh-CN" altLang="en-US" sz="2000" b="1" dirty="0">
                <a:solidFill>
                  <a:srgbClr val="F6721F"/>
                </a:solidFill>
                <a:latin typeface="微软雅黑" panose="020B0503020204020204" pitchFamily="34" charset="-122"/>
                <a:ea typeface="微软雅黑" panose="020B0503020204020204" pitchFamily="34" charset="-122"/>
              </a:rPr>
              <a:t>当年收入</a:t>
            </a:r>
            <a:r>
              <a:rPr lang="zh-CN" altLang="en-US" sz="2000" b="1" dirty="0">
                <a:solidFill>
                  <a:schemeClr val="bg2">
                    <a:lumMod val="10000"/>
                  </a:schemeClr>
                </a:solidFill>
                <a:latin typeface="微软雅黑" panose="020B0503020204020204" pitchFamily="34" charset="-122"/>
                <a:ea typeface="微软雅黑" panose="020B0503020204020204" pitchFamily="34" charset="-122"/>
              </a:rPr>
              <a:t>）</a:t>
            </a:r>
            <a:endParaRPr lang="en-GB" altLang="zh-CN" sz="2000" b="1" dirty="0">
              <a:solidFill>
                <a:schemeClr val="bg2">
                  <a:lumMod val="10000"/>
                </a:schemeClr>
              </a:solidFill>
              <a:latin typeface="微软雅黑" panose="020B0503020204020204" pitchFamily="34" charset="-122"/>
              <a:ea typeface="微软雅黑" panose="020B0503020204020204" pitchFamily="34" charset="-122"/>
            </a:endParaRPr>
          </a:p>
        </p:txBody>
      </p:sp>
      <p:sp>
        <p:nvSpPr>
          <p:cNvPr id="17" name="01"/>
          <p:cNvSpPr txBox="1"/>
          <p:nvPr/>
        </p:nvSpPr>
        <p:spPr>
          <a:xfrm>
            <a:off x="2296909" y="1821885"/>
            <a:ext cx="737481" cy="623916"/>
          </a:xfrm>
          <a:prstGeom prst="rect">
            <a:avLst/>
          </a:prstGeom>
          <a:noFill/>
        </p:spPr>
        <p:txBody>
          <a:bodyPr wrap="none" rtlCol="0">
            <a:spAutoFit/>
          </a:bodyPr>
          <a:lstStyle/>
          <a:p>
            <a:r>
              <a:rPr lang="en-US" altLang="zh-CN" sz="3200" b="1" dirty="0">
                <a:solidFill>
                  <a:schemeClr val="bg1"/>
                </a:solidFill>
                <a:latin typeface="+mj-ea"/>
                <a:ea typeface="+mj-ea"/>
              </a:rPr>
              <a:t>01</a:t>
            </a:r>
            <a:endParaRPr lang="zh-CN" altLang="en-US" sz="3200" b="1" dirty="0">
              <a:solidFill>
                <a:schemeClr val="bg1"/>
              </a:solidFill>
              <a:latin typeface="+mj-ea"/>
              <a:ea typeface="+mj-ea"/>
            </a:endParaRPr>
          </a:p>
        </p:txBody>
      </p:sp>
      <p:sp>
        <p:nvSpPr>
          <p:cNvPr id="23" name="koppt-多边形"/>
          <p:cNvSpPr/>
          <p:nvPr/>
        </p:nvSpPr>
        <p:spPr>
          <a:xfrm>
            <a:off x="4742743" y="2128761"/>
            <a:ext cx="2706517" cy="4311543"/>
          </a:xfrm>
          <a:custGeom>
            <a:avLst/>
            <a:gdLst>
              <a:gd name="connsiteX0" fmla="*/ 0 w 2536723"/>
              <a:gd name="connsiteY0" fmla="*/ 0 h 4041058"/>
              <a:gd name="connsiteX1" fmla="*/ 1933522 w 2536723"/>
              <a:gd name="connsiteY1" fmla="*/ 0 h 4041058"/>
              <a:gd name="connsiteX2" fmla="*/ 2536723 w 2536723"/>
              <a:gd name="connsiteY2" fmla="*/ 565395 h 4041058"/>
              <a:gd name="connsiteX3" fmla="*/ 2536723 w 2536723"/>
              <a:gd name="connsiteY3" fmla="*/ 4041058 h 4041058"/>
              <a:gd name="connsiteX4" fmla="*/ 0 w 2536723"/>
              <a:gd name="connsiteY4" fmla="*/ 4041058 h 4041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723" h="4041058">
                <a:moveTo>
                  <a:pt x="0" y="0"/>
                </a:moveTo>
                <a:lnTo>
                  <a:pt x="1933522" y="0"/>
                </a:lnTo>
                <a:lnTo>
                  <a:pt x="2536723" y="565395"/>
                </a:lnTo>
                <a:lnTo>
                  <a:pt x="2536723" y="4041058"/>
                </a:lnTo>
                <a:lnTo>
                  <a:pt x="0" y="404105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ltLang="zh-CN" b="1" dirty="0">
              <a:solidFill>
                <a:schemeClr val="bg1"/>
              </a:solidFill>
              <a:effectLst>
                <a:outerShdw blurRad="38100" dist="38100" dir="2700000" algn="tl">
                  <a:srgbClr val="000000">
                    <a:alpha val="43137"/>
                  </a:srgbClr>
                </a:outerShdw>
              </a:effectLst>
            </a:endParaRPr>
          </a:p>
          <a:p>
            <a:pPr algn="ctr"/>
            <a:endParaRPr lang="en-US" altLang="zh-CN" b="1" dirty="0">
              <a:solidFill>
                <a:schemeClr val="bg1"/>
              </a:solidFill>
              <a:effectLst>
                <a:outerShdw blurRad="38100" dist="38100" dir="2700000" algn="tl">
                  <a:srgbClr val="000000">
                    <a:alpha val="43137"/>
                  </a:srgbClr>
                </a:outerShdw>
              </a:effectLst>
            </a:endParaRPr>
          </a:p>
          <a:p>
            <a:pPr algn="ctr"/>
            <a:endParaRPr lang="en-US" altLang="zh-CN" b="1" dirty="0">
              <a:solidFill>
                <a:schemeClr val="bg1"/>
              </a:solidFill>
              <a:effectLst>
                <a:outerShdw blurRad="38100" dist="38100" dir="2700000" algn="tl">
                  <a:srgbClr val="000000">
                    <a:alpha val="43137"/>
                  </a:srgbClr>
                </a:outerShdw>
              </a:effectLst>
            </a:endParaRPr>
          </a:p>
          <a:p>
            <a:pPr algn="ctr"/>
            <a:endParaRPr lang="zh-CN" altLang="en-US" b="1" dirty="0">
              <a:solidFill>
                <a:schemeClr val="bg1"/>
              </a:solidFill>
              <a:effectLst>
                <a:outerShdw blurRad="38100" dist="38100" dir="2700000" algn="tl">
                  <a:srgbClr val="000000">
                    <a:alpha val="43137"/>
                  </a:srgbClr>
                </a:outerShdw>
              </a:effectLst>
            </a:endParaRPr>
          </a:p>
          <a:p>
            <a:pPr algn="ctr"/>
            <a:endParaRPr lang="en-US" altLang="zh-CN" b="1" dirty="0">
              <a:effectLst>
                <a:outerShdw blurRad="38100" dist="38100" dir="2700000" algn="tl">
                  <a:srgbClr val="000000">
                    <a:alpha val="43137"/>
                  </a:srgbClr>
                </a:outerShdw>
              </a:effectLst>
              <a:sym typeface="+mn-ea"/>
            </a:endParaRPr>
          </a:p>
          <a:p>
            <a:pPr algn="ctr"/>
            <a:endParaRPr lang="en-US" altLang="zh-CN" b="1" dirty="0">
              <a:effectLst>
                <a:outerShdw blurRad="38100" dist="38100" dir="2700000" algn="tl">
                  <a:srgbClr val="000000">
                    <a:alpha val="43137"/>
                  </a:srgbClr>
                </a:outerShdw>
              </a:effectLst>
              <a:sym typeface="+mn-ea"/>
            </a:endParaRPr>
          </a:p>
        </p:txBody>
      </p:sp>
      <p:sp>
        <p:nvSpPr>
          <p:cNvPr id="24" name="koppt-多边形"/>
          <p:cNvSpPr/>
          <p:nvPr/>
        </p:nvSpPr>
        <p:spPr>
          <a:xfrm>
            <a:off x="5372165" y="1751798"/>
            <a:ext cx="1447672" cy="764090"/>
          </a:xfrm>
          <a:custGeom>
            <a:avLst/>
            <a:gdLst>
              <a:gd name="connsiteX0" fmla="*/ 0 w 1356852"/>
              <a:gd name="connsiteY0" fmla="*/ 0 h 716154"/>
              <a:gd name="connsiteX1" fmla="*/ 971238 w 1356852"/>
              <a:gd name="connsiteY1" fmla="*/ 0 h 716154"/>
              <a:gd name="connsiteX2" fmla="*/ 1356852 w 1356852"/>
              <a:gd name="connsiteY2" fmla="*/ 361446 h 716154"/>
              <a:gd name="connsiteX3" fmla="*/ 1356852 w 1356852"/>
              <a:gd name="connsiteY3" fmla="*/ 716154 h 716154"/>
              <a:gd name="connsiteX4" fmla="*/ 0 w 1356852"/>
              <a:gd name="connsiteY4" fmla="*/ 716154 h 71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852" h="716154">
                <a:moveTo>
                  <a:pt x="0" y="0"/>
                </a:moveTo>
                <a:lnTo>
                  <a:pt x="971238" y="0"/>
                </a:lnTo>
                <a:lnTo>
                  <a:pt x="1356852" y="361446"/>
                </a:lnTo>
                <a:lnTo>
                  <a:pt x="1356852" y="716154"/>
                </a:lnTo>
                <a:lnTo>
                  <a:pt x="0" y="716154"/>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5" name="02"/>
          <p:cNvSpPr txBox="1"/>
          <p:nvPr/>
        </p:nvSpPr>
        <p:spPr>
          <a:xfrm>
            <a:off x="5727261" y="1821885"/>
            <a:ext cx="737481" cy="623916"/>
          </a:xfrm>
          <a:prstGeom prst="rect">
            <a:avLst/>
          </a:prstGeom>
          <a:noFill/>
        </p:spPr>
        <p:txBody>
          <a:bodyPr wrap="none" rtlCol="0">
            <a:spAutoFit/>
          </a:bodyPr>
          <a:lstStyle/>
          <a:p>
            <a:r>
              <a:rPr lang="en-US" altLang="zh-CN" sz="3200" b="1" dirty="0">
                <a:solidFill>
                  <a:schemeClr val="bg1"/>
                </a:solidFill>
                <a:latin typeface="+mj-ea"/>
                <a:ea typeface="+mj-ea"/>
              </a:rPr>
              <a:t>02</a:t>
            </a:r>
            <a:endParaRPr lang="zh-CN" altLang="en-US" sz="3200" b="1" dirty="0">
              <a:solidFill>
                <a:schemeClr val="bg1"/>
              </a:solidFill>
              <a:latin typeface="+mj-ea"/>
              <a:ea typeface="+mj-ea"/>
            </a:endParaRPr>
          </a:p>
        </p:txBody>
      </p:sp>
      <p:sp>
        <p:nvSpPr>
          <p:cNvPr id="26" name="koppt-多边形"/>
          <p:cNvSpPr/>
          <p:nvPr/>
        </p:nvSpPr>
        <p:spPr>
          <a:xfrm>
            <a:off x="8173094" y="2128761"/>
            <a:ext cx="2706517" cy="4311543"/>
          </a:xfrm>
          <a:custGeom>
            <a:avLst/>
            <a:gdLst>
              <a:gd name="connsiteX0" fmla="*/ 0 w 2536723"/>
              <a:gd name="connsiteY0" fmla="*/ 0 h 4041058"/>
              <a:gd name="connsiteX1" fmla="*/ 1933522 w 2536723"/>
              <a:gd name="connsiteY1" fmla="*/ 0 h 4041058"/>
              <a:gd name="connsiteX2" fmla="*/ 2536723 w 2536723"/>
              <a:gd name="connsiteY2" fmla="*/ 565395 h 4041058"/>
              <a:gd name="connsiteX3" fmla="*/ 2536723 w 2536723"/>
              <a:gd name="connsiteY3" fmla="*/ 4041058 h 4041058"/>
              <a:gd name="connsiteX4" fmla="*/ 0 w 2536723"/>
              <a:gd name="connsiteY4" fmla="*/ 4041058 h 4041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723" h="4041058">
                <a:moveTo>
                  <a:pt x="0" y="0"/>
                </a:moveTo>
                <a:lnTo>
                  <a:pt x="1933522" y="0"/>
                </a:lnTo>
                <a:lnTo>
                  <a:pt x="2536723" y="565395"/>
                </a:lnTo>
                <a:lnTo>
                  <a:pt x="2536723" y="4041058"/>
                </a:lnTo>
                <a:lnTo>
                  <a:pt x="0" y="404105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ltLang="zh-CN" b="1" dirty="0">
              <a:effectLst>
                <a:outerShdw blurRad="38100" dist="38100" dir="2700000" algn="tl">
                  <a:srgbClr val="000000">
                    <a:alpha val="43137"/>
                  </a:srgbClr>
                </a:outerShdw>
              </a:effectLst>
              <a:sym typeface="+mn-ea"/>
            </a:endParaRPr>
          </a:p>
        </p:txBody>
      </p:sp>
      <p:sp>
        <p:nvSpPr>
          <p:cNvPr id="27" name="koppt-多边形"/>
          <p:cNvSpPr/>
          <p:nvPr/>
        </p:nvSpPr>
        <p:spPr>
          <a:xfrm>
            <a:off x="8802516" y="1751798"/>
            <a:ext cx="1447672" cy="764090"/>
          </a:xfrm>
          <a:custGeom>
            <a:avLst/>
            <a:gdLst>
              <a:gd name="connsiteX0" fmla="*/ 0 w 1356852"/>
              <a:gd name="connsiteY0" fmla="*/ 0 h 716154"/>
              <a:gd name="connsiteX1" fmla="*/ 971238 w 1356852"/>
              <a:gd name="connsiteY1" fmla="*/ 0 h 716154"/>
              <a:gd name="connsiteX2" fmla="*/ 1356852 w 1356852"/>
              <a:gd name="connsiteY2" fmla="*/ 361446 h 716154"/>
              <a:gd name="connsiteX3" fmla="*/ 1356852 w 1356852"/>
              <a:gd name="connsiteY3" fmla="*/ 716154 h 716154"/>
              <a:gd name="connsiteX4" fmla="*/ 0 w 1356852"/>
              <a:gd name="connsiteY4" fmla="*/ 716154 h 71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852" h="716154">
                <a:moveTo>
                  <a:pt x="0" y="0"/>
                </a:moveTo>
                <a:lnTo>
                  <a:pt x="971238" y="0"/>
                </a:lnTo>
                <a:lnTo>
                  <a:pt x="1356852" y="361446"/>
                </a:lnTo>
                <a:lnTo>
                  <a:pt x="1356852" y="716154"/>
                </a:lnTo>
                <a:lnTo>
                  <a:pt x="0" y="716154"/>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8" name="03"/>
          <p:cNvSpPr txBox="1"/>
          <p:nvPr/>
        </p:nvSpPr>
        <p:spPr>
          <a:xfrm>
            <a:off x="9157612" y="1821885"/>
            <a:ext cx="737481" cy="623916"/>
          </a:xfrm>
          <a:prstGeom prst="rect">
            <a:avLst/>
          </a:prstGeom>
          <a:noFill/>
        </p:spPr>
        <p:txBody>
          <a:bodyPr wrap="none" rtlCol="0">
            <a:spAutoFit/>
          </a:bodyPr>
          <a:lstStyle/>
          <a:p>
            <a:r>
              <a:rPr lang="en-US" altLang="zh-CN" sz="3200" b="1" dirty="0">
                <a:solidFill>
                  <a:schemeClr val="bg1"/>
                </a:solidFill>
                <a:latin typeface="+mj-ea"/>
                <a:ea typeface="+mj-ea"/>
              </a:rPr>
              <a:t>03</a:t>
            </a:r>
            <a:endParaRPr lang="zh-CN" altLang="en-US" sz="3200" b="1" dirty="0">
              <a:solidFill>
                <a:schemeClr val="bg1"/>
              </a:solidFill>
              <a:latin typeface="+mj-ea"/>
              <a:ea typeface="+mj-ea"/>
            </a:endParaRPr>
          </a:p>
        </p:txBody>
      </p:sp>
      <p:sp>
        <p:nvSpPr>
          <p:cNvPr id="18" name="矩形 17"/>
          <p:cNvSpPr/>
          <p:nvPr/>
        </p:nvSpPr>
        <p:spPr>
          <a:xfrm>
            <a:off x="1508404" y="2684176"/>
            <a:ext cx="2383333" cy="3416320"/>
          </a:xfrm>
          <a:prstGeom prst="rect">
            <a:avLst/>
          </a:prstGeom>
        </p:spPr>
        <p:txBody>
          <a:bodyPr wrap="square">
            <a:spAutoFit/>
          </a:bodyPr>
          <a:lstStyle/>
          <a:p>
            <a:r>
              <a:rPr lang="zh-CN" altLang="zh-CN" b="1" dirty="0">
                <a:solidFill>
                  <a:schemeClr val="bg1"/>
                </a:solidFill>
                <a:effectLst>
                  <a:outerShdw blurRad="38100" dist="38100" dir="2700000" algn="tl">
                    <a:srgbClr val="000000">
                      <a:alpha val="43137"/>
                    </a:srgbClr>
                  </a:outerShdw>
                </a:effectLst>
              </a:rPr>
              <a:t>工业：要求申报时企业当年主营业务收入已经达到</a:t>
            </a:r>
            <a:r>
              <a:rPr lang="en-US" altLang="zh-CN" b="1" dirty="0">
                <a:solidFill>
                  <a:srgbClr val="F6721F"/>
                </a:solidFill>
                <a:effectLst>
                  <a:outerShdw blurRad="38100" dist="38100" dir="2700000" algn="tl">
                    <a:srgbClr val="000000">
                      <a:alpha val="43137"/>
                    </a:srgbClr>
                  </a:outerShdw>
                </a:effectLst>
              </a:rPr>
              <a:t>2000</a:t>
            </a:r>
            <a:r>
              <a:rPr lang="zh-CN" altLang="zh-CN" b="1" dirty="0">
                <a:solidFill>
                  <a:srgbClr val="F6721F"/>
                </a:solidFill>
                <a:effectLst>
                  <a:outerShdw blurRad="38100" dist="38100" dir="2700000" algn="tl">
                    <a:srgbClr val="000000">
                      <a:alpha val="43137"/>
                    </a:srgbClr>
                  </a:outerShdw>
                </a:effectLst>
              </a:rPr>
              <a:t>万</a:t>
            </a:r>
            <a:r>
              <a:rPr lang="zh-CN" altLang="zh-CN" b="1" dirty="0">
                <a:solidFill>
                  <a:schemeClr val="bg1"/>
                </a:solidFill>
                <a:effectLst>
                  <a:outerShdw blurRad="38100" dist="38100" dir="2700000" algn="tl">
                    <a:srgbClr val="000000">
                      <a:alpha val="43137"/>
                    </a:srgbClr>
                  </a:outerShdw>
                </a:effectLst>
              </a:rPr>
              <a:t>元及以上的工业法人单位。</a:t>
            </a:r>
            <a:endParaRPr lang="en-US" altLang="zh-CN" b="1" dirty="0">
              <a:solidFill>
                <a:schemeClr val="bg1"/>
              </a:solidFill>
              <a:effectLst>
                <a:outerShdw blurRad="38100" dist="38100" dir="2700000" algn="tl">
                  <a:srgbClr val="000000">
                    <a:alpha val="43137"/>
                  </a:srgbClr>
                </a:outerShdw>
              </a:effectLst>
            </a:endParaRPr>
          </a:p>
          <a:p>
            <a:endParaRPr lang="en-US" altLang="zh-CN" b="1" dirty="0">
              <a:solidFill>
                <a:schemeClr val="bg1"/>
              </a:solidFill>
              <a:effectLst>
                <a:outerShdw blurRad="38100" dist="38100" dir="2700000" algn="tl">
                  <a:srgbClr val="000000">
                    <a:alpha val="43137"/>
                  </a:srgbClr>
                </a:outerShdw>
              </a:effectLst>
            </a:endParaRPr>
          </a:p>
          <a:p>
            <a:r>
              <a:rPr lang="zh-CN" altLang="zh-CN" b="1" dirty="0">
                <a:solidFill>
                  <a:schemeClr val="bg1"/>
                </a:solidFill>
                <a:effectLst>
                  <a:outerShdw blurRad="38100" dist="38100" dir="2700000" algn="tl">
                    <a:srgbClr val="000000">
                      <a:alpha val="43137"/>
                    </a:srgbClr>
                  </a:outerShdw>
                </a:effectLst>
              </a:rPr>
              <a:t>（附加条件：</a:t>
            </a:r>
            <a:r>
              <a:rPr lang="zh-CN" altLang="zh-CN" b="1" dirty="0">
                <a:solidFill>
                  <a:srgbClr val="F6721F"/>
                </a:solidFill>
                <a:effectLst>
                  <a:outerShdw blurRad="38100" dist="38100" dir="2700000" algn="tl">
                    <a:srgbClr val="000000">
                      <a:alpha val="43137"/>
                    </a:srgbClr>
                  </a:outerShdw>
                </a:effectLst>
              </a:rPr>
              <a:t>有厂房、有生产线、有产品、《增值税申报表》上要有生产、制造等关键词</a:t>
            </a:r>
            <a:r>
              <a:rPr lang="zh-CN" altLang="en-US" b="1" dirty="0">
                <a:solidFill>
                  <a:srgbClr val="F6721F"/>
                </a:solidFill>
                <a:effectLst>
                  <a:outerShdw blurRad="38100" dist="38100" dir="2700000" algn="tl">
                    <a:srgbClr val="000000">
                      <a:alpha val="43137"/>
                    </a:srgbClr>
                  </a:outerShdw>
                </a:effectLst>
              </a:rPr>
              <a:t>；税率</a:t>
            </a:r>
            <a:r>
              <a:rPr lang="en-US" altLang="zh-CN" b="1" dirty="0">
                <a:solidFill>
                  <a:srgbClr val="F6721F"/>
                </a:solidFill>
                <a:effectLst>
                  <a:outerShdw blurRad="38100" dist="38100" dir="2700000" algn="tl">
                    <a:srgbClr val="000000">
                      <a:alpha val="43137"/>
                    </a:srgbClr>
                  </a:outerShdw>
                </a:effectLst>
              </a:rPr>
              <a:t>13%</a:t>
            </a:r>
            <a:r>
              <a:rPr lang="zh-CN" altLang="en-US" b="1" dirty="0">
                <a:solidFill>
                  <a:srgbClr val="F6721F"/>
                </a:solidFill>
                <a:effectLst>
                  <a:outerShdw blurRad="38100" dist="38100" dir="2700000" algn="tl">
                    <a:srgbClr val="000000">
                      <a:alpha val="43137"/>
                    </a:srgbClr>
                  </a:outerShdw>
                </a:effectLst>
              </a:rPr>
              <a:t>。</a:t>
            </a:r>
            <a:r>
              <a:rPr lang="zh-CN" altLang="zh-CN" b="1" dirty="0">
                <a:solidFill>
                  <a:schemeClr val="bg1"/>
                </a:solidFill>
                <a:effectLst>
                  <a:outerShdw blurRad="38100" dist="38100" dir="2700000" algn="tl">
                    <a:srgbClr val="000000">
                      <a:alpha val="43137"/>
                    </a:srgbClr>
                  </a:outerShdw>
                </a:effectLst>
              </a:rPr>
              <a:t>）</a:t>
            </a:r>
            <a:endParaRPr lang="en-US" altLang="zh-CN" b="1" dirty="0">
              <a:solidFill>
                <a:schemeClr val="bg1"/>
              </a:solidFill>
              <a:effectLst>
                <a:outerShdw blurRad="38100" dist="38100" dir="2700000" algn="tl">
                  <a:srgbClr val="000000">
                    <a:alpha val="43137"/>
                  </a:srgbClr>
                </a:outerShdw>
              </a:effectLst>
            </a:endParaRPr>
          </a:p>
          <a:p>
            <a:endParaRPr lang="en-US" altLang="zh-CN" b="1" dirty="0">
              <a:solidFill>
                <a:schemeClr val="bg1"/>
              </a:solidFill>
              <a:effectLst>
                <a:outerShdw blurRad="38100" dist="38100" dir="2700000" algn="tl">
                  <a:srgbClr val="000000">
                    <a:alpha val="43137"/>
                  </a:srgbClr>
                </a:outerShdw>
              </a:effectLst>
            </a:endParaRPr>
          </a:p>
          <a:p>
            <a:r>
              <a:rPr lang="zh-CN" altLang="en-US" b="1" dirty="0">
                <a:solidFill>
                  <a:schemeClr val="bg1"/>
                </a:solidFill>
                <a:effectLst>
                  <a:outerShdw blurRad="38100" dist="38100" dir="2700000" algn="tl">
                    <a:srgbClr val="000000">
                      <a:alpha val="43137"/>
                    </a:srgbClr>
                  </a:outerShdw>
                </a:effectLst>
              </a:rPr>
              <a:t>含委外加工企业</a:t>
            </a:r>
          </a:p>
        </p:txBody>
      </p:sp>
      <p:sp>
        <p:nvSpPr>
          <p:cNvPr id="20" name="矩形 19"/>
          <p:cNvSpPr/>
          <p:nvPr/>
        </p:nvSpPr>
        <p:spPr>
          <a:xfrm>
            <a:off x="4986905" y="2702179"/>
            <a:ext cx="2383333" cy="3693319"/>
          </a:xfrm>
          <a:prstGeom prst="rect">
            <a:avLst/>
          </a:prstGeom>
        </p:spPr>
        <p:txBody>
          <a:bodyPr wrap="square">
            <a:spAutoFit/>
          </a:bodyPr>
          <a:lstStyle/>
          <a:p>
            <a:r>
              <a:rPr lang="zh-CN" altLang="en-US" b="1" dirty="0">
                <a:solidFill>
                  <a:schemeClr val="bg1"/>
                </a:solidFill>
                <a:effectLst>
                  <a:outerShdw blurRad="38100" dist="38100" dir="2700000" algn="tl">
                    <a:srgbClr val="000000">
                      <a:alpha val="43137"/>
                    </a:srgbClr>
                  </a:outerShdw>
                </a:effectLst>
              </a:rPr>
              <a:t>限额以上批发、零售、住宿、餐饮企业：要求申报时批发业企业当年主营业务收入达到</a:t>
            </a:r>
            <a:r>
              <a:rPr lang="en-US" altLang="zh-CN" b="1" dirty="0">
                <a:solidFill>
                  <a:srgbClr val="F6721F"/>
                </a:solidFill>
                <a:effectLst>
                  <a:outerShdw blurRad="38100" dist="38100" dir="2700000" algn="tl">
                    <a:srgbClr val="000000">
                      <a:alpha val="43137"/>
                    </a:srgbClr>
                  </a:outerShdw>
                </a:effectLst>
              </a:rPr>
              <a:t>2000</a:t>
            </a:r>
            <a:r>
              <a:rPr lang="zh-CN" altLang="en-US" b="1" dirty="0">
                <a:solidFill>
                  <a:srgbClr val="F6721F"/>
                </a:solidFill>
                <a:effectLst>
                  <a:outerShdw blurRad="38100" dist="38100" dir="2700000" algn="tl">
                    <a:srgbClr val="000000">
                      <a:alpha val="43137"/>
                    </a:srgbClr>
                  </a:outerShdw>
                </a:effectLst>
              </a:rPr>
              <a:t>万</a:t>
            </a:r>
            <a:r>
              <a:rPr lang="zh-CN" altLang="en-US" b="1" dirty="0">
                <a:solidFill>
                  <a:schemeClr val="bg1"/>
                </a:solidFill>
                <a:effectLst>
                  <a:outerShdw blurRad="38100" dist="38100" dir="2700000" algn="tl">
                    <a:srgbClr val="000000">
                      <a:alpha val="43137"/>
                    </a:srgbClr>
                  </a:outerShdw>
                </a:effectLst>
              </a:rPr>
              <a:t>元及以上、零售业企业当年主营业务收入已经达到</a:t>
            </a:r>
            <a:r>
              <a:rPr lang="en-US" altLang="zh-CN" b="1" dirty="0">
                <a:solidFill>
                  <a:srgbClr val="F6721F"/>
                </a:solidFill>
                <a:effectLst>
                  <a:outerShdw blurRad="38100" dist="38100" dir="2700000" algn="tl">
                    <a:srgbClr val="000000">
                      <a:alpha val="43137"/>
                    </a:srgbClr>
                  </a:outerShdw>
                </a:effectLst>
              </a:rPr>
              <a:t>500</a:t>
            </a:r>
            <a:r>
              <a:rPr lang="zh-CN" altLang="en-US" b="1" dirty="0">
                <a:solidFill>
                  <a:srgbClr val="F6721F"/>
                </a:solidFill>
                <a:effectLst>
                  <a:outerShdw blurRad="38100" dist="38100" dir="2700000" algn="tl">
                    <a:srgbClr val="000000">
                      <a:alpha val="43137"/>
                    </a:srgbClr>
                  </a:outerShdw>
                </a:effectLst>
              </a:rPr>
              <a:t>万</a:t>
            </a:r>
            <a:r>
              <a:rPr lang="zh-CN" altLang="en-US" b="1" dirty="0">
                <a:solidFill>
                  <a:schemeClr val="bg1"/>
                </a:solidFill>
                <a:effectLst>
                  <a:outerShdw blurRad="38100" dist="38100" dir="2700000" algn="tl">
                    <a:srgbClr val="000000">
                      <a:alpha val="43137"/>
                    </a:srgbClr>
                  </a:outerShdw>
                </a:effectLst>
              </a:rPr>
              <a:t>元及以上、住宿和餐饮业企业当年主营业务收入已经达到</a:t>
            </a:r>
            <a:r>
              <a:rPr lang="en-US" altLang="zh-CN" b="1" dirty="0">
                <a:solidFill>
                  <a:srgbClr val="F6721F"/>
                </a:solidFill>
                <a:effectLst>
                  <a:outerShdw blurRad="38100" dist="38100" dir="2700000" algn="tl">
                    <a:srgbClr val="000000">
                      <a:alpha val="43137"/>
                    </a:srgbClr>
                  </a:outerShdw>
                </a:effectLst>
              </a:rPr>
              <a:t>200</a:t>
            </a:r>
            <a:r>
              <a:rPr lang="zh-CN" altLang="en-US" b="1" dirty="0">
                <a:solidFill>
                  <a:srgbClr val="F6721F"/>
                </a:solidFill>
                <a:effectLst>
                  <a:outerShdw blurRad="38100" dist="38100" dir="2700000" algn="tl">
                    <a:srgbClr val="000000">
                      <a:alpha val="43137"/>
                    </a:srgbClr>
                  </a:outerShdw>
                </a:effectLst>
              </a:rPr>
              <a:t>万</a:t>
            </a:r>
            <a:r>
              <a:rPr lang="zh-CN" altLang="en-US" b="1" dirty="0">
                <a:solidFill>
                  <a:schemeClr val="bg1"/>
                </a:solidFill>
                <a:effectLst>
                  <a:outerShdw blurRad="38100" dist="38100" dir="2700000" algn="tl">
                    <a:srgbClr val="000000">
                      <a:alpha val="43137"/>
                    </a:srgbClr>
                  </a:outerShdw>
                </a:effectLst>
              </a:rPr>
              <a:t>元及以上法人单位</a:t>
            </a:r>
            <a:r>
              <a:rPr lang="zh-CN" altLang="en-US" b="1" dirty="0" smtClean="0">
                <a:solidFill>
                  <a:schemeClr val="bg1"/>
                </a:solidFill>
                <a:effectLst>
                  <a:outerShdw blurRad="38100" dist="38100" dir="2700000" algn="tl">
                    <a:srgbClr val="000000">
                      <a:alpha val="43137"/>
                    </a:srgbClr>
                  </a:outerShdw>
                </a:effectLst>
              </a:rPr>
              <a:t>；批、零</a:t>
            </a:r>
            <a:r>
              <a:rPr lang="zh-CN" altLang="en-US" b="1" dirty="0" smtClean="0">
                <a:solidFill>
                  <a:srgbClr val="F6721F"/>
                </a:solidFill>
                <a:effectLst>
                  <a:outerShdw blurRad="38100" dist="38100" dir="2700000" algn="tl">
                    <a:srgbClr val="000000">
                      <a:alpha val="43137"/>
                    </a:srgbClr>
                  </a:outerShdw>
                </a:effectLst>
              </a:rPr>
              <a:t>税率</a:t>
            </a:r>
            <a:r>
              <a:rPr lang="en-US" altLang="zh-CN" b="1" dirty="0">
                <a:solidFill>
                  <a:srgbClr val="F6721F"/>
                </a:solidFill>
                <a:effectLst>
                  <a:outerShdw blurRad="38100" dist="38100" dir="2700000" algn="tl">
                    <a:srgbClr val="000000">
                      <a:alpha val="43137"/>
                    </a:srgbClr>
                  </a:outerShdw>
                </a:effectLst>
              </a:rPr>
              <a:t>13</a:t>
            </a:r>
            <a:r>
              <a:rPr lang="en-US" altLang="zh-CN" b="1" dirty="0" smtClean="0">
                <a:solidFill>
                  <a:srgbClr val="F6721F"/>
                </a:solidFill>
                <a:effectLst>
                  <a:outerShdw blurRad="38100" dist="38100" dir="2700000" algn="tl">
                    <a:srgbClr val="000000">
                      <a:alpha val="43137"/>
                    </a:srgbClr>
                  </a:outerShdw>
                </a:effectLst>
              </a:rPr>
              <a:t>%</a:t>
            </a:r>
            <a:r>
              <a:rPr lang="zh-CN" altLang="en-US" b="1" dirty="0" smtClean="0">
                <a:solidFill>
                  <a:srgbClr val="F6721F"/>
                </a:solidFill>
                <a:effectLst>
                  <a:outerShdw blurRad="38100" dist="38100" dir="2700000" algn="tl">
                    <a:srgbClr val="000000">
                      <a:alpha val="43137"/>
                    </a:srgbClr>
                  </a:outerShdw>
                </a:effectLst>
              </a:rPr>
              <a:t>，</a:t>
            </a:r>
            <a:r>
              <a:rPr lang="zh-CN" altLang="en-US" b="1" dirty="0">
                <a:solidFill>
                  <a:srgbClr val="F6721F"/>
                </a:solidFill>
                <a:effectLst>
                  <a:outerShdw blurRad="38100" dist="38100" dir="2700000" algn="tl">
                    <a:srgbClr val="000000">
                      <a:alpha val="43137"/>
                    </a:srgbClr>
                  </a:outerShdw>
                </a:effectLst>
              </a:rPr>
              <a:t>住 餐税率</a:t>
            </a:r>
            <a:r>
              <a:rPr lang="en-US" altLang="zh-CN" b="1" dirty="0" smtClean="0">
                <a:solidFill>
                  <a:srgbClr val="F6721F"/>
                </a:solidFill>
                <a:effectLst>
                  <a:outerShdw blurRad="38100" dist="38100" dir="2700000" algn="tl">
                    <a:srgbClr val="000000">
                      <a:alpha val="43137"/>
                    </a:srgbClr>
                  </a:outerShdw>
                </a:effectLst>
              </a:rPr>
              <a:t>6%</a:t>
            </a:r>
            <a:r>
              <a:rPr lang="zh-CN" altLang="en-US" b="1" dirty="0" smtClean="0">
                <a:solidFill>
                  <a:srgbClr val="F6721F"/>
                </a:solidFill>
                <a:effectLst>
                  <a:outerShdw blurRad="38100" dist="38100" dir="2700000" algn="tl">
                    <a:srgbClr val="000000">
                      <a:alpha val="43137"/>
                    </a:srgbClr>
                  </a:outerShdw>
                </a:effectLst>
              </a:rPr>
              <a:t>。</a:t>
            </a:r>
            <a:endParaRPr lang="zh-CN" altLang="en-US" b="1" dirty="0">
              <a:solidFill>
                <a:schemeClr val="bg1"/>
              </a:solidFill>
              <a:effectLst>
                <a:outerShdw blurRad="38100" dist="38100" dir="2700000" algn="tl">
                  <a:srgbClr val="000000">
                    <a:alpha val="43137"/>
                  </a:srgbClr>
                </a:outerShdw>
              </a:effectLst>
            </a:endParaRPr>
          </a:p>
        </p:txBody>
      </p:sp>
      <p:sp>
        <p:nvSpPr>
          <p:cNvPr id="29" name="矩形 28"/>
          <p:cNvSpPr/>
          <p:nvPr/>
        </p:nvSpPr>
        <p:spPr>
          <a:xfrm>
            <a:off x="8448702" y="2703138"/>
            <a:ext cx="2383333" cy="3754874"/>
          </a:xfrm>
          <a:prstGeom prst="rect">
            <a:avLst/>
          </a:prstGeom>
        </p:spPr>
        <p:txBody>
          <a:bodyPr wrap="square">
            <a:spAutoFit/>
          </a:bodyPr>
          <a:lstStyle/>
          <a:p>
            <a:r>
              <a:rPr lang="zh-CN" altLang="en-US" sz="1400" b="1" dirty="0">
                <a:solidFill>
                  <a:schemeClr val="bg1"/>
                </a:solidFill>
                <a:effectLst>
                  <a:outerShdw blurRad="38100" dist="38100" dir="2700000" algn="tl">
                    <a:srgbClr val="000000">
                      <a:alpha val="43137"/>
                    </a:srgbClr>
                  </a:outerShdw>
                </a:effectLst>
              </a:rPr>
              <a:t>规模以上服务业：年营业收入</a:t>
            </a:r>
            <a:r>
              <a:rPr lang="en-US" altLang="zh-CN" sz="1400" b="1" dirty="0">
                <a:solidFill>
                  <a:srgbClr val="F6721F"/>
                </a:solidFill>
                <a:effectLst>
                  <a:outerShdw blurRad="38100" dist="38100" dir="2700000" algn="tl">
                    <a:srgbClr val="000000">
                      <a:alpha val="43137"/>
                    </a:srgbClr>
                  </a:outerShdw>
                </a:effectLst>
              </a:rPr>
              <a:t>2000</a:t>
            </a:r>
            <a:r>
              <a:rPr lang="zh-CN" altLang="en-US" sz="1400" b="1" dirty="0">
                <a:solidFill>
                  <a:srgbClr val="F6721F"/>
                </a:solidFill>
                <a:effectLst>
                  <a:outerShdw blurRad="38100" dist="38100" dir="2700000" algn="tl">
                    <a:srgbClr val="000000">
                      <a:alpha val="43137"/>
                    </a:srgbClr>
                  </a:outerShdw>
                </a:effectLst>
              </a:rPr>
              <a:t>万元</a:t>
            </a:r>
            <a:r>
              <a:rPr lang="zh-CN" altLang="en-US" sz="1400" b="1" dirty="0">
                <a:solidFill>
                  <a:schemeClr val="bg1"/>
                </a:solidFill>
                <a:effectLst>
                  <a:outerShdw blurRad="38100" dist="38100" dir="2700000" algn="tl">
                    <a:srgbClr val="000000">
                      <a:alpha val="43137"/>
                    </a:srgbClr>
                  </a:outerShdw>
                </a:effectLst>
              </a:rPr>
              <a:t>及以上，包括：交通运输、仓储和邮政业，信息传输、软件和信息技术服务业，水利、环境和公共设施管理业；营业收入</a:t>
            </a:r>
            <a:r>
              <a:rPr lang="en-US" altLang="zh-CN" sz="1400" b="1" dirty="0">
                <a:solidFill>
                  <a:srgbClr val="F6721F"/>
                </a:solidFill>
                <a:effectLst>
                  <a:outerShdw blurRad="38100" dist="38100" dir="2700000" algn="tl">
                    <a:srgbClr val="000000">
                      <a:alpha val="43137"/>
                    </a:srgbClr>
                  </a:outerShdw>
                </a:effectLst>
              </a:rPr>
              <a:t>1000</a:t>
            </a:r>
            <a:r>
              <a:rPr lang="zh-CN" altLang="en-US" sz="1400" b="1" dirty="0">
                <a:solidFill>
                  <a:srgbClr val="F6721F"/>
                </a:solidFill>
                <a:effectLst>
                  <a:outerShdw blurRad="38100" dist="38100" dir="2700000" algn="tl">
                    <a:srgbClr val="000000">
                      <a:alpha val="43137"/>
                    </a:srgbClr>
                  </a:outerShdw>
                </a:effectLst>
              </a:rPr>
              <a:t>万元</a:t>
            </a:r>
            <a:r>
              <a:rPr lang="zh-CN" altLang="en-US" sz="1400" b="1" dirty="0">
                <a:solidFill>
                  <a:schemeClr val="bg1"/>
                </a:solidFill>
                <a:effectLst>
                  <a:outerShdw blurRad="38100" dist="38100" dir="2700000" algn="tl">
                    <a:srgbClr val="000000">
                      <a:alpha val="43137"/>
                    </a:srgbClr>
                  </a:outerShdw>
                </a:effectLst>
              </a:rPr>
              <a:t>及以上，包括：租赁和商务服务业，科学研究和技术服务业，教育，社会工作；以及物业管理、房地产中介服务、房地产租赁经营和其他房地产业等行业；年营业收入</a:t>
            </a:r>
            <a:r>
              <a:rPr lang="en-US" altLang="zh-CN" sz="1400" b="1" dirty="0">
                <a:solidFill>
                  <a:srgbClr val="F6721F"/>
                </a:solidFill>
                <a:effectLst>
                  <a:outerShdw blurRad="38100" dist="38100" dir="2700000" algn="tl">
                    <a:srgbClr val="000000">
                      <a:alpha val="43137"/>
                    </a:srgbClr>
                  </a:outerShdw>
                </a:effectLst>
              </a:rPr>
              <a:t>500</a:t>
            </a:r>
            <a:r>
              <a:rPr lang="zh-CN" altLang="en-US" sz="1400" b="1" dirty="0">
                <a:solidFill>
                  <a:srgbClr val="F6721F"/>
                </a:solidFill>
                <a:effectLst>
                  <a:outerShdw blurRad="38100" dist="38100" dir="2700000" algn="tl">
                    <a:srgbClr val="000000">
                      <a:alpha val="43137"/>
                    </a:srgbClr>
                  </a:outerShdw>
                </a:effectLst>
              </a:rPr>
              <a:t>万元</a:t>
            </a:r>
            <a:r>
              <a:rPr lang="zh-CN" altLang="en-US" sz="1400" b="1" dirty="0">
                <a:solidFill>
                  <a:schemeClr val="bg1"/>
                </a:solidFill>
                <a:effectLst>
                  <a:outerShdw blurRad="38100" dist="38100" dir="2700000" algn="tl">
                    <a:srgbClr val="000000">
                      <a:alpha val="43137"/>
                    </a:srgbClr>
                  </a:outerShdw>
                </a:effectLst>
              </a:rPr>
              <a:t>及以上服务业法人单位。包括：居民服务、修理和其他服务业，文化、体育和娱乐业，社会工作。税率</a:t>
            </a:r>
            <a:r>
              <a:rPr lang="en-US" altLang="zh-CN" sz="1400" b="1" dirty="0">
                <a:solidFill>
                  <a:schemeClr val="bg1"/>
                </a:solidFill>
                <a:effectLst>
                  <a:outerShdw blurRad="38100" dist="38100" dir="2700000" algn="tl">
                    <a:srgbClr val="000000">
                      <a:alpha val="43137"/>
                    </a:srgbClr>
                  </a:outerShdw>
                </a:effectLst>
              </a:rPr>
              <a:t>3%</a:t>
            </a:r>
            <a:r>
              <a:rPr lang="zh-CN" altLang="en-US" sz="1400" b="1" dirty="0">
                <a:solidFill>
                  <a:schemeClr val="bg1"/>
                </a:solidFill>
                <a:effectLst>
                  <a:outerShdw blurRad="38100" dist="38100" dir="2700000" algn="tl">
                    <a:srgbClr val="000000">
                      <a:alpha val="43137"/>
                    </a:srgbClr>
                  </a:outerShdw>
                </a:effectLst>
              </a:rPr>
              <a:t>、</a:t>
            </a:r>
            <a:r>
              <a:rPr lang="en-US" altLang="zh-CN" sz="1400" b="1" dirty="0">
                <a:solidFill>
                  <a:schemeClr val="bg1"/>
                </a:solidFill>
                <a:effectLst>
                  <a:outerShdw blurRad="38100" dist="38100" dir="2700000" algn="tl">
                    <a:srgbClr val="000000">
                      <a:alpha val="43137"/>
                    </a:srgbClr>
                  </a:outerShdw>
                </a:effectLst>
              </a:rPr>
              <a:t>6%</a:t>
            </a:r>
            <a:r>
              <a:rPr lang="zh-CN" altLang="en-US" sz="1400" b="1" dirty="0">
                <a:solidFill>
                  <a:schemeClr val="bg1"/>
                </a:solidFill>
                <a:effectLst>
                  <a:outerShdw blurRad="38100" dist="38100" dir="2700000" algn="tl">
                    <a:srgbClr val="000000">
                      <a:alpha val="43137"/>
                    </a:srgbClr>
                  </a:outerShdw>
                </a:effectLst>
              </a:rPr>
              <a:t>左右。</a:t>
            </a:r>
          </a:p>
        </p:txBody>
      </p:sp>
    </p:spTree>
    <p:extLst>
      <p:ext uri="{BB962C8B-B14F-4D97-AF65-F5344CB8AC3E}">
        <p14:creationId xmlns:p14="http://schemas.microsoft.com/office/powerpoint/2010/main" val="425980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koppt-多边形"/>
          <p:cNvSpPr/>
          <p:nvPr/>
        </p:nvSpPr>
        <p:spPr>
          <a:xfrm>
            <a:off x="1312391" y="2128761"/>
            <a:ext cx="2706517" cy="4311543"/>
          </a:xfrm>
          <a:custGeom>
            <a:avLst/>
            <a:gdLst>
              <a:gd name="connsiteX0" fmla="*/ 0 w 2536723"/>
              <a:gd name="connsiteY0" fmla="*/ 0 h 4041058"/>
              <a:gd name="connsiteX1" fmla="*/ 1933522 w 2536723"/>
              <a:gd name="connsiteY1" fmla="*/ 0 h 4041058"/>
              <a:gd name="connsiteX2" fmla="*/ 2536723 w 2536723"/>
              <a:gd name="connsiteY2" fmla="*/ 565395 h 4041058"/>
              <a:gd name="connsiteX3" fmla="*/ 2536723 w 2536723"/>
              <a:gd name="connsiteY3" fmla="*/ 4041058 h 4041058"/>
              <a:gd name="connsiteX4" fmla="*/ 0 w 2536723"/>
              <a:gd name="connsiteY4" fmla="*/ 4041058 h 4041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723" h="4041058">
                <a:moveTo>
                  <a:pt x="0" y="0"/>
                </a:moveTo>
                <a:lnTo>
                  <a:pt x="1933522" y="0"/>
                </a:lnTo>
                <a:lnTo>
                  <a:pt x="2536723" y="565395"/>
                </a:lnTo>
                <a:lnTo>
                  <a:pt x="2536723" y="4041058"/>
                </a:lnTo>
                <a:lnTo>
                  <a:pt x="0" y="404105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ltLang="zh-CN" b="1" dirty="0">
              <a:effectLst>
                <a:outerShdw blurRad="38100" dist="38100" dir="2700000" algn="tl">
                  <a:srgbClr val="000000">
                    <a:alpha val="43137"/>
                  </a:srgbClr>
                </a:outerShdw>
              </a:effectLst>
              <a:sym typeface="+mn-ea"/>
            </a:endParaRPr>
          </a:p>
          <a:p>
            <a:pPr algn="ctr"/>
            <a:endParaRPr lang="en-US" altLang="zh-CN" b="1" dirty="0">
              <a:effectLst>
                <a:outerShdw blurRad="38100" dist="38100" dir="2700000" algn="tl">
                  <a:srgbClr val="000000">
                    <a:alpha val="43137"/>
                  </a:srgbClr>
                </a:outerShdw>
              </a:effectLst>
              <a:sym typeface="+mn-ea"/>
            </a:endParaRPr>
          </a:p>
          <a:p>
            <a:pPr algn="ctr"/>
            <a:endParaRPr lang="en-US" altLang="zh-CN" b="1" dirty="0">
              <a:effectLst>
                <a:outerShdw blurRad="38100" dist="38100" dir="2700000" algn="tl">
                  <a:srgbClr val="000000">
                    <a:alpha val="43137"/>
                  </a:srgbClr>
                </a:outerShdw>
              </a:effectLst>
              <a:sym typeface="+mn-ea"/>
            </a:endParaRPr>
          </a:p>
          <a:p>
            <a:pPr algn="ctr"/>
            <a:endParaRPr lang="zh-CN" altLang="en-US" b="1" dirty="0">
              <a:effectLst>
                <a:outerShdw blurRad="38100" dist="38100" dir="2700000" algn="tl">
                  <a:srgbClr val="000000">
                    <a:alpha val="43137"/>
                  </a:srgbClr>
                </a:outerShdw>
              </a:effectLst>
              <a:sym typeface="+mn-ea"/>
            </a:endParaRPr>
          </a:p>
          <a:p>
            <a:pPr algn="ctr"/>
            <a:endParaRPr lang="en-US" altLang="zh-CN" b="1" dirty="0">
              <a:effectLst>
                <a:outerShdw blurRad="38100" dist="38100" dir="2700000" algn="tl">
                  <a:srgbClr val="000000">
                    <a:alpha val="43137"/>
                  </a:srgbClr>
                </a:outerShdw>
              </a:effectLst>
              <a:sym typeface="+mn-ea"/>
            </a:endParaRPr>
          </a:p>
        </p:txBody>
      </p:sp>
      <p:sp>
        <p:nvSpPr>
          <p:cNvPr id="22" name="koppt-多边形"/>
          <p:cNvSpPr/>
          <p:nvPr/>
        </p:nvSpPr>
        <p:spPr>
          <a:xfrm>
            <a:off x="1941813" y="1751798"/>
            <a:ext cx="1447672" cy="764090"/>
          </a:xfrm>
          <a:custGeom>
            <a:avLst/>
            <a:gdLst>
              <a:gd name="connsiteX0" fmla="*/ 0 w 1356852"/>
              <a:gd name="connsiteY0" fmla="*/ 0 h 716154"/>
              <a:gd name="connsiteX1" fmla="*/ 971238 w 1356852"/>
              <a:gd name="connsiteY1" fmla="*/ 0 h 716154"/>
              <a:gd name="connsiteX2" fmla="*/ 1356852 w 1356852"/>
              <a:gd name="connsiteY2" fmla="*/ 361446 h 716154"/>
              <a:gd name="connsiteX3" fmla="*/ 1356852 w 1356852"/>
              <a:gd name="connsiteY3" fmla="*/ 716154 h 716154"/>
              <a:gd name="connsiteX4" fmla="*/ 0 w 1356852"/>
              <a:gd name="connsiteY4" fmla="*/ 716154 h 71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852" h="716154">
                <a:moveTo>
                  <a:pt x="0" y="0"/>
                </a:moveTo>
                <a:lnTo>
                  <a:pt x="971238" y="0"/>
                </a:lnTo>
                <a:lnTo>
                  <a:pt x="1356852" y="361446"/>
                </a:lnTo>
                <a:lnTo>
                  <a:pt x="1356852" y="716154"/>
                </a:lnTo>
                <a:lnTo>
                  <a:pt x="0" y="716154"/>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21" name="图片 20"/>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917" y="11776"/>
            <a:ext cx="1025261" cy="1025261"/>
          </a:xfrm>
          <a:prstGeom prst="rect">
            <a:avLst/>
          </a:prstGeom>
        </p:spPr>
      </p:pic>
      <p:cxnSp>
        <p:nvCxnSpPr>
          <p:cNvPr id="38" name="koppt-连接线"/>
          <p:cNvCxnSpPr/>
          <p:nvPr/>
        </p:nvCxnSpPr>
        <p:spPr>
          <a:xfrm>
            <a:off x="1109733" y="426512"/>
            <a:ext cx="10694272" cy="810144"/>
          </a:xfrm>
          <a:prstGeom prst="bentConnector3">
            <a:avLst>
              <a:gd name="adj1" fmla="val 100661"/>
            </a:avLst>
          </a:prstGeom>
          <a:solidFill>
            <a:srgbClr val="DBDBDB"/>
          </a:solidFill>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9" name="koppt-连接线"/>
          <p:cNvCxnSpPr/>
          <p:nvPr/>
        </p:nvCxnSpPr>
        <p:spPr>
          <a:xfrm>
            <a:off x="689379" y="5856611"/>
            <a:ext cx="10945216" cy="882152"/>
          </a:xfrm>
          <a:prstGeom prst="bentConnector3">
            <a:avLst>
              <a:gd name="adj1" fmla="val -126"/>
            </a:avLst>
          </a:prstGeom>
          <a:solidFill>
            <a:srgbClr val="DBDBDB"/>
          </a:solidFill>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3" name="koppt-圆形"/>
          <p:cNvSpPr/>
          <p:nvPr/>
        </p:nvSpPr>
        <p:spPr>
          <a:xfrm>
            <a:off x="1271465" y="525523"/>
            <a:ext cx="720079" cy="7111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koppt-矩形"/>
          <p:cNvSpPr/>
          <p:nvPr/>
        </p:nvSpPr>
        <p:spPr>
          <a:xfrm>
            <a:off x="1271464" y="574514"/>
            <a:ext cx="7704856" cy="66214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8252" y="597837"/>
            <a:ext cx="566503" cy="566503"/>
          </a:xfrm>
          <a:prstGeom prst="rect">
            <a:avLst/>
          </a:prstGeom>
        </p:spPr>
      </p:pic>
      <p:sp>
        <p:nvSpPr>
          <p:cNvPr id="3" name="矩形 2"/>
          <p:cNvSpPr/>
          <p:nvPr/>
        </p:nvSpPr>
        <p:spPr>
          <a:xfrm>
            <a:off x="2296909" y="705581"/>
            <a:ext cx="3005951" cy="400110"/>
          </a:xfrm>
          <a:prstGeom prst="rect">
            <a:avLst/>
          </a:prstGeom>
        </p:spPr>
        <p:txBody>
          <a:bodyPr wrap="none">
            <a:spAutoFit/>
          </a:bodyPr>
          <a:lstStyle/>
          <a:p>
            <a:r>
              <a:rPr lang="zh-CN" altLang="en-US" sz="2000" b="1" dirty="0">
                <a:solidFill>
                  <a:schemeClr val="bg2">
                    <a:lumMod val="10000"/>
                  </a:schemeClr>
                </a:solidFill>
                <a:latin typeface="微软雅黑" panose="020B0503020204020204" pitchFamily="34" charset="-122"/>
                <a:ea typeface="微软雅黑" panose="020B0503020204020204" pitchFamily="34" charset="-122"/>
              </a:rPr>
              <a:t>各专业上规入库规模标准</a:t>
            </a:r>
            <a:endParaRPr lang="en-GB" altLang="zh-CN" sz="2000" b="1" dirty="0">
              <a:solidFill>
                <a:schemeClr val="bg2">
                  <a:lumMod val="10000"/>
                </a:schemeClr>
              </a:solidFill>
              <a:latin typeface="微软雅黑" panose="020B0503020204020204" pitchFamily="34" charset="-122"/>
              <a:ea typeface="微软雅黑" panose="020B0503020204020204" pitchFamily="34" charset="-122"/>
            </a:endParaRPr>
          </a:p>
        </p:txBody>
      </p:sp>
      <p:sp>
        <p:nvSpPr>
          <p:cNvPr id="17" name="01"/>
          <p:cNvSpPr txBox="1"/>
          <p:nvPr/>
        </p:nvSpPr>
        <p:spPr>
          <a:xfrm>
            <a:off x="2296909" y="1821885"/>
            <a:ext cx="639919" cy="584775"/>
          </a:xfrm>
          <a:prstGeom prst="rect">
            <a:avLst/>
          </a:prstGeom>
          <a:noFill/>
        </p:spPr>
        <p:txBody>
          <a:bodyPr wrap="none" rtlCol="0">
            <a:spAutoFit/>
          </a:bodyPr>
          <a:lstStyle/>
          <a:p>
            <a:r>
              <a:rPr lang="en-US" altLang="zh-CN" sz="3200" b="1" dirty="0">
                <a:solidFill>
                  <a:schemeClr val="bg1"/>
                </a:solidFill>
                <a:latin typeface="+mj-ea"/>
                <a:ea typeface="+mj-ea"/>
              </a:rPr>
              <a:t>04</a:t>
            </a:r>
            <a:endParaRPr lang="zh-CN" altLang="en-US" sz="3200" b="1" dirty="0">
              <a:solidFill>
                <a:schemeClr val="bg1"/>
              </a:solidFill>
              <a:latin typeface="+mj-ea"/>
              <a:ea typeface="+mj-ea"/>
            </a:endParaRPr>
          </a:p>
        </p:txBody>
      </p:sp>
      <p:sp>
        <p:nvSpPr>
          <p:cNvPr id="23" name="koppt-多边形"/>
          <p:cNvSpPr/>
          <p:nvPr/>
        </p:nvSpPr>
        <p:spPr>
          <a:xfrm>
            <a:off x="4742743" y="2128761"/>
            <a:ext cx="2706517" cy="4311543"/>
          </a:xfrm>
          <a:custGeom>
            <a:avLst/>
            <a:gdLst>
              <a:gd name="connsiteX0" fmla="*/ 0 w 2536723"/>
              <a:gd name="connsiteY0" fmla="*/ 0 h 4041058"/>
              <a:gd name="connsiteX1" fmla="*/ 1933522 w 2536723"/>
              <a:gd name="connsiteY1" fmla="*/ 0 h 4041058"/>
              <a:gd name="connsiteX2" fmla="*/ 2536723 w 2536723"/>
              <a:gd name="connsiteY2" fmla="*/ 565395 h 4041058"/>
              <a:gd name="connsiteX3" fmla="*/ 2536723 w 2536723"/>
              <a:gd name="connsiteY3" fmla="*/ 4041058 h 4041058"/>
              <a:gd name="connsiteX4" fmla="*/ 0 w 2536723"/>
              <a:gd name="connsiteY4" fmla="*/ 4041058 h 4041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723" h="4041058">
                <a:moveTo>
                  <a:pt x="0" y="0"/>
                </a:moveTo>
                <a:lnTo>
                  <a:pt x="1933522" y="0"/>
                </a:lnTo>
                <a:lnTo>
                  <a:pt x="2536723" y="565395"/>
                </a:lnTo>
                <a:lnTo>
                  <a:pt x="2536723" y="4041058"/>
                </a:lnTo>
                <a:lnTo>
                  <a:pt x="0" y="404105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ltLang="zh-CN" b="1" dirty="0">
              <a:solidFill>
                <a:schemeClr val="bg1"/>
              </a:solidFill>
              <a:effectLst>
                <a:outerShdw blurRad="38100" dist="38100" dir="2700000" algn="tl">
                  <a:srgbClr val="000000">
                    <a:alpha val="43137"/>
                  </a:srgbClr>
                </a:outerShdw>
              </a:effectLst>
            </a:endParaRPr>
          </a:p>
          <a:p>
            <a:pPr algn="ctr"/>
            <a:endParaRPr lang="en-US" altLang="zh-CN" b="1" dirty="0">
              <a:solidFill>
                <a:schemeClr val="bg1"/>
              </a:solidFill>
              <a:effectLst>
                <a:outerShdw blurRad="38100" dist="38100" dir="2700000" algn="tl">
                  <a:srgbClr val="000000">
                    <a:alpha val="43137"/>
                  </a:srgbClr>
                </a:outerShdw>
              </a:effectLst>
            </a:endParaRPr>
          </a:p>
          <a:p>
            <a:pPr algn="ctr"/>
            <a:endParaRPr lang="en-US" altLang="zh-CN" b="1" dirty="0">
              <a:solidFill>
                <a:schemeClr val="bg1"/>
              </a:solidFill>
              <a:effectLst>
                <a:outerShdw blurRad="38100" dist="38100" dir="2700000" algn="tl">
                  <a:srgbClr val="000000">
                    <a:alpha val="43137"/>
                  </a:srgbClr>
                </a:outerShdw>
              </a:effectLst>
            </a:endParaRPr>
          </a:p>
          <a:p>
            <a:pPr algn="ctr"/>
            <a:endParaRPr lang="zh-CN" altLang="en-US" b="1" dirty="0">
              <a:solidFill>
                <a:schemeClr val="bg1"/>
              </a:solidFill>
              <a:effectLst>
                <a:outerShdw blurRad="38100" dist="38100" dir="2700000" algn="tl">
                  <a:srgbClr val="000000">
                    <a:alpha val="43137"/>
                  </a:srgbClr>
                </a:outerShdw>
              </a:effectLst>
            </a:endParaRPr>
          </a:p>
          <a:p>
            <a:pPr algn="ctr"/>
            <a:endParaRPr lang="en-US" altLang="zh-CN" b="1" dirty="0">
              <a:effectLst>
                <a:outerShdw blurRad="38100" dist="38100" dir="2700000" algn="tl">
                  <a:srgbClr val="000000">
                    <a:alpha val="43137"/>
                  </a:srgbClr>
                </a:outerShdw>
              </a:effectLst>
              <a:sym typeface="+mn-ea"/>
            </a:endParaRPr>
          </a:p>
          <a:p>
            <a:pPr algn="ctr"/>
            <a:endParaRPr lang="en-US" altLang="zh-CN" b="1" dirty="0">
              <a:effectLst>
                <a:outerShdw blurRad="38100" dist="38100" dir="2700000" algn="tl">
                  <a:srgbClr val="000000">
                    <a:alpha val="43137"/>
                  </a:srgbClr>
                </a:outerShdw>
              </a:effectLst>
              <a:sym typeface="+mn-ea"/>
            </a:endParaRPr>
          </a:p>
        </p:txBody>
      </p:sp>
      <p:sp>
        <p:nvSpPr>
          <p:cNvPr id="24" name="koppt-多边形"/>
          <p:cNvSpPr/>
          <p:nvPr/>
        </p:nvSpPr>
        <p:spPr>
          <a:xfrm>
            <a:off x="5372165" y="1751798"/>
            <a:ext cx="1447672" cy="764090"/>
          </a:xfrm>
          <a:custGeom>
            <a:avLst/>
            <a:gdLst>
              <a:gd name="connsiteX0" fmla="*/ 0 w 1356852"/>
              <a:gd name="connsiteY0" fmla="*/ 0 h 716154"/>
              <a:gd name="connsiteX1" fmla="*/ 971238 w 1356852"/>
              <a:gd name="connsiteY1" fmla="*/ 0 h 716154"/>
              <a:gd name="connsiteX2" fmla="*/ 1356852 w 1356852"/>
              <a:gd name="connsiteY2" fmla="*/ 361446 h 716154"/>
              <a:gd name="connsiteX3" fmla="*/ 1356852 w 1356852"/>
              <a:gd name="connsiteY3" fmla="*/ 716154 h 716154"/>
              <a:gd name="connsiteX4" fmla="*/ 0 w 1356852"/>
              <a:gd name="connsiteY4" fmla="*/ 716154 h 71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852" h="716154">
                <a:moveTo>
                  <a:pt x="0" y="0"/>
                </a:moveTo>
                <a:lnTo>
                  <a:pt x="971238" y="0"/>
                </a:lnTo>
                <a:lnTo>
                  <a:pt x="1356852" y="361446"/>
                </a:lnTo>
                <a:lnTo>
                  <a:pt x="1356852" y="716154"/>
                </a:lnTo>
                <a:lnTo>
                  <a:pt x="0" y="716154"/>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5" name="02"/>
          <p:cNvSpPr txBox="1"/>
          <p:nvPr/>
        </p:nvSpPr>
        <p:spPr>
          <a:xfrm>
            <a:off x="5727261" y="1821885"/>
            <a:ext cx="639919" cy="584775"/>
          </a:xfrm>
          <a:prstGeom prst="rect">
            <a:avLst/>
          </a:prstGeom>
          <a:noFill/>
        </p:spPr>
        <p:txBody>
          <a:bodyPr wrap="none" rtlCol="0">
            <a:spAutoFit/>
          </a:bodyPr>
          <a:lstStyle/>
          <a:p>
            <a:r>
              <a:rPr lang="en-US" altLang="zh-CN" sz="3200" b="1" dirty="0">
                <a:solidFill>
                  <a:schemeClr val="bg1"/>
                </a:solidFill>
                <a:latin typeface="+mj-ea"/>
                <a:ea typeface="+mj-ea"/>
              </a:rPr>
              <a:t>05</a:t>
            </a:r>
            <a:endParaRPr lang="zh-CN" altLang="en-US" sz="3200" b="1" dirty="0">
              <a:solidFill>
                <a:schemeClr val="bg1"/>
              </a:solidFill>
              <a:latin typeface="+mj-ea"/>
              <a:ea typeface="+mj-ea"/>
            </a:endParaRPr>
          </a:p>
        </p:txBody>
      </p:sp>
      <p:sp>
        <p:nvSpPr>
          <p:cNvPr id="26" name="koppt-多边形"/>
          <p:cNvSpPr/>
          <p:nvPr/>
        </p:nvSpPr>
        <p:spPr>
          <a:xfrm>
            <a:off x="8173094" y="2128761"/>
            <a:ext cx="2706517" cy="4311543"/>
          </a:xfrm>
          <a:custGeom>
            <a:avLst/>
            <a:gdLst>
              <a:gd name="connsiteX0" fmla="*/ 0 w 2536723"/>
              <a:gd name="connsiteY0" fmla="*/ 0 h 4041058"/>
              <a:gd name="connsiteX1" fmla="*/ 1933522 w 2536723"/>
              <a:gd name="connsiteY1" fmla="*/ 0 h 4041058"/>
              <a:gd name="connsiteX2" fmla="*/ 2536723 w 2536723"/>
              <a:gd name="connsiteY2" fmla="*/ 565395 h 4041058"/>
              <a:gd name="connsiteX3" fmla="*/ 2536723 w 2536723"/>
              <a:gd name="connsiteY3" fmla="*/ 4041058 h 4041058"/>
              <a:gd name="connsiteX4" fmla="*/ 0 w 2536723"/>
              <a:gd name="connsiteY4" fmla="*/ 4041058 h 4041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723" h="4041058">
                <a:moveTo>
                  <a:pt x="0" y="0"/>
                </a:moveTo>
                <a:lnTo>
                  <a:pt x="1933522" y="0"/>
                </a:lnTo>
                <a:lnTo>
                  <a:pt x="2536723" y="565395"/>
                </a:lnTo>
                <a:lnTo>
                  <a:pt x="2536723" y="4041058"/>
                </a:lnTo>
                <a:lnTo>
                  <a:pt x="0" y="404105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ltLang="zh-CN" b="1" dirty="0">
              <a:effectLst>
                <a:outerShdw blurRad="38100" dist="38100" dir="2700000" algn="tl">
                  <a:srgbClr val="000000">
                    <a:alpha val="43137"/>
                  </a:srgbClr>
                </a:outerShdw>
              </a:effectLst>
              <a:sym typeface="+mn-ea"/>
            </a:endParaRPr>
          </a:p>
        </p:txBody>
      </p:sp>
      <p:sp>
        <p:nvSpPr>
          <p:cNvPr id="27" name="koppt-多边形"/>
          <p:cNvSpPr/>
          <p:nvPr/>
        </p:nvSpPr>
        <p:spPr>
          <a:xfrm>
            <a:off x="8802516" y="1751798"/>
            <a:ext cx="1447672" cy="764090"/>
          </a:xfrm>
          <a:custGeom>
            <a:avLst/>
            <a:gdLst>
              <a:gd name="connsiteX0" fmla="*/ 0 w 1356852"/>
              <a:gd name="connsiteY0" fmla="*/ 0 h 716154"/>
              <a:gd name="connsiteX1" fmla="*/ 971238 w 1356852"/>
              <a:gd name="connsiteY1" fmla="*/ 0 h 716154"/>
              <a:gd name="connsiteX2" fmla="*/ 1356852 w 1356852"/>
              <a:gd name="connsiteY2" fmla="*/ 361446 h 716154"/>
              <a:gd name="connsiteX3" fmla="*/ 1356852 w 1356852"/>
              <a:gd name="connsiteY3" fmla="*/ 716154 h 716154"/>
              <a:gd name="connsiteX4" fmla="*/ 0 w 1356852"/>
              <a:gd name="connsiteY4" fmla="*/ 716154 h 71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852" h="716154">
                <a:moveTo>
                  <a:pt x="0" y="0"/>
                </a:moveTo>
                <a:lnTo>
                  <a:pt x="971238" y="0"/>
                </a:lnTo>
                <a:lnTo>
                  <a:pt x="1356852" y="361446"/>
                </a:lnTo>
                <a:lnTo>
                  <a:pt x="1356852" y="716154"/>
                </a:lnTo>
                <a:lnTo>
                  <a:pt x="0" y="716154"/>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8" name="03"/>
          <p:cNvSpPr txBox="1"/>
          <p:nvPr/>
        </p:nvSpPr>
        <p:spPr>
          <a:xfrm>
            <a:off x="9157612" y="1821885"/>
            <a:ext cx="639919" cy="584775"/>
          </a:xfrm>
          <a:prstGeom prst="rect">
            <a:avLst/>
          </a:prstGeom>
          <a:noFill/>
        </p:spPr>
        <p:txBody>
          <a:bodyPr wrap="none" rtlCol="0">
            <a:spAutoFit/>
          </a:bodyPr>
          <a:lstStyle/>
          <a:p>
            <a:r>
              <a:rPr lang="en-US" altLang="zh-CN" sz="3200" b="1" dirty="0">
                <a:solidFill>
                  <a:schemeClr val="bg1"/>
                </a:solidFill>
                <a:latin typeface="+mj-ea"/>
                <a:ea typeface="+mj-ea"/>
              </a:rPr>
              <a:t>06</a:t>
            </a:r>
            <a:endParaRPr lang="zh-CN" altLang="en-US" sz="3200" b="1" dirty="0">
              <a:solidFill>
                <a:schemeClr val="bg1"/>
              </a:solidFill>
              <a:latin typeface="+mj-ea"/>
              <a:ea typeface="+mj-ea"/>
            </a:endParaRPr>
          </a:p>
        </p:txBody>
      </p:sp>
      <p:sp>
        <p:nvSpPr>
          <p:cNvPr id="18" name="矩形 17"/>
          <p:cNvSpPr/>
          <p:nvPr/>
        </p:nvSpPr>
        <p:spPr>
          <a:xfrm>
            <a:off x="1470713" y="2938011"/>
            <a:ext cx="2548195" cy="2831544"/>
          </a:xfrm>
          <a:prstGeom prst="rect">
            <a:avLst/>
          </a:prstGeom>
        </p:spPr>
        <p:txBody>
          <a:bodyPr wrap="square">
            <a:spAutoFit/>
          </a:bodyPr>
          <a:lstStyle/>
          <a:p>
            <a:r>
              <a:rPr lang="zh-CN" altLang="en-US" b="1" dirty="0">
                <a:solidFill>
                  <a:schemeClr val="bg1"/>
                </a:solidFill>
                <a:effectLst>
                  <a:outerShdw blurRad="38100" dist="38100" dir="2700000" algn="tl">
                    <a:srgbClr val="000000">
                      <a:alpha val="43137"/>
                    </a:srgbClr>
                  </a:outerShdw>
                </a:effectLst>
              </a:rPr>
              <a:t>建筑业企业：要求建筑业企业具有总承包、专业承包 “</a:t>
            </a:r>
            <a:r>
              <a:rPr lang="zh-CN" altLang="en-US" b="1" dirty="0">
                <a:solidFill>
                  <a:srgbClr val="F6721F"/>
                </a:solidFill>
                <a:effectLst>
                  <a:outerShdw blurRad="38100" dist="38100" dir="2700000" algn="tl">
                    <a:srgbClr val="000000">
                      <a:alpha val="43137"/>
                    </a:srgbClr>
                  </a:outerShdw>
                </a:effectLst>
              </a:rPr>
              <a:t>建筑业企业资质证书</a:t>
            </a:r>
            <a:r>
              <a:rPr lang="zh-CN" altLang="en-US" b="1" dirty="0">
                <a:solidFill>
                  <a:schemeClr val="bg1"/>
                </a:solidFill>
                <a:effectLst>
                  <a:outerShdw blurRad="38100" dist="38100" dir="2700000" algn="tl">
                    <a:srgbClr val="000000">
                      <a:alpha val="43137"/>
                    </a:srgbClr>
                  </a:outerShdw>
                </a:effectLst>
              </a:rPr>
              <a:t>”且主营业务为建筑业。</a:t>
            </a:r>
            <a:endParaRPr lang="en-US" altLang="zh-CN" b="1" dirty="0">
              <a:solidFill>
                <a:schemeClr val="bg1"/>
              </a:solidFill>
              <a:effectLst>
                <a:outerShdw blurRad="38100" dist="38100" dir="2700000" algn="tl">
                  <a:srgbClr val="000000">
                    <a:alpha val="43137"/>
                  </a:srgbClr>
                </a:outerShdw>
              </a:effectLst>
            </a:endParaRPr>
          </a:p>
          <a:p>
            <a:endParaRPr lang="en-US" altLang="zh-CN" b="1" dirty="0">
              <a:solidFill>
                <a:schemeClr val="bg1"/>
              </a:solidFill>
              <a:effectLst>
                <a:outerShdw blurRad="38100" dist="38100" dir="2700000" algn="tl">
                  <a:srgbClr val="000000">
                    <a:alpha val="43137"/>
                  </a:srgbClr>
                </a:outerShdw>
              </a:effectLst>
            </a:endParaRPr>
          </a:p>
          <a:p>
            <a:endParaRPr lang="en-US" altLang="zh-CN" b="1" dirty="0">
              <a:solidFill>
                <a:schemeClr val="bg1"/>
              </a:solidFill>
              <a:effectLst>
                <a:outerShdw blurRad="38100" dist="38100" dir="2700000" algn="tl">
                  <a:srgbClr val="000000">
                    <a:alpha val="43137"/>
                  </a:srgbClr>
                </a:outerShdw>
              </a:effectLst>
            </a:endParaRPr>
          </a:p>
          <a:p>
            <a:endParaRPr lang="en-US" altLang="zh-CN" b="1" dirty="0">
              <a:solidFill>
                <a:schemeClr val="bg1"/>
              </a:solidFill>
              <a:effectLst>
                <a:outerShdw blurRad="38100" dist="38100" dir="2700000" algn="tl">
                  <a:srgbClr val="000000">
                    <a:alpha val="43137"/>
                  </a:srgbClr>
                </a:outerShdw>
              </a:effectLst>
            </a:endParaRPr>
          </a:p>
          <a:p>
            <a:r>
              <a:rPr lang="zh-CN" altLang="en-US" sz="1600" b="1" dirty="0">
                <a:solidFill>
                  <a:schemeClr val="bg1"/>
                </a:solidFill>
                <a:effectLst>
                  <a:outerShdw blurRad="38100" dist="38100" dir="2700000" algn="tl">
                    <a:srgbClr val="000000">
                      <a:alpha val="43137"/>
                    </a:srgbClr>
                  </a:outerShdw>
                </a:effectLst>
              </a:rPr>
              <a:t>按月度入库准备申报材料</a:t>
            </a:r>
            <a:endParaRPr lang="zh-CN" altLang="zh-CN" sz="1600" b="1" dirty="0">
              <a:solidFill>
                <a:schemeClr val="bg1"/>
              </a:solidFill>
              <a:effectLst>
                <a:outerShdw blurRad="38100" dist="38100" dir="2700000" algn="tl">
                  <a:srgbClr val="000000">
                    <a:alpha val="43137"/>
                  </a:srgbClr>
                </a:outerShdw>
              </a:effectLst>
            </a:endParaRPr>
          </a:p>
          <a:p>
            <a:endParaRPr lang="zh-CN" altLang="en-US" b="1" dirty="0">
              <a:solidFill>
                <a:schemeClr val="bg1"/>
              </a:solidFill>
              <a:effectLst>
                <a:outerShdw blurRad="38100" dist="38100" dir="2700000" algn="tl">
                  <a:srgbClr val="000000">
                    <a:alpha val="43137"/>
                  </a:srgbClr>
                </a:outerShdw>
              </a:effectLst>
            </a:endParaRPr>
          </a:p>
        </p:txBody>
      </p:sp>
      <p:sp>
        <p:nvSpPr>
          <p:cNvPr id="20" name="矩形 19"/>
          <p:cNvSpPr/>
          <p:nvPr/>
        </p:nvSpPr>
        <p:spPr>
          <a:xfrm>
            <a:off x="4871864" y="2906344"/>
            <a:ext cx="2448272" cy="2831544"/>
          </a:xfrm>
          <a:prstGeom prst="rect">
            <a:avLst/>
          </a:prstGeom>
        </p:spPr>
        <p:txBody>
          <a:bodyPr wrap="square">
            <a:spAutoFit/>
          </a:bodyPr>
          <a:lstStyle/>
          <a:p>
            <a:r>
              <a:rPr lang="zh-CN" altLang="en-US" b="1" dirty="0">
                <a:solidFill>
                  <a:schemeClr val="bg1"/>
                </a:solidFill>
                <a:effectLst>
                  <a:outerShdw blurRad="38100" dist="38100" dir="2700000" algn="tl">
                    <a:srgbClr val="000000">
                      <a:alpha val="43137"/>
                    </a:srgbClr>
                  </a:outerShdw>
                </a:effectLst>
              </a:rPr>
              <a:t>房地产开发经营企业：要求申报时房地产开发经营企业必须具有相应业务经营活动，要有“</a:t>
            </a:r>
            <a:r>
              <a:rPr lang="zh-CN" altLang="en-US" b="1" dirty="0">
                <a:solidFill>
                  <a:srgbClr val="F6721F"/>
                </a:solidFill>
                <a:effectLst>
                  <a:outerShdw blurRad="38100" dist="38100" dir="2700000" algn="tl">
                    <a:srgbClr val="000000">
                      <a:alpha val="43137"/>
                    </a:srgbClr>
                  </a:outerShdw>
                </a:effectLst>
              </a:rPr>
              <a:t>房地产开发经营企业资质证书</a:t>
            </a:r>
            <a:r>
              <a:rPr lang="zh-CN" altLang="en-US" b="1" dirty="0">
                <a:solidFill>
                  <a:schemeClr val="bg1"/>
                </a:solidFill>
                <a:effectLst>
                  <a:outerShdw blurRad="38100" dist="38100" dir="2700000" algn="tl">
                    <a:srgbClr val="000000">
                      <a:alpha val="43137"/>
                    </a:srgbClr>
                  </a:outerShdw>
                </a:effectLst>
              </a:rPr>
              <a:t>”</a:t>
            </a:r>
            <a:endParaRPr lang="en-US" altLang="zh-CN" b="1" dirty="0">
              <a:solidFill>
                <a:schemeClr val="bg1"/>
              </a:solidFill>
              <a:effectLst>
                <a:outerShdw blurRad="38100" dist="38100" dir="2700000" algn="tl">
                  <a:srgbClr val="000000">
                    <a:alpha val="43137"/>
                  </a:srgbClr>
                </a:outerShdw>
              </a:effectLst>
            </a:endParaRPr>
          </a:p>
          <a:p>
            <a:endParaRPr lang="en-US" altLang="zh-CN" b="1" dirty="0">
              <a:solidFill>
                <a:schemeClr val="bg1"/>
              </a:solidFill>
              <a:effectLst>
                <a:outerShdw blurRad="38100" dist="38100" dir="2700000" algn="tl">
                  <a:srgbClr val="000000">
                    <a:alpha val="43137"/>
                  </a:srgbClr>
                </a:outerShdw>
              </a:effectLst>
            </a:endParaRPr>
          </a:p>
          <a:p>
            <a:endParaRPr lang="en-US" altLang="zh-CN" b="1" dirty="0">
              <a:solidFill>
                <a:schemeClr val="bg1"/>
              </a:solidFill>
              <a:effectLst>
                <a:outerShdw blurRad="38100" dist="38100" dir="2700000" algn="tl">
                  <a:srgbClr val="000000">
                    <a:alpha val="43137"/>
                  </a:srgbClr>
                </a:outerShdw>
              </a:effectLst>
            </a:endParaRPr>
          </a:p>
          <a:p>
            <a:r>
              <a:rPr lang="zh-CN" altLang="en-US" sz="1600" b="1" dirty="0">
                <a:solidFill>
                  <a:schemeClr val="bg1"/>
                </a:solidFill>
                <a:effectLst>
                  <a:outerShdw blurRad="38100" dist="38100" dir="2700000" algn="tl">
                    <a:srgbClr val="000000">
                      <a:alpha val="43137"/>
                    </a:srgbClr>
                  </a:outerShdw>
                </a:effectLst>
              </a:rPr>
              <a:t>按月度入库准备申报材料</a:t>
            </a:r>
            <a:endParaRPr lang="zh-CN" altLang="zh-CN" sz="1600" b="1" dirty="0">
              <a:solidFill>
                <a:schemeClr val="bg1"/>
              </a:solidFill>
              <a:effectLst>
                <a:outerShdw blurRad="38100" dist="38100" dir="2700000" algn="tl">
                  <a:srgbClr val="000000">
                    <a:alpha val="43137"/>
                  </a:srgbClr>
                </a:outerShdw>
              </a:effectLst>
            </a:endParaRPr>
          </a:p>
          <a:p>
            <a:endParaRPr lang="zh-CN" altLang="en-US" b="1" dirty="0">
              <a:solidFill>
                <a:schemeClr val="bg1"/>
              </a:solidFill>
              <a:effectLst>
                <a:outerShdw blurRad="38100" dist="38100" dir="2700000" algn="tl">
                  <a:srgbClr val="000000">
                    <a:alpha val="43137"/>
                  </a:srgbClr>
                </a:outerShdw>
              </a:effectLst>
            </a:endParaRPr>
          </a:p>
        </p:txBody>
      </p:sp>
      <p:sp>
        <p:nvSpPr>
          <p:cNvPr id="29" name="矩形 28"/>
          <p:cNvSpPr/>
          <p:nvPr/>
        </p:nvSpPr>
        <p:spPr>
          <a:xfrm>
            <a:off x="8433127" y="2565276"/>
            <a:ext cx="2383333" cy="3631763"/>
          </a:xfrm>
          <a:prstGeom prst="rect">
            <a:avLst/>
          </a:prstGeom>
        </p:spPr>
        <p:txBody>
          <a:bodyPr wrap="square">
            <a:spAutoFit/>
          </a:bodyPr>
          <a:lstStyle/>
          <a:p>
            <a:endParaRPr lang="en-US" altLang="zh-CN" sz="1600" b="1" dirty="0">
              <a:solidFill>
                <a:schemeClr val="bg1"/>
              </a:solidFill>
              <a:effectLst>
                <a:outerShdw blurRad="38100" dist="38100" dir="2700000" algn="tl">
                  <a:srgbClr val="000000">
                    <a:alpha val="43137"/>
                  </a:srgbClr>
                </a:outerShdw>
              </a:effectLst>
            </a:endParaRPr>
          </a:p>
          <a:p>
            <a:endParaRPr lang="en-US" altLang="zh-CN" sz="1600" b="1" dirty="0">
              <a:solidFill>
                <a:schemeClr val="bg1"/>
              </a:solidFill>
              <a:effectLst>
                <a:outerShdw blurRad="38100" dist="38100" dir="2700000" algn="tl">
                  <a:srgbClr val="000000">
                    <a:alpha val="43137"/>
                  </a:srgbClr>
                </a:outerShdw>
              </a:effectLst>
            </a:endParaRPr>
          </a:p>
          <a:p>
            <a:r>
              <a:rPr lang="zh-CN" altLang="en-US" b="1" dirty="0">
                <a:solidFill>
                  <a:schemeClr val="bg1"/>
                </a:solidFill>
                <a:effectLst>
                  <a:outerShdw blurRad="38100" dist="38100" dir="2700000" algn="tl">
                    <a:srgbClr val="000000">
                      <a:alpha val="43137"/>
                    </a:srgbClr>
                  </a:outerShdw>
                </a:effectLst>
              </a:rPr>
              <a:t>其他有</a:t>
            </a:r>
            <a:r>
              <a:rPr lang="en-US" altLang="zh-CN" b="1" dirty="0">
                <a:solidFill>
                  <a:srgbClr val="F6721F"/>
                </a:solidFill>
                <a:effectLst>
                  <a:outerShdw blurRad="38100" dist="38100" dir="2700000" algn="tl">
                    <a:srgbClr val="000000">
                      <a:alpha val="43137"/>
                    </a:srgbClr>
                  </a:outerShdw>
                </a:effectLst>
              </a:rPr>
              <a:t>5000</a:t>
            </a:r>
            <a:r>
              <a:rPr lang="zh-CN" altLang="en-US" b="1" dirty="0">
                <a:solidFill>
                  <a:srgbClr val="F6721F"/>
                </a:solidFill>
                <a:effectLst>
                  <a:outerShdw blurRad="38100" dist="38100" dir="2700000" algn="tl">
                    <a:srgbClr val="000000">
                      <a:alpha val="43137"/>
                    </a:srgbClr>
                  </a:outerShdw>
                </a:effectLst>
              </a:rPr>
              <a:t>万元以上在建项目的法人单位：</a:t>
            </a:r>
            <a:r>
              <a:rPr lang="zh-CN" altLang="en-US" b="1" dirty="0">
                <a:solidFill>
                  <a:schemeClr val="bg1"/>
                </a:solidFill>
                <a:effectLst>
                  <a:outerShdw blurRad="38100" dist="38100" dir="2700000" algn="tl">
                    <a:srgbClr val="000000">
                      <a:alpha val="43137"/>
                    </a:srgbClr>
                  </a:outerShdw>
                </a:effectLst>
              </a:rPr>
              <a:t>要求申报时报告期内有计划总投资</a:t>
            </a:r>
            <a:r>
              <a:rPr lang="en-US" altLang="zh-CN" b="1" dirty="0">
                <a:solidFill>
                  <a:schemeClr val="bg1"/>
                </a:solidFill>
                <a:effectLst>
                  <a:outerShdw blurRad="38100" dist="38100" dir="2700000" algn="tl">
                    <a:srgbClr val="000000">
                      <a:alpha val="43137"/>
                    </a:srgbClr>
                  </a:outerShdw>
                </a:effectLst>
              </a:rPr>
              <a:t>5000</a:t>
            </a:r>
            <a:r>
              <a:rPr lang="zh-CN" altLang="en-US" b="1" dirty="0">
                <a:solidFill>
                  <a:schemeClr val="bg1"/>
                </a:solidFill>
                <a:effectLst>
                  <a:outerShdw blurRad="38100" dist="38100" dir="2700000" algn="tl">
                    <a:srgbClr val="000000">
                      <a:alpha val="43137"/>
                    </a:srgbClr>
                  </a:outerShdw>
                </a:effectLst>
              </a:rPr>
              <a:t>万元及以上在建投资项目、且尚未纳入“四上”企业统计报表的法人单位，如已经在“四上”企业库的企业，只需要提交“项目”入库资料即可。</a:t>
            </a:r>
          </a:p>
        </p:txBody>
      </p:sp>
    </p:spTree>
    <p:extLst>
      <p:ext uri="{BB962C8B-B14F-4D97-AF65-F5344CB8AC3E}">
        <p14:creationId xmlns:p14="http://schemas.microsoft.com/office/powerpoint/2010/main" val="3292553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剪去同侧角的矩形 3"/>
          <p:cNvSpPr/>
          <p:nvPr/>
        </p:nvSpPr>
        <p:spPr>
          <a:xfrm>
            <a:off x="1284236" y="1240028"/>
            <a:ext cx="2133108" cy="738384"/>
          </a:xfrm>
          <a:prstGeom prst="snip2SameRect">
            <a:avLst/>
          </a:prstGeom>
          <a:solidFill>
            <a:srgbClr val="15A1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剪去同侧角的矩形 5"/>
          <p:cNvSpPr/>
          <p:nvPr/>
        </p:nvSpPr>
        <p:spPr>
          <a:xfrm>
            <a:off x="3745733" y="1240028"/>
            <a:ext cx="2142000" cy="738384"/>
          </a:xfrm>
          <a:prstGeom prst="snip2SameRect">
            <a:avLst/>
          </a:prstGeom>
          <a:solidFill>
            <a:srgbClr val="9BB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BBC57"/>
              </a:solidFill>
            </a:endParaRPr>
          </a:p>
        </p:txBody>
      </p:sp>
      <p:sp>
        <p:nvSpPr>
          <p:cNvPr id="7" name="剪去同侧角的矩形 6"/>
          <p:cNvSpPr/>
          <p:nvPr/>
        </p:nvSpPr>
        <p:spPr>
          <a:xfrm>
            <a:off x="6206792" y="1240028"/>
            <a:ext cx="2133108" cy="738384"/>
          </a:xfrm>
          <a:prstGeom prst="snip2Same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剪去同侧角的矩形 7"/>
          <p:cNvSpPr/>
          <p:nvPr/>
        </p:nvSpPr>
        <p:spPr>
          <a:xfrm>
            <a:off x="8668070" y="1220863"/>
            <a:ext cx="2133108" cy="738384"/>
          </a:xfrm>
          <a:prstGeom prst="snip2SameRect">
            <a:avLst/>
          </a:prstGeom>
          <a:solidFill>
            <a:srgbClr val="297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文本框 130"/>
          <p:cNvSpPr txBox="1"/>
          <p:nvPr/>
        </p:nvSpPr>
        <p:spPr>
          <a:xfrm>
            <a:off x="1694449" y="1398820"/>
            <a:ext cx="1535633" cy="338554"/>
          </a:xfrm>
          <a:prstGeom prst="rect">
            <a:avLst/>
          </a:prstGeom>
          <a:noFill/>
        </p:spPr>
        <p:txBody>
          <a:bodyPr wrap="square" rtlCol="0">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        工业</a:t>
            </a:r>
          </a:p>
        </p:txBody>
      </p:sp>
      <p:sp>
        <p:nvSpPr>
          <p:cNvPr id="132" name="文本框 131"/>
          <p:cNvSpPr txBox="1"/>
          <p:nvPr/>
        </p:nvSpPr>
        <p:spPr>
          <a:xfrm>
            <a:off x="4149202" y="1398820"/>
            <a:ext cx="1535633" cy="338554"/>
          </a:xfrm>
          <a:prstGeom prst="rect">
            <a:avLst/>
          </a:prstGeom>
          <a:noFill/>
        </p:spPr>
        <p:txBody>
          <a:bodyPr wrap="square" rtlCol="0">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      批发业</a:t>
            </a:r>
          </a:p>
        </p:txBody>
      </p:sp>
      <p:sp>
        <p:nvSpPr>
          <p:cNvPr id="133" name="文本框 132"/>
          <p:cNvSpPr txBox="1"/>
          <p:nvPr/>
        </p:nvSpPr>
        <p:spPr>
          <a:xfrm>
            <a:off x="6640182" y="1396826"/>
            <a:ext cx="1535633" cy="338554"/>
          </a:xfrm>
          <a:prstGeom prst="rect">
            <a:avLst/>
          </a:prstGeom>
          <a:noFill/>
        </p:spPr>
        <p:txBody>
          <a:bodyPr wrap="square" rtlCol="0">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    零售业</a:t>
            </a:r>
          </a:p>
        </p:txBody>
      </p:sp>
      <p:sp>
        <p:nvSpPr>
          <p:cNvPr id="134" name="文本框 133"/>
          <p:cNvSpPr txBox="1"/>
          <p:nvPr/>
        </p:nvSpPr>
        <p:spPr>
          <a:xfrm>
            <a:off x="9059808" y="1395591"/>
            <a:ext cx="1535633" cy="338554"/>
          </a:xfrm>
          <a:prstGeom prst="rect">
            <a:avLst/>
          </a:prstGeom>
          <a:noFill/>
        </p:spPr>
        <p:txBody>
          <a:bodyPr wrap="square" rtlCol="0">
            <a:spAutoFit/>
          </a:bodyPr>
          <a:lstStyle/>
          <a:p>
            <a:r>
              <a:rPr lang="zh-CN" altLang="en-US" sz="1600" b="1" dirty="0">
                <a:solidFill>
                  <a:srgbClr val="F6721F"/>
                </a:solidFill>
                <a:effectLst>
                  <a:outerShdw blurRad="38100" dist="38100" dir="2700000" algn="tl">
                    <a:srgbClr val="000000">
                      <a:alpha val="43137"/>
                    </a:srgbClr>
                  </a:outerShdw>
                </a:effectLst>
                <a:sym typeface="+mn-ea"/>
              </a:rPr>
              <a:t>住宿、餐饮业</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35" name="矩形 134"/>
          <p:cNvSpPr/>
          <p:nvPr/>
        </p:nvSpPr>
        <p:spPr>
          <a:xfrm>
            <a:off x="1271464" y="5209583"/>
            <a:ext cx="2145880" cy="1179967"/>
          </a:xfrm>
          <a:prstGeom prst="rect">
            <a:avLst/>
          </a:prstGeom>
          <a:solidFill>
            <a:srgbClr val="15A1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矩形 135"/>
          <p:cNvSpPr/>
          <p:nvPr/>
        </p:nvSpPr>
        <p:spPr>
          <a:xfrm>
            <a:off x="3745733" y="5224645"/>
            <a:ext cx="2145880" cy="1179967"/>
          </a:xfrm>
          <a:prstGeom prst="rect">
            <a:avLst/>
          </a:prstGeom>
          <a:solidFill>
            <a:srgbClr val="9BB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BBC57"/>
              </a:solidFill>
            </a:endParaRPr>
          </a:p>
        </p:txBody>
      </p:sp>
      <p:sp>
        <p:nvSpPr>
          <p:cNvPr id="137" name="矩形 136"/>
          <p:cNvSpPr/>
          <p:nvPr/>
        </p:nvSpPr>
        <p:spPr>
          <a:xfrm>
            <a:off x="6205659" y="5224494"/>
            <a:ext cx="2134800" cy="117996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49D15"/>
              </a:solidFill>
            </a:endParaRPr>
          </a:p>
        </p:txBody>
      </p:sp>
      <p:sp>
        <p:nvSpPr>
          <p:cNvPr id="138" name="矩形 137"/>
          <p:cNvSpPr/>
          <p:nvPr/>
        </p:nvSpPr>
        <p:spPr>
          <a:xfrm>
            <a:off x="8665584" y="5209583"/>
            <a:ext cx="2145880" cy="1179967"/>
          </a:xfrm>
          <a:prstGeom prst="rect">
            <a:avLst/>
          </a:prstGeom>
          <a:solidFill>
            <a:srgbClr val="297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文本框 138"/>
          <p:cNvSpPr txBox="1"/>
          <p:nvPr/>
        </p:nvSpPr>
        <p:spPr>
          <a:xfrm>
            <a:off x="1392051" y="2075829"/>
            <a:ext cx="1667612" cy="313932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just"/>
            <a:r>
              <a:rPr lang="zh-CN" altLang="en-US" b="1" dirty="0">
                <a:ln/>
                <a:solidFill>
                  <a:schemeClr val="accent3"/>
                </a:solidFill>
                <a:latin typeface="Arial" panose="020B0604020202020204" pitchFamily="34" charset="0"/>
                <a:ea typeface="微软雅黑" panose="020B0503020204020204" pitchFamily="34" charset="-122"/>
                <a:cs typeface="Arial" panose="020B0604020202020204" pitchFamily="34" charset="0"/>
              </a:rPr>
              <a:t>附加条件：有厂房、有生产线、有产品、</a:t>
            </a:r>
            <a:r>
              <a:rPr lang="en-US" altLang="zh-CN" b="1" dirty="0">
                <a:ln/>
                <a:solidFill>
                  <a:schemeClr val="accent3"/>
                </a:solidFill>
                <a:latin typeface="Arial" panose="020B0604020202020204" pitchFamily="34" charset="0"/>
                <a:ea typeface="微软雅黑" panose="020B0503020204020204" pitchFamily="34" charset="-122"/>
                <a:cs typeface="Arial" panose="020B0604020202020204" pitchFamily="34" charset="0"/>
              </a:rPr>
              <a:t>《</a:t>
            </a:r>
            <a:r>
              <a:rPr lang="zh-CN" altLang="en-US" b="1" dirty="0">
                <a:ln/>
                <a:solidFill>
                  <a:schemeClr val="accent3"/>
                </a:solidFill>
                <a:latin typeface="Arial" panose="020B0604020202020204" pitchFamily="34" charset="0"/>
                <a:ea typeface="微软雅黑" panose="020B0503020204020204" pitchFamily="34" charset="-122"/>
                <a:cs typeface="Arial" panose="020B0604020202020204" pitchFamily="34" charset="0"/>
              </a:rPr>
              <a:t>增值税申报表</a:t>
            </a:r>
            <a:r>
              <a:rPr lang="en-US" altLang="zh-CN" b="1" dirty="0">
                <a:ln/>
                <a:solidFill>
                  <a:schemeClr val="accent3"/>
                </a:solidFill>
                <a:latin typeface="Arial" panose="020B0604020202020204" pitchFamily="34" charset="0"/>
                <a:ea typeface="微软雅黑" panose="020B0503020204020204" pitchFamily="34" charset="-122"/>
                <a:cs typeface="Arial" panose="020B0604020202020204" pitchFamily="34" charset="0"/>
              </a:rPr>
              <a:t>》</a:t>
            </a:r>
            <a:r>
              <a:rPr lang="zh-CN" altLang="en-US" b="1" dirty="0">
                <a:ln/>
                <a:solidFill>
                  <a:schemeClr val="accent3"/>
                </a:solidFill>
                <a:latin typeface="Arial" panose="020B0604020202020204" pitchFamily="34" charset="0"/>
                <a:ea typeface="微软雅黑" panose="020B0503020204020204" pitchFamily="34" charset="-122"/>
                <a:cs typeface="Arial" panose="020B0604020202020204" pitchFamily="34" charset="0"/>
              </a:rPr>
              <a:t>上要有生产、制造等关键词；税率</a:t>
            </a:r>
            <a:r>
              <a:rPr lang="en-US" altLang="zh-CN" b="1" dirty="0">
                <a:ln/>
                <a:solidFill>
                  <a:schemeClr val="accent3"/>
                </a:solidFill>
                <a:latin typeface="Arial" panose="020B0604020202020204" pitchFamily="34" charset="0"/>
                <a:ea typeface="微软雅黑" panose="020B0503020204020204" pitchFamily="34" charset="-122"/>
                <a:cs typeface="Arial" panose="020B0604020202020204" pitchFamily="34" charset="0"/>
              </a:rPr>
              <a:t>13%</a:t>
            </a:r>
            <a:r>
              <a:rPr lang="zh-CN" altLang="en-US" b="1" dirty="0">
                <a:ln/>
                <a:solidFill>
                  <a:schemeClr val="accent3"/>
                </a:solidFill>
                <a:latin typeface="Arial" panose="020B0604020202020204" pitchFamily="34" charset="0"/>
                <a:ea typeface="微软雅黑" panose="020B0503020204020204" pitchFamily="34" charset="-122"/>
                <a:cs typeface="Arial" panose="020B0604020202020204" pitchFamily="34" charset="0"/>
              </a:rPr>
              <a:t>。</a:t>
            </a:r>
            <a:endParaRPr lang="en-US" altLang="zh-CN" b="1" dirty="0">
              <a:ln/>
              <a:solidFill>
                <a:schemeClr val="accent3"/>
              </a:solidFill>
              <a:latin typeface="Arial" panose="020B0604020202020204" pitchFamily="34" charset="0"/>
              <a:ea typeface="微软雅黑" panose="020B0503020204020204" pitchFamily="34" charset="-122"/>
              <a:cs typeface="Arial" panose="020B0604020202020204" pitchFamily="34" charset="0"/>
            </a:endParaRPr>
          </a:p>
          <a:p>
            <a:pPr algn="just"/>
            <a:r>
              <a:rPr lang="zh-CN" altLang="en-US" b="1" dirty="0">
                <a:ln/>
                <a:solidFill>
                  <a:schemeClr val="accent3"/>
                </a:solidFill>
                <a:latin typeface="Arial" panose="020B0604020202020204" pitchFamily="34" charset="0"/>
                <a:ea typeface="微软雅黑" panose="020B0503020204020204" pitchFamily="34" charset="-122"/>
                <a:cs typeface="Arial" panose="020B0604020202020204" pitchFamily="34" charset="0"/>
              </a:rPr>
              <a:t>委外加工</a:t>
            </a:r>
            <a:r>
              <a:rPr lang="zh-CN" altLang="en-US" b="1" dirty="0" smtClean="0">
                <a:ln/>
                <a:solidFill>
                  <a:schemeClr val="accent3"/>
                </a:solidFill>
                <a:latin typeface="Arial" panose="020B0604020202020204" pitchFamily="34" charset="0"/>
                <a:ea typeface="微软雅黑" panose="020B0503020204020204" pitchFamily="34" charset="-122"/>
                <a:cs typeface="Arial" panose="020B0604020202020204" pitchFamily="34" charset="0"/>
              </a:rPr>
              <a:t>需符合委</a:t>
            </a:r>
            <a:r>
              <a:rPr lang="zh-CN" altLang="en-US" b="1" dirty="0">
                <a:ln/>
                <a:solidFill>
                  <a:schemeClr val="accent3"/>
                </a:solidFill>
                <a:latin typeface="Arial" panose="020B0604020202020204" pitchFamily="34" charset="0"/>
                <a:ea typeface="微软雅黑" panose="020B0503020204020204" pitchFamily="34" charset="-122"/>
                <a:cs typeface="Arial" panose="020B0604020202020204" pitchFamily="34" charset="0"/>
              </a:rPr>
              <a:t>外</a:t>
            </a:r>
            <a:r>
              <a:rPr lang="zh-CN" altLang="en-US" b="1" dirty="0" smtClean="0">
                <a:ln/>
                <a:solidFill>
                  <a:schemeClr val="accent3"/>
                </a:solidFill>
                <a:latin typeface="Arial" panose="020B0604020202020204" pitchFamily="34" charset="0"/>
                <a:ea typeface="微软雅黑" panose="020B0503020204020204" pitchFamily="34" charset="-122"/>
                <a:cs typeface="Arial" panose="020B0604020202020204" pitchFamily="34" charset="0"/>
              </a:rPr>
              <a:t>加工相关条件。</a:t>
            </a:r>
            <a:endParaRPr lang="zh-CN" altLang="en-US" b="1" dirty="0">
              <a:ln/>
              <a:solidFill>
                <a:schemeClr val="accent3"/>
              </a:solidFill>
              <a:latin typeface="Arial" panose="020B0604020202020204" pitchFamily="34" charset="0"/>
              <a:ea typeface="微软雅黑" panose="020B0503020204020204" pitchFamily="34" charset="-122"/>
              <a:cs typeface="Arial" panose="020B0604020202020204" pitchFamily="34" charset="0"/>
            </a:endParaRPr>
          </a:p>
        </p:txBody>
      </p:sp>
      <p:pic>
        <p:nvPicPr>
          <p:cNvPr id="91" name="图片 90"/>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917" y="11776"/>
            <a:ext cx="1025261" cy="1025261"/>
          </a:xfrm>
          <a:prstGeom prst="rect">
            <a:avLst/>
          </a:prstGeom>
        </p:spPr>
      </p:pic>
      <p:sp>
        <p:nvSpPr>
          <p:cNvPr id="94" name="koppt-圆形"/>
          <p:cNvSpPr/>
          <p:nvPr/>
        </p:nvSpPr>
        <p:spPr>
          <a:xfrm>
            <a:off x="1200413" y="212446"/>
            <a:ext cx="720079" cy="7111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5" name="koppt-矩形"/>
          <p:cNvSpPr/>
          <p:nvPr/>
        </p:nvSpPr>
        <p:spPr>
          <a:xfrm>
            <a:off x="1200412" y="261437"/>
            <a:ext cx="7704856" cy="66214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96" name="图片 9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7200" y="284760"/>
            <a:ext cx="566503" cy="566503"/>
          </a:xfrm>
          <a:prstGeom prst="rect">
            <a:avLst/>
          </a:prstGeom>
        </p:spPr>
      </p:pic>
      <p:sp>
        <p:nvSpPr>
          <p:cNvPr id="97" name="矩形 96"/>
          <p:cNvSpPr/>
          <p:nvPr/>
        </p:nvSpPr>
        <p:spPr>
          <a:xfrm>
            <a:off x="2225857" y="392504"/>
            <a:ext cx="3518912" cy="400110"/>
          </a:xfrm>
          <a:prstGeom prst="rect">
            <a:avLst/>
          </a:prstGeom>
        </p:spPr>
        <p:txBody>
          <a:bodyPr wrap="none">
            <a:spAutoFit/>
          </a:bodyPr>
          <a:lstStyle/>
          <a:p>
            <a:r>
              <a:rPr lang="zh-CN" altLang="en-US" sz="2000" b="1" dirty="0">
                <a:solidFill>
                  <a:schemeClr val="bg2">
                    <a:lumMod val="10000"/>
                  </a:schemeClr>
                </a:solidFill>
                <a:latin typeface="微软雅黑" panose="020B0503020204020204" pitchFamily="34" charset="-122"/>
                <a:ea typeface="微软雅黑" panose="020B0503020204020204" pitchFamily="34" charset="-122"/>
              </a:rPr>
              <a:t>一</a:t>
            </a:r>
            <a:r>
              <a:rPr lang="zh-CN" altLang="en-US" sz="2000" b="1" dirty="0" smtClean="0">
                <a:solidFill>
                  <a:schemeClr val="bg2">
                    <a:lumMod val="10000"/>
                  </a:schemeClr>
                </a:solidFill>
                <a:latin typeface="微软雅黑" panose="020B0503020204020204" pitchFamily="34" charset="-122"/>
                <a:ea typeface="微软雅黑" panose="020B0503020204020204" pitchFamily="34" charset="-122"/>
              </a:rPr>
              <a:t>、规上企业</a:t>
            </a:r>
            <a:r>
              <a:rPr lang="zh-CN" altLang="en-US" sz="2000" b="1" dirty="0">
                <a:solidFill>
                  <a:schemeClr val="bg2">
                    <a:lumMod val="10000"/>
                  </a:schemeClr>
                </a:solidFill>
                <a:latin typeface="微软雅黑" panose="020B0503020204020204" pitchFamily="34" charset="-122"/>
                <a:ea typeface="微软雅黑" panose="020B0503020204020204" pitchFamily="34" charset="-122"/>
              </a:rPr>
              <a:t>统计范围及标准</a:t>
            </a:r>
            <a:endParaRPr lang="en-GB" altLang="zh-CN" sz="2000" b="1" dirty="0">
              <a:solidFill>
                <a:schemeClr val="bg2">
                  <a:lumMod val="10000"/>
                </a:schemeClr>
              </a:solidFill>
              <a:latin typeface="微软雅黑" panose="020B0503020204020204" pitchFamily="34" charset="-122"/>
              <a:ea typeface="微软雅黑" panose="020B0503020204020204" pitchFamily="34" charset="-122"/>
            </a:endParaRPr>
          </a:p>
        </p:txBody>
      </p:sp>
      <p:sp>
        <p:nvSpPr>
          <p:cNvPr id="3" name="矩形 2"/>
          <p:cNvSpPr/>
          <p:nvPr/>
        </p:nvSpPr>
        <p:spPr>
          <a:xfrm>
            <a:off x="3867191" y="2075829"/>
            <a:ext cx="1981518" cy="3046988"/>
          </a:xfrm>
          <a:prstGeom prst="rect">
            <a:avLst/>
          </a:prstGeom>
        </p:spPr>
        <p:txBody>
          <a:bodyPr wrap="square">
            <a:spAutoFit/>
          </a:bodyPr>
          <a:lstStyle/>
          <a:p>
            <a:r>
              <a:rPr lang="zh-CN" altLang="en-US" sz="1600" b="1" dirty="0">
                <a:ln w="6600">
                  <a:solidFill>
                    <a:schemeClr val="accent2"/>
                  </a:solidFill>
                  <a:prstDash val="solid"/>
                </a:ln>
                <a:solidFill>
                  <a:srgbClr val="FFFFFF"/>
                </a:solidFill>
                <a:effectLst>
                  <a:outerShdw dist="38100" dir="2700000" algn="tl" rotWithShape="0">
                    <a:schemeClr val="accent2"/>
                  </a:outerShdw>
                </a:effectLst>
              </a:rPr>
              <a:t>批发业：如化工产品、机械设备、机电设备、木材、消防器材、通用设备、仪器仪表、工程车、钢材、矿产品等，无论销售对象是个人还是单位，均属于批发。</a:t>
            </a:r>
          </a:p>
          <a:p>
            <a:endParaRPr lang="zh-CN" altLang="en-US" sz="1600" b="1" dirty="0">
              <a:ln w="6600">
                <a:solidFill>
                  <a:schemeClr val="accent2"/>
                </a:solidFill>
                <a:prstDash val="solid"/>
              </a:ln>
              <a:solidFill>
                <a:srgbClr val="FFFFFF"/>
              </a:solidFill>
              <a:effectLst>
                <a:outerShdw dist="38100" dir="2700000" algn="tl" rotWithShape="0">
                  <a:schemeClr val="accent2"/>
                </a:outerShdw>
              </a:effectLst>
            </a:endParaRPr>
          </a:p>
          <a:p>
            <a:r>
              <a:rPr lang="zh-CN" altLang="en-US" sz="1600" b="1" dirty="0">
                <a:ln w="6600">
                  <a:solidFill>
                    <a:schemeClr val="accent2"/>
                  </a:solidFill>
                  <a:prstDash val="solid"/>
                </a:ln>
                <a:solidFill>
                  <a:srgbClr val="FFFFFF"/>
                </a:solidFill>
                <a:effectLst>
                  <a:outerShdw dist="38100" dir="2700000" algn="tl" rotWithShape="0">
                    <a:schemeClr val="accent2"/>
                  </a:outerShdw>
                </a:effectLst>
              </a:rPr>
              <a:t>（用于再生产、再销售属于批发业）</a:t>
            </a:r>
          </a:p>
        </p:txBody>
      </p:sp>
      <p:sp>
        <p:nvSpPr>
          <p:cNvPr id="5" name="矩形 4"/>
          <p:cNvSpPr/>
          <p:nvPr/>
        </p:nvSpPr>
        <p:spPr>
          <a:xfrm>
            <a:off x="6464336" y="2875954"/>
            <a:ext cx="1656184" cy="1200329"/>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r>
              <a:rPr lang="zh-CN" altLang="en-US" b="1" dirty="0">
                <a:ln/>
                <a:solidFill>
                  <a:schemeClr val="accent4"/>
                </a:solidFill>
              </a:rPr>
              <a:t>用于城乡居民和社会集团</a:t>
            </a:r>
            <a:r>
              <a:rPr lang="zh-CN" altLang="en-US" b="1" dirty="0">
                <a:ln/>
                <a:solidFill>
                  <a:srgbClr val="F6721F"/>
                </a:solidFill>
              </a:rPr>
              <a:t>生活消费</a:t>
            </a:r>
            <a:r>
              <a:rPr lang="zh-CN" altLang="en-US" b="1" dirty="0">
                <a:ln/>
                <a:solidFill>
                  <a:schemeClr val="accent4"/>
                </a:solidFill>
              </a:rPr>
              <a:t>属于零售业</a:t>
            </a:r>
          </a:p>
        </p:txBody>
      </p:sp>
      <p:sp>
        <p:nvSpPr>
          <p:cNvPr id="10" name="矩形 9"/>
          <p:cNvSpPr/>
          <p:nvPr/>
        </p:nvSpPr>
        <p:spPr>
          <a:xfrm>
            <a:off x="8905268" y="2256531"/>
            <a:ext cx="1823864" cy="2585323"/>
          </a:xfrm>
          <a:prstGeom prst="rect">
            <a:avLst/>
          </a:prstGeom>
        </p:spPr>
        <p:txBody>
          <a:bodyPr wrap="square">
            <a:spAutoFit/>
          </a:bodyPr>
          <a:lstStyle/>
          <a:p>
            <a:r>
              <a:rPr lang="zh-CN" altLang="en-US"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住宿业：客房收入达到收入占比最大的属于住宿业</a:t>
            </a:r>
          </a:p>
          <a:p>
            <a:endParaRPr lang="zh-CN" altLang="en-US"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r>
              <a:rPr lang="zh-CN" altLang="en-US"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餐饮业：要经过烹饪、调制、加工后才算餐饮企业</a:t>
            </a:r>
          </a:p>
        </p:txBody>
      </p:sp>
    </p:spTree>
    <p:extLst>
      <p:ext uri="{BB962C8B-B14F-4D97-AF65-F5344CB8AC3E}">
        <p14:creationId xmlns:p14="http://schemas.microsoft.com/office/powerpoint/2010/main" val="3428653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右箭头 20"/>
          <p:cNvSpPr/>
          <p:nvPr/>
        </p:nvSpPr>
        <p:spPr>
          <a:xfrm>
            <a:off x="2135437" y="5933370"/>
            <a:ext cx="538916" cy="295095"/>
          </a:xfrm>
          <a:prstGeom prst="rightArrow">
            <a:avLst/>
          </a:prstGeom>
          <a:solidFill>
            <a:srgbClr val="15A185"/>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0055" tIns="402622" rIns="466507" bIns="511048" numCol="1" spcCol="1270" anchor="ctr" anchorCtr="0">
            <a:noAutofit/>
          </a:bodyPr>
          <a:lstStyle/>
          <a:p>
            <a:pPr defTabSz="1050290">
              <a:lnSpc>
                <a:spcPct val="90000"/>
              </a:lnSpc>
              <a:spcBef>
                <a:spcPct val="0"/>
              </a:spcBef>
              <a:spcAft>
                <a:spcPct val="35000"/>
              </a:spcAft>
            </a:pPr>
            <a:endParaRPr lang="zh-CN" altLang="en-US" sz="2400">
              <a:solidFill>
                <a:prstClr val="white"/>
              </a:solidFill>
              <a:latin typeface="Calibri" panose="020F0502020204030204"/>
            </a:endParaRPr>
          </a:p>
        </p:txBody>
      </p:sp>
      <p:sp>
        <p:nvSpPr>
          <p:cNvPr id="19" name="右箭头 18"/>
          <p:cNvSpPr/>
          <p:nvPr/>
        </p:nvSpPr>
        <p:spPr>
          <a:xfrm>
            <a:off x="8365396" y="5918329"/>
            <a:ext cx="538916" cy="295095"/>
          </a:xfrm>
          <a:prstGeom prst="rightArrow">
            <a:avLst/>
          </a:prstGeom>
          <a:solidFill>
            <a:srgbClr val="15A185"/>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0055" tIns="402622" rIns="466507" bIns="511048" numCol="1" spcCol="1270" anchor="ctr" anchorCtr="0">
            <a:noAutofit/>
          </a:bodyPr>
          <a:lstStyle/>
          <a:p>
            <a:pPr defTabSz="1050290">
              <a:lnSpc>
                <a:spcPct val="90000"/>
              </a:lnSpc>
              <a:spcBef>
                <a:spcPct val="0"/>
              </a:spcBef>
              <a:spcAft>
                <a:spcPct val="35000"/>
              </a:spcAft>
            </a:pPr>
            <a:endParaRPr lang="zh-CN" altLang="en-US" sz="2400">
              <a:solidFill>
                <a:prstClr val="white"/>
              </a:solidFill>
              <a:latin typeface="Calibri" panose="020F0502020204030204"/>
            </a:endParaRPr>
          </a:p>
        </p:txBody>
      </p:sp>
      <p:sp>
        <p:nvSpPr>
          <p:cNvPr id="9" name="Freeform 31"/>
          <p:cNvSpPr/>
          <p:nvPr/>
        </p:nvSpPr>
        <p:spPr>
          <a:xfrm>
            <a:off x="2658162" y="5483060"/>
            <a:ext cx="1579422" cy="1165631"/>
          </a:xfrm>
          <a:custGeom>
            <a:avLst/>
            <a:gdLst>
              <a:gd name="connsiteX0" fmla="*/ 0 w 4362785"/>
              <a:gd name="connsiteY0" fmla="*/ 0 h 3915836"/>
              <a:gd name="connsiteX1" fmla="*/ 4362785 w 4362785"/>
              <a:gd name="connsiteY1" fmla="*/ 0 h 3915836"/>
              <a:gd name="connsiteX2" fmla="*/ 4362785 w 4362785"/>
              <a:gd name="connsiteY2" fmla="*/ 3915836 h 3915836"/>
              <a:gd name="connsiteX3" fmla="*/ 0 w 4362785"/>
              <a:gd name="connsiteY3" fmla="*/ 3915836 h 3915836"/>
              <a:gd name="connsiteX4" fmla="*/ 0 w 4362785"/>
              <a:gd name="connsiteY4" fmla="*/ 0 h 3915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2785" h="3915836">
                <a:moveTo>
                  <a:pt x="0" y="0"/>
                </a:moveTo>
                <a:lnTo>
                  <a:pt x="4362785" y="0"/>
                </a:lnTo>
                <a:lnTo>
                  <a:pt x="4362785" y="3915836"/>
                </a:lnTo>
                <a:lnTo>
                  <a:pt x="0" y="3915836"/>
                </a:lnTo>
                <a:lnTo>
                  <a:pt x="0" y="0"/>
                </a:lnTo>
                <a:close/>
              </a:path>
            </a:pathLst>
          </a:custGeom>
          <a:solidFill>
            <a:schemeClr val="accent3"/>
          </a:solidFill>
          <a:ln>
            <a:noFill/>
          </a:ln>
          <a:effectLst/>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0091" tIns="150091" rIns="150091" bIns="150091" numCol="1" spcCol="1270" anchor="t" anchorCtr="0">
            <a:noAutofit/>
          </a:bodyPr>
          <a:lstStyle>
            <a:defPPr>
              <a:defRPr lang="zh-CN"/>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defTabSz="1750695">
              <a:lnSpc>
                <a:spcPct val="90000"/>
              </a:lnSpc>
              <a:spcBef>
                <a:spcPct val="0"/>
              </a:spcBef>
              <a:spcAft>
                <a:spcPct val="35000"/>
              </a:spcAft>
            </a:pPr>
            <a:endParaRPr lang="en-US" sz="4000">
              <a:solidFill>
                <a:prstClr val="black">
                  <a:hueOff val="0"/>
                  <a:satOff val="0"/>
                  <a:lumOff val="0"/>
                  <a:alphaOff val="0"/>
                </a:prstClr>
              </a:solidFill>
              <a:latin typeface="Calibri" panose="020F0502020204030204"/>
            </a:endParaRPr>
          </a:p>
        </p:txBody>
      </p:sp>
      <p:sp>
        <p:nvSpPr>
          <p:cNvPr id="57" name="TextBox 56"/>
          <p:cNvSpPr txBox="1"/>
          <p:nvPr/>
        </p:nvSpPr>
        <p:spPr>
          <a:xfrm>
            <a:off x="1882913" y="4853017"/>
            <a:ext cx="1836823" cy="338554"/>
          </a:xfrm>
          <a:prstGeom prst="rect">
            <a:avLst/>
          </a:prstGeom>
          <a:noFill/>
        </p:spPr>
        <p:txBody>
          <a:bodyPr wrap="square" rtlCol="0">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固定资产投资总额</a:t>
            </a:r>
          </a:p>
        </p:txBody>
      </p:sp>
      <p:pic>
        <p:nvPicPr>
          <p:cNvPr id="38" name="图片 37"/>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63352" y="49767"/>
            <a:ext cx="1360160" cy="1360160"/>
          </a:xfrm>
          <a:prstGeom prst="rect">
            <a:avLst/>
          </a:prstGeom>
        </p:spPr>
      </p:pic>
      <p:sp>
        <p:nvSpPr>
          <p:cNvPr id="43" name="Title 1"/>
          <p:cNvSpPr>
            <a:spLocks noGrp="1"/>
          </p:cNvSpPr>
          <p:nvPr>
            <p:ph type="title"/>
          </p:nvPr>
        </p:nvSpPr>
        <p:spPr>
          <a:xfrm>
            <a:off x="6779487" y="1340142"/>
            <a:ext cx="4622304" cy="584775"/>
          </a:xfrm>
        </p:spPr>
        <p:txBody>
          <a:bodyPr wrap="square">
            <a:spAutoFit/>
          </a:bodyPr>
          <a:lstStyle/>
          <a:p>
            <a:r>
              <a:rPr lang="zh-CN" altLang="en-US" sz="3200" b="1" dirty="0">
                <a:solidFill>
                  <a:schemeClr val="tx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企业行业划分依据</a:t>
            </a:r>
          </a:p>
        </p:txBody>
      </p:sp>
      <p:pic>
        <p:nvPicPr>
          <p:cNvPr id="44"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339" y="1456927"/>
            <a:ext cx="6009067" cy="30963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矩形 44"/>
          <p:cNvSpPr/>
          <p:nvPr/>
        </p:nvSpPr>
        <p:spPr>
          <a:xfrm>
            <a:off x="6007135" y="2348880"/>
            <a:ext cx="6184865" cy="1938992"/>
          </a:xfrm>
          <a:prstGeom prst="rect">
            <a:avLst/>
          </a:prstGeom>
        </p:spPr>
        <p:txBody>
          <a:bodyPr wrap="square">
            <a:spAutoFit/>
          </a:bodyPr>
          <a:lstStyle/>
          <a:p>
            <a:r>
              <a:rPr lang="zh-CN" altLang="en-US" sz="2400" b="1" dirty="0">
                <a:solidFill>
                  <a:srgbClr val="16A085"/>
                </a:solidFill>
              </a:rPr>
              <a:t>         当单位从事一种</a:t>
            </a:r>
            <a:r>
              <a:rPr lang="zh-CN" altLang="en-US" sz="2400" b="1" dirty="0">
                <a:solidFill>
                  <a:srgbClr val="F6721F"/>
                </a:solidFill>
              </a:rPr>
              <a:t>业务活动</a:t>
            </a:r>
            <a:r>
              <a:rPr lang="zh-CN" altLang="en-US" sz="2400" b="1" dirty="0">
                <a:solidFill>
                  <a:srgbClr val="16A085"/>
                </a:solidFill>
              </a:rPr>
              <a:t>时，则按照该业务活动确定单位的行业；当单位从事两种及以上的业务活动时，则按照</a:t>
            </a:r>
            <a:r>
              <a:rPr lang="zh-CN" altLang="en-US" sz="2400" b="1" dirty="0">
                <a:solidFill>
                  <a:srgbClr val="F6721F"/>
                </a:solidFill>
              </a:rPr>
              <a:t>主要业务活动</a:t>
            </a:r>
            <a:r>
              <a:rPr lang="zh-CN" altLang="en-US" sz="2400" b="1" dirty="0">
                <a:solidFill>
                  <a:srgbClr val="16A085"/>
                </a:solidFill>
              </a:rPr>
              <a:t>确定单位的行业</a:t>
            </a:r>
            <a:r>
              <a:rPr lang="zh-CN" altLang="en-US" sz="2400" b="1" dirty="0" smtClean="0">
                <a:solidFill>
                  <a:srgbClr val="16A085"/>
                </a:solidFill>
              </a:rPr>
              <a:t>，一般为占</a:t>
            </a:r>
            <a:r>
              <a:rPr lang="zh-CN" altLang="en-US" sz="2400" b="1" dirty="0">
                <a:solidFill>
                  <a:srgbClr val="16A085"/>
                </a:solidFill>
              </a:rPr>
              <a:t>其营业收入份额最大的一种业务活动为主要业务活动。</a:t>
            </a:r>
          </a:p>
        </p:txBody>
      </p:sp>
      <p:sp>
        <p:nvSpPr>
          <p:cNvPr id="8" name="Freeform 31"/>
          <p:cNvSpPr/>
          <p:nvPr/>
        </p:nvSpPr>
        <p:spPr>
          <a:xfrm>
            <a:off x="526278" y="5453474"/>
            <a:ext cx="1614465" cy="1190857"/>
          </a:xfrm>
          <a:custGeom>
            <a:avLst/>
            <a:gdLst>
              <a:gd name="connsiteX0" fmla="*/ 0 w 4362785"/>
              <a:gd name="connsiteY0" fmla="*/ 0 h 3915836"/>
              <a:gd name="connsiteX1" fmla="*/ 4362785 w 4362785"/>
              <a:gd name="connsiteY1" fmla="*/ 0 h 3915836"/>
              <a:gd name="connsiteX2" fmla="*/ 4362785 w 4362785"/>
              <a:gd name="connsiteY2" fmla="*/ 3915836 h 3915836"/>
              <a:gd name="connsiteX3" fmla="*/ 0 w 4362785"/>
              <a:gd name="connsiteY3" fmla="*/ 3915836 h 3915836"/>
              <a:gd name="connsiteX4" fmla="*/ 0 w 4362785"/>
              <a:gd name="connsiteY4" fmla="*/ 0 h 3915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2785" h="3915836">
                <a:moveTo>
                  <a:pt x="0" y="0"/>
                </a:moveTo>
                <a:lnTo>
                  <a:pt x="4362785" y="0"/>
                </a:lnTo>
                <a:lnTo>
                  <a:pt x="4362785" y="3915836"/>
                </a:lnTo>
                <a:lnTo>
                  <a:pt x="0" y="3915836"/>
                </a:lnTo>
                <a:lnTo>
                  <a:pt x="0" y="0"/>
                </a:lnTo>
                <a:close/>
              </a:path>
            </a:pathLst>
          </a:custGeom>
          <a:solidFill>
            <a:schemeClr val="accent3"/>
          </a:solidFill>
          <a:ln>
            <a:noFill/>
          </a:ln>
          <a:effectLst/>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0091" tIns="150091" rIns="150091" bIns="150091" numCol="1" spcCol="1270" anchor="t" anchorCtr="0">
            <a:noAutofit/>
          </a:bodyPr>
          <a:lstStyle>
            <a:defPPr>
              <a:defRPr lang="zh-CN"/>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algn="ctr" defTabSz="1750695">
              <a:lnSpc>
                <a:spcPct val="90000"/>
              </a:lnSpc>
              <a:spcBef>
                <a:spcPct val="0"/>
              </a:spcBef>
              <a:spcAft>
                <a:spcPct val="35000"/>
              </a:spcAft>
            </a:pPr>
            <a:endParaRPr lang="en-US" altLang="zh-CN" sz="1050" b="1" dirty="0">
              <a:solidFill>
                <a:schemeClr val="bg1"/>
              </a:solidFill>
            </a:endParaRPr>
          </a:p>
          <a:p>
            <a:pPr algn="ctr" defTabSz="1750695">
              <a:lnSpc>
                <a:spcPct val="90000"/>
              </a:lnSpc>
              <a:spcBef>
                <a:spcPct val="0"/>
              </a:spcBef>
              <a:spcAft>
                <a:spcPct val="35000"/>
              </a:spcAft>
            </a:pPr>
            <a:endParaRPr lang="en-US" altLang="zh-CN" sz="1050" b="1" dirty="0">
              <a:solidFill>
                <a:schemeClr val="bg1"/>
              </a:solidFill>
            </a:endParaRPr>
          </a:p>
        </p:txBody>
      </p:sp>
      <p:sp>
        <p:nvSpPr>
          <p:cNvPr id="10" name="Freeform 31"/>
          <p:cNvSpPr/>
          <p:nvPr/>
        </p:nvSpPr>
        <p:spPr>
          <a:xfrm>
            <a:off x="4799774" y="5519263"/>
            <a:ext cx="1584258" cy="1129430"/>
          </a:xfrm>
          <a:custGeom>
            <a:avLst/>
            <a:gdLst>
              <a:gd name="connsiteX0" fmla="*/ 0 w 4362785"/>
              <a:gd name="connsiteY0" fmla="*/ 0 h 3915836"/>
              <a:gd name="connsiteX1" fmla="*/ 4362785 w 4362785"/>
              <a:gd name="connsiteY1" fmla="*/ 0 h 3915836"/>
              <a:gd name="connsiteX2" fmla="*/ 4362785 w 4362785"/>
              <a:gd name="connsiteY2" fmla="*/ 3915836 h 3915836"/>
              <a:gd name="connsiteX3" fmla="*/ 0 w 4362785"/>
              <a:gd name="connsiteY3" fmla="*/ 3915836 h 3915836"/>
              <a:gd name="connsiteX4" fmla="*/ 0 w 4362785"/>
              <a:gd name="connsiteY4" fmla="*/ 0 h 3915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2785" h="3915836">
                <a:moveTo>
                  <a:pt x="0" y="0"/>
                </a:moveTo>
                <a:lnTo>
                  <a:pt x="4362785" y="0"/>
                </a:lnTo>
                <a:lnTo>
                  <a:pt x="4362785" y="3915836"/>
                </a:lnTo>
                <a:lnTo>
                  <a:pt x="0" y="3915836"/>
                </a:lnTo>
                <a:lnTo>
                  <a:pt x="0" y="0"/>
                </a:lnTo>
                <a:close/>
              </a:path>
            </a:pathLst>
          </a:custGeom>
          <a:solidFill>
            <a:schemeClr val="accent3"/>
          </a:solidFill>
          <a:ln>
            <a:noFill/>
          </a:ln>
          <a:effectLst/>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0091" tIns="150091" rIns="150091" bIns="150091" numCol="1" spcCol="1270" anchor="t" anchorCtr="0">
            <a:noAutofit/>
          </a:bodyPr>
          <a:lstStyle>
            <a:defPPr>
              <a:defRPr lang="zh-CN"/>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defTabSz="1750695">
              <a:lnSpc>
                <a:spcPct val="90000"/>
              </a:lnSpc>
              <a:spcBef>
                <a:spcPct val="0"/>
              </a:spcBef>
              <a:spcAft>
                <a:spcPct val="35000"/>
              </a:spcAft>
            </a:pPr>
            <a:endParaRPr lang="en-US" sz="4000">
              <a:solidFill>
                <a:prstClr val="black">
                  <a:hueOff val="0"/>
                  <a:satOff val="0"/>
                  <a:lumOff val="0"/>
                  <a:alphaOff val="0"/>
                </a:prstClr>
              </a:solidFill>
              <a:latin typeface="Calibri" panose="020F0502020204030204"/>
            </a:endParaRPr>
          </a:p>
        </p:txBody>
      </p:sp>
      <p:sp>
        <p:nvSpPr>
          <p:cNvPr id="11" name="Freeform 31"/>
          <p:cNvSpPr/>
          <p:nvPr/>
        </p:nvSpPr>
        <p:spPr>
          <a:xfrm>
            <a:off x="6875813" y="5520283"/>
            <a:ext cx="1489583" cy="1127388"/>
          </a:xfrm>
          <a:custGeom>
            <a:avLst/>
            <a:gdLst>
              <a:gd name="connsiteX0" fmla="*/ 0 w 4362785"/>
              <a:gd name="connsiteY0" fmla="*/ 0 h 3915836"/>
              <a:gd name="connsiteX1" fmla="*/ 4362785 w 4362785"/>
              <a:gd name="connsiteY1" fmla="*/ 0 h 3915836"/>
              <a:gd name="connsiteX2" fmla="*/ 4362785 w 4362785"/>
              <a:gd name="connsiteY2" fmla="*/ 3915836 h 3915836"/>
              <a:gd name="connsiteX3" fmla="*/ 0 w 4362785"/>
              <a:gd name="connsiteY3" fmla="*/ 3915836 h 3915836"/>
              <a:gd name="connsiteX4" fmla="*/ 0 w 4362785"/>
              <a:gd name="connsiteY4" fmla="*/ 0 h 3915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2785" h="3915836">
                <a:moveTo>
                  <a:pt x="0" y="0"/>
                </a:moveTo>
                <a:lnTo>
                  <a:pt x="4362785" y="0"/>
                </a:lnTo>
                <a:lnTo>
                  <a:pt x="4362785" y="3915836"/>
                </a:lnTo>
                <a:lnTo>
                  <a:pt x="0" y="3915836"/>
                </a:lnTo>
                <a:lnTo>
                  <a:pt x="0" y="0"/>
                </a:lnTo>
                <a:close/>
              </a:path>
            </a:pathLst>
          </a:custGeom>
          <a:solidFill>
            <a:schemeClr val="accent3"/>
          </a:solidFill>
          <a:ln>
            <a:noFill/>
          </a:ln>
          <a:effectLst/>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0091" tIns="150091" rIns="150091" bIns="150091" numCol="1" spcCol="1270" anchor="t" anchorCtr="0">
            <a:noAutofit/>
          </a:bodyPr>
          <a:lstStyle>
            <a:defPPr>
              <a:defRPr lang="zh-CN"/>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defTabSz="1750695">
              <a:lnSpc>
                <a:spcPct val="90000"/>
              </a:lnSpc>
              <a:spcBef>
                <a:spcPct val="0"/>
              </a:spcBef>
              <a:spcAft>
                <a:spcPct val="35000"/>
              </a:spcAft>
            </a:pPr>
            <a:endParaRPr lang="en-US" sz="4000" b="1" dirty="0">
              <a:solidFill>
                <a:prstClr val="black">
                  <a:hueOff val="0"/>
                  <a:satOff val="0"/>
                  <a:lumOff val="0"/>
                  <a:alphaOff val="0"/>
                </a:prstClr>
              </a:solidFill>
              <a:latin typeface="Calibri" panose="020F0502020204030204"/>
            </a:endParaRPr>
          </a:p>
        </p:txBody>
      </p:sp>
      <p:sp>
        <p:nvSpPr>
          <p:cNvPr id="12" name="Freeform 31"/>
          <p:cNvSpPr/>
          <p:nvPr/>
        </p:nvSpPr>
        <p:spPr>
          <a:xfrm>
            <a:off x="8904312" y="5532298"/>
            <a:ext cx="2376264" cy="1116395"/>
          </a:xfrm>
          <a:custGeom>
            <a:avLst/>
            <a:gdLst>
              <a:gd name="connsiteX0" fmla="*/ 0 w 4362785"/>
              <a:gd name="connsiteY0" fmla="*/ 0 h 3915836"/>
              <a:gd name="connsiteX1" fmla="*/ 4362785 w 4362785"/>
              <a:gd name="connsiteY1" fmla="*/ 0 h 3915836"/>
              <a:gd name="connsiteX2" fmla="*/ 4362785 w 4362785"/>
              <a:gd name="connsiteY2" fmla="*/ 3915836 h 3915836"/>
              <a:gd name="connsiteX3" fmla="*/ 0 w 4362785"/>
              <a:gd name="connsiteY3" fmla="*/ 3915836 h 3915836"/>
              <a:gd name="connsiteX4" fmla="*/ 0 w 4362785"/>
              <a:gd name="connsiteY4" fmla="*/ 0 h 3915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2785" h="3915836">
                <a:moveTo>
                  <a:pt x="0" y="0"/>
                </a:moveTo>
                <a:lnTo>
                  <a:pt x="4362785" y="0"/>
                </a:lnTo>
                <a:lnTo>
                  <a:pt x="4362785" y="3915836"/>
                </a:lnTo>
                <a:lnTo>
                  <a:pt x="0" y="3915836"/>
                </a:lnTo>
                <a:lnTo>
                  <a:pt x="0" y="0"/>
                </a:lnTo>
                <a:close/>
              </a:path>
            </a:pathLst>
          </a:custGeom>
          <a:solidFill>
            <a:schemeClr val="accent3"/>
          </a:solidFill>
          <a:ln>
            <a:noFill/>
          </a:ln>
          <a:effectLst/>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0091" tIns="150091" rIns="150091" bIns="150091" numCol="1" spcCol="1270" anchor="t" anchorCtr="0">
            <a:noAutofit/>
          </a:bodyPr>
          <a:lstStyle>
            <a:defPPr>
              <a:defRPr lang="zh-CN"/>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defTabSz="1750695">
              <a:lnSpc>
                <a:spcPct val="90000"/>
              </a:lnSpc>
              <a:spcBef>
                <a:spcPct val="0"/>
              </a:spcBef>
              <a:spcAft>
                <a:spcPct val="35000"/>
              </a:spcAft>
            </a:pPr>
            <a:endParaRPr lang="en-US" sz="4000">
              <a:solidFill>
                <a:prstClr val="black">
                  <a:hueOff val="0"/>
                  <a:satOff val="0"/>
                  <a:lumOff val="0"/>
                  <a:alphaOff val="0"/>
                </a:prstClr>
              </a:solidFill>
              <a:latin typeface="Calibri" panose="020F0502020204030204"/>
            </a:endParaRPr>
          </a:p>
        </p:txBody>
      </p:sp>
      <p:sp>
        <p:nvSpPr>
          <p:cNvPr id="13" name="TextBox 49"/>
          <p:cNvSpPr txBox="1"/>
          <p:nvPr/>
        </p:nvSpPr>
        <p:spPr>
          <a:xfrm>
            <a:off x="702420" y="5822367"/>
            <a:ext cx="1293511" cy="738664"/>
          </a:xfrm>
          <a:prstGeom prst="rect">
            <a:avLst/>
          </a:prstGeom>
          <a:noFill/>
        </p:spPr>
        <p:txBody>
          <a:bodyPr wrap="square" rtlCol="0">
            <a:spAutoFit/>
          </a:bodyPr>
          <a:lstStyle/>
          <a:p>
            <a:r>
              <a:rPr lang="zh-CN" altLang="en-US" sz="1400" dirty="0">
                <a:solidFill>
                  <a:schemeClr val="bg1"/>
                </a:solidFill>
                <a:latin typeface="Arial" panose="020B0604020202020204" pitchFamily="34" charset="0"/>
                <a:ea typeface="微软雅黑" panose="020B0503020204020204" pitchFamily="34" charset="-122"/>
                <a:cs typeface="Arial" panose="020B0604020202020204" pitchFamily="34" charset="0"/>
              </a:rPr>
              <a:t>达到规范以上限额以上标准</a:t>
            </a:r>
          </a:p>
          <a:p>
            <a:endPar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14" name="TextBox 49"/>
          <p:cNvSpPr txBox="1"/>
          <p:nvPr/>
        </p:nvSpPr>
        <p:spPr>
          <a:xfrm>
            <a:off x="3058003" y="5822367"/>
            <a:ext cx="963262" cy="523220"/>
          </a:xfrm>
          <a:prstGeom prst="rect">
            <a:avLst/>
          </a:prstGeom>
          <a:noFill/>
        </p:spPr>
        <p:txBody>
          <a:bodyPr wrap="square" rtlCol="0">
            <a:spAutoFit/>
          </a:bodyPr>
          <a:lstStyle/>
          <a:p>
            <a:r>
              <a:rPr lang="zh-CN" altLang="en-US" sz="1400" dirty="0">
                <a:solidFill>
                  <a:schemeClr val="bg1"/>
                </a:solidFill>
                <a:latin typeface="Arial" panose="020B0604020202020204" pitchFamily="34" charset="0"/>
                <a:ea typeface="微软雅黑" panose="020B0503020204020204" pitchFamily="34" charset="-122"/>
                <a:cs typeface="Arial" panose="020B0604020202020204" pitchFamily="34" charset="0"/>
              </a:rPr>
              <a:t>企业收集申报资料</a:t>
            </a:r>
            <a:endPar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15" name="TextBox 49"/>
          <p:cNvSpPr txBox="1"/>
          <p:nvPr/>
        </p:nvSpPr>
        <p:spPr>
          <a:xfrm>
            <a:off x="5014515" y="5606924"/>
            <a:ext cx="1206444" cy="954107"/>
          </a:xfrm>
          <a:prstGeom prst="rect">
            <a:avLst/>
          </a:prstGeom>
          <a:noFill/>
        </p:spPr>
        <p:txBody>
          <a:bodyPr wrap="square" rtlCol="0">
            <a:spAutoFit/>
          </a:bodyPr>
          <a:lstStyle/>
          <a:p>
            <a:r>
              <a:rPr lang="zh-CN" altLang="en-US" sz="1400" dirty="0">
                <a:solidFill>
                  <a:schemeClr val="bg1"/>
                </a:solidFill>
                <a:latin typeface="Arial" panose="020B0604020202020204" pitchFamily="34" charset="0"/>
                <a:ea typeface="微软雅黑" panose="020B0503020204020204" pitchFamily="34" charset="-122"/>
                <a:cs typeface="Arial" panose="020B0604020202020204" pitchFamily="34" charset="0"/>
              </a:rPr>
              <a:t>企业将申报资料提供所在区县级统计机构</a:t>
            </a:r>
            <a:endPar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16" name="TextBox 49"/>
          <p:cNvSpPr txBox="1"/>
          <p:nvPr/>
        </p:nvSpPr>
        <p:spPr>
          <a:xfrm>
            <a:off x="9121888" y="5635472"/>
            <a:ext cx="1984370" cy="954107"/>
          </a:xfrm>
          <a:prstGeom prst="rect">
            <a:avLst/>
          </a:prstGeom>
          <a:noFill/>
        </p:spPr>
        <p:txBody>
          <a:bodyPr wrap="square" rtlCol="0">
            <a:spAutoFit/>
          </a:bodyPr>
          <a:lstStyle/>
          <a:p>
            <a:r>
              <a:rPr lang="zh-CN" altLang="en-US" sz="1400" dirty="0">
                <a:solidFill>
                  <a:schemeClr val="bg1"/>
                </a:solidFill>
                <a:latin typeface="Arial" panose="020B0604020202020204" pitchFamily="34" charset="0"/>
                <a:ea typeface="微软雅黑" panose="020B0503020204020204" pitchFamily="34" charset="-122"/>
                <a:cs typeface="Arial" panose="020B0604020202020204" pitchFamily="34" charset="0"/>
              </a:rPr>
              <a:t>审批通过，县级统计机构通知企业按一套表统计调查制度规定填报数据</a:t>
            </a:r>
            <a:endPar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17" name="TextBox 49"/>
          <p:cNvSpPr txBox="1"/>
          <p:nvPr/>
        </p:nvSpPr>
        <p:spPr>
          <a:xfrm>
            <a:off x="7107320" y="5734538"/>
            <a:ext cx="1206444" cy="738664"/>
          </a:xfrm>
          <a:prstGeom prst="rect">
            <a:avLst/>
          </a:prstGeom>
          <a:noFill/>
        </p:spPr>
        <p:txBody>
          <a:bodyPr wrap="square" rtlCol="0">
            <a:spAutoFit/>
          </a:bodyPr>
          <a:lstStyle/>
          <a:p>
            <a:r>
              <a:rPr lang="zh-CN" altLang="en-US" sz="1400" dirty="0">
                <a:solidFill>
                  <a:schemeClr val="bg1"/>
                </a:solidFill>
                <a:latin typeface="Arial" panose="020B0604020202020204" pitchFamily="34" charset="0"/>
                <a:ea typeface="微软雅黑" panose="020B0503020204020204" pitchFamily="34" charset="-122"/>
                <a:cs typeface="Arial" panose="020B0604020202020204" pitchFamily="34" charset="0"/>
              </a:rPr>
              <a:t>统计机构按国家规定逐级进行审批</a:t>
            </a:r>
            <a:endPar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20" name="右箭头 19"/>
          <p:cNvSpPr/>
          <p:nvPr/>
        </p:nvSpPr>
        <p:spPr>
          <a:xfrm>
            <a:off x="6360465" y="5936429"/>
            <a:ext cx="538916" cy="295095"/>
          </a:xfrm>
          <a:prstGeom prst="rightArrow">
            <a:avLst/>
          </a:prstGeom>
          <a:solidFill>
            <a:srgbClr val="15A185"/>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0055" tIns="402622" rIns="466507" bIns="511048" numCol="1" spcCol="1270" anchor="ctr" anchorCtr="0">
            <a:noAutofit/>
          </a:bodyPr>
          <a:lstStyle/>
          <a:p>
            <a:pPr defTabSz="1050290">
              <a:lnSpc>
                <a:spcPct val="90000"/>
              </a:lnSpc>
              <a:spcBef>
                <a:spcPct val="0"/>
              </a:spcBef>
              <a:spcAft>
                <a:spcPct val="35000"/>
              </a:spcAft>
            </a:pPr>
            <a:endParaRPr lang="zh-CN" altLang="en-US" sz="2400">
              <a:solidFill>
                <a:prstClr val="white"/>
              </a:solidFill>
              <a:latin typeface="Calibri" panose="020F0502020204030204"/>
            </a:endParaRPr>
          </a:p>
        </p:txBody>
      </p:sp>
      <p:sp>
        <p:nvSpPr>
          <p:cNvPr id="22" name="右箭头 21"/>
          <p:cNvSpPr/>
          <p:nvPr/>
        </p:nvSpPr>
        <p:spPr>
          <a:xfrm>
            <a:off x="4253574" y="5905716"/>
            <a:ext cx="538916" cy="295095"/>
          </a:xfrm>
          <a:prstGeom prst="rightArrow">
            <a:avLst/>
          </a:prstGeom>
          <a:solidFill>
            <a:srgbClr val="15A185"/>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0055" tIns="402622" rIns="466507" bIns="511048" numCol="1" spcCol="1270" anchor="ctr" anchorCtr="0">
            <a:noAutofit/>
          </a:bodyPr>
          <a:lstStyle/>
          <a:p>
            <a:pPr defTabSz="1050290">
              <a:lnSpc>
                <a:spcPct val="90000"/>
              </a:lnSpc>
              <a:spcBef>
                <a:spcPct val="0"/>
              </a:spcBef>
              <a:spcAft>
                <a:spcPct val="35000"/>
              </a:spcAft>
            </a:pPr>
            <a:endParaRPr lang="zh-CN" altLang="en-US" sz="2400">
              <a:solidFill>
                <a:prstClr val="white"/>
              </a:solidFill>
              <a:latin typeface="Calibri" panose="020F0502020204030204"/>
            </a:endParaRPr>
          </a:p>
        </p:txBody>
      </p:sp>
    </p:spTree>
    <p:extLst>
      <p:ext uri="{BB962C8B-B14F-4D97-AF65-F5344CB8AC3E}">
        <p14:creationId xmlns:p14="http://schemas.microsoft.com/office/powerpoint/2010/main" val="301405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randombar(vertical)">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图片 90"/>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917" y="11776"/>
            <a:ext cx="1025261" cy="1025261"/>
          </a:xfrm>
          <a:prstGeom prst="rect">
            <a:avLst/>
          </a:prstGeom>
        </p:spPr>
      </p:pic>
      <p:sp>
        <p:nvSpPr>
          <p:cNvPr id="94" name="koppt-圆形"/>
          <p:cNvSpPr/>
          <p:nvPr/>
        </p:nvSpPr>
        <p:spPr>
          <a:xfrm>
            <a:off x="1200413" y="212446"/>
            <a:ext cx="720079" cy="7111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5" name="koppt-矩形"/>
          <p:cNvSpPr/>
          <p:nvPr/>
        </p:nvSpPr>
        <p:spPr>
          <a:xfrm>
            <a:off x="1200412" y="261437"/>
            <a:ext cx="7704856" cy="66214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96" name="图片 9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7200" y="284760"/>
            <a:ext cx="566503" cy="566503"/>
          </a:xfrm>
          <a:prstGeom prst="rect">
            <a:avLst/>
          </a:prstGeom>
        </p:spPr>
      </p:pic>
      <p:sp>
        <p:nvSpPr>
          <p:cNvPr id="97" name="矩形 96"/>
          <p:cNvSpPr/>
          <p:nvPr/>
        </p:nvSpPr>
        <p:spPr>
          <a:xfrm>
            <a:off x="2225857" y="392504"/>
            <a:ext cx="3518912" cy="400110"/>
          </a:xfrm>
          <a:prstGeom prst="rect">
            <a:avLst/>
          </a:prstGeom>
        </p:spPr>
        <p:txBody>
          <a:bodyPr wrap="none">
            <a:spAutoFit/>
          </a:bodyPr>
          <a:lstStyle/>
          <a:p>
            <a:r>
              <a:rPr lang="zh-CN" altLang="en-US" sz="2000" b="1" dirty="0">
                <a:solidFill>
                  <a:schemeClr val="bg2">
                    <a:lumMod val="10000"/>
                  </a:schemeClr>
                </a:solidFill>
                <a:latin typeface="微软雅黑" panose="020B0503020204020204" pitchFamily="34" charset="-122"/>
                <a:ea typeface="微软雅黑" panose="020B0503020204020204" pitchFamily="34" charset="-122"/>
              </a:rPr>
              <a:t>一</a:t>
            </a:r>
            <a:r>
              <a:rPr lang="zh-CN" altLang="en-US" sz="2000" b="1" dirty="0" smtClean="0">
                <a:solidFill>
                  <a:schemeClr val="bg2">
                    <a:lumMod val="10000"/>
                  </a:schemeClr>
                </a:solidFill>
                <a:latin typeface="微软雅黑" panose="020B0503020204020204" pitchFamily="34" charset="-122"/>
                <a:ea typeface="微软雅黑" panose="020B0503020204020204" pitchFamily="34" charset="-122"/>
              </a:rPr>
              <a:t>、规上企业</a:t>
            </a:r>
            <a:r>
              <a:rPr lang="zh-CN" altLang="en-US" sz="2000" b="1" dirty="0">
                <a:solidFill>
                  <a:schemeClr val="bg2">
                    <a:lumMod val="10000"/>
                  </a:schemeClr>
                </a:solidFill>
                <a:latin typeface="微软雅黑" panose="020B0503020204020204" pitchFamily="34" charset="-122"/>
                <a:ea typeface="微软雅黑" panose="020B0503020204020204" pitchFamily="34" charset="-122"/>
              </a:rPr>
              <a:t>统计范围及标准</a:t>
            </a:r>
            <a:endParaRPr lang="en-GB" altLang="zh-CN" sz="2000" b="1" dirty="0">
              <a:solidFill>
                <a:schemeClr val="bg2">
                  <a:lumMod val="10000"/>
                </a:schemeClr>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382" y="1054646"/>
            <a:ext cx="9839325" cy="5410200"/>
          </a:xfrm>
          <a:prstGeom prst="rect">
            <a:avLst/>
          </a:prstGeom>
        </p:spPr>
      </p:pic>
    </p:spTree>
    <p:extLst>
      <p:ext uri="{BB962C8B-B14F-4D97-AF65-F5344CB8AC3E}">
        <p14:creationId xmlns:p14="http://schemas.microsoft.com/office/powerpoint/2010/main" val="3214585037"/>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Mercurio">
      <a:dk1>
        <a:srgbClr val="95A5A6"/>
      </a:dk1>
      <a:lt1>
        <a:sysClr val="window" lastClr="FFFFFF"/>
      </a:lt1>
      <a:dk2>
        <a:srgbClr val="2C3E50"/>
      </a:dk2>
      <a:lt2>
        <a:srgbClr val="F2F2F2"/>
      </a:lt2>
      <a:accent1>
        <a:srgbClr val="2980B9"/>
      </a:accent1>
      <a:accent2>
        <a:srgbClr val="16A085"/>
      </a:accent2>
      <a:accent3>
        <a:srgbClr val="9BBB59"/>
      </a:accent3>
      <a:accent4>
        <a:srgbClr val="F39C12"/>
      </a:accent4>
      <a:accent5>
        <a:srgbClr val="C0392B"/>
      </a:accent5>
      <a:accent6>
        <a:srgbClr val="4B2C50"/>
      </a:accent6>
      <a:hlink>
        <a:srgbClr val="0000FF"/>
      </a:hlink>
      <a:folHlink>
        <a:srgbClr val="800080"/>
      </a:folHlink>
    </a:clrScheme>
    <a:fontScheme name="Mercurio">
      <a:majorFont>
        <a:latin typeface="Source Sans Pro"/>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14883</TotalTime>
  <Words>4029</Words>
  <Application>Microsoft Office PowerPoint</Application>
  <PresentationFormat>自定义</PresentationFormat>
  <Paragraphs>460</Paragraphs>
  <Slides>40</Slides>
  <Notes>40</Notes>
  <HiddenSlides>0</HiddenSlides>
  <MMClips>0</MMClips>
  <ScaleCrop>false</ScaleCrop>
  <HeadingPairs>
    <vt:vector size="4" baseType="variant">
      <vt:variant>
        <vt:lpstr>主题</vt:lpstr>
      </vt:variant>
      <vt:variant>
        <vt:i4>2</vt:i4>
      </vt:variant>
      <vt:variant>
        <vt:lpstr>幻灯片标题</vt:lpstr>
      </vt:variant>
      <vt:variant>
        <vt:i4>40</vt:i4>
      </vt:variant>
    </vt:vector>
  </HeadingPairs>
  <TitlesOfParts>
    <vt:vector size="42" baseType="lpstr">
      <vt:lpstr>Office 主题​​</vt:lpstr>
      <vt:lpstr>Office Theme</vt:lpstr>
      <vt:lpstr>PowerPoint 演示文稿</vt:lpstr>
      <vt:lpstr>PowerPoint 演示文稿</vt:lpstr>
      <vt:lpstr>PowerPoint 演示文稿</vt:lpstr>
      <vt:lpstr>国家一套表调查单位统计目的</vt:lpstr>
      <vt:lpstr>PowerPoint 演示文稿</vt:lpstr>
      <vt:lpstr>PowerPoint 演示文稿</vt:lpstr>
      <vt:lpstr>PowerPoint 演示文稿</vt:lpstr>
      <vt:lpstr>企业行业划分依据</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Actions Items Infographic</dc:title>
  <dc:creator>李佳丽</dc:creator>
  <cp:lastModifiedBy>chenyu</cp:lastModifiedBy>
  <cp:revision>829</cp:revision>
  <cp:lastPrinted>2021-10-22T01:41:38Z</cp:lastPrinted>
  <dcterms:created xsi:type="dcterms:W3CDTF">2017-07-25T01:03:17Z</dcterms:created>
  <dcterms:modified xsi:type="dcterms:W3CDTF">2021-10-22T03:03:37Z</dcterms:modified>
</cp:coreProperties>
</file>